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3"/>
  </p:notesMasterIdLst>
  <p:sldIdLst>
    <p:sldId id="256" r:id="rId2"/>
    <p:sldId id="324" r:id="rId3"/>
    <p:sldId id="257" r:id="rId4"/>
    <p:sldId id="289" r:id="rId5"/>
    <p:sldId id="258" r:id="rId6"/>
    <p:sldId id="259" r:id="rId7"/>
    <p:sldId id="262" r:id="rId8"/>
    <p:sldId id="330" r:id="rId9"/>
    <p:sldId id="276" r:id="rId10"/>
    <p:sldId id="291" r:id="rId11"/>
    <p:sldId id="266" r:id="rId12"/>
    <p:sldId id="285" r:id="rId13"/>
    <p:sldId id="286" r:id="rId14"/>
    <p:sldId id="296" r:id="rId15"/>
    <p:sldId id="284" r:id="rId16"/>
    <p:sldId id="332" r:id="rId17"/>
    <p:sldId id="268" r:id="rId18"/>
    <p:sldId id="271" r:id="rId19"/>
    <p:sldId id="297" r:id="rId20"/>
    <p:sldId id="320" r:id="rId21"/>
    <p:sldId id="321" r:id="rId22"/>
    <p:sldId id="301" r:id="rId23"/>
    <p:sldId id="328" r:id="rId24"/>
    <p:sldId id="331" r:id="rId25"/>
    <p:sldId id="283" r:id="rId26"/>
    <p:sldId id="306" r:id="rId27"/>
    <p:sldId id="314" r:id="rId28"/>
    <p:sldId id="313" r:id="rId29"/>
    <p:sldId id="322" r:id="rId30"/>
    <p:sldId id="323" r:id="rId31"/>
    <p:sldId id="281" r:id="rId32"/>
    <p:sldId id="305" r:id="rId33"/>
    <p:sldId id="315" r:id="rId34"/>
    <p:sldId id="316" r:id="rId35"/>
    <p:sldId id="334" r:id="rId36"/>
    <p:sldId id="325" r:id="rId37"/>
    <p:sldId id="326" r:id="rId38"/>
    <p:sldId id="327" r:id="rId39"/>
    <p:sldId id="318" r:id="rId40"/>
    <p:sldId id="319" r:id="rId41"/>
    <p:sldId id="333"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10" autoAdjust="0"/>
    <p:restoredTop sz="84409" autoAdjust="0"/>
  </p:normalViewPr>
  <p:slideViewPr>
    <p:cSldViewPr>
      <p:cViewPr varScale="1">
        <p:scale>
          <a:sx n="62" d="100"/>
          <a:sy n="62" d="100"/>
        </p:scale>
        <p:origin x="-70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2A15F4DF-8F5F-4B80-B20F-581FBB6442C5}" type="datetimeFigureOut">
              <a:rPr lang="en-CA"/>
              <a:pPr>
                <a:defRPr/>
              </a:pPr>
              <a:t>24/11/2017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8098B981-67F1-4665-B75E-57FE9BAEE389}" type="slidenum">
              <a:rPr lang="en-CA"/>
              <a:pPr>
                <a:defRPr/>
              </a:pPr>
              <a:t>‹#›</a:t>
            </a:fld>
            <a:endParaRPr lang="en-CA"/>
          </a:p>
        </p:txBody>
      </p:sp>
    </p:spTree>
    <p:extLst>
      <p:ext uri="{BB962C8B-B14F-4D97-AF65-F5344CB8AC3E}">
        <p14:creationId xmlns:p14="http://schemas.microsoft.com/office/powerpoint/2010/main" val="20769602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Between 2009-2012 acetaminophen overdoses were linked to over 10 000 emerge visits across Canada. Globally, #1 cause of drug-induced liver injury. There was another article published on Tuesday about a possible link between acetaminophen use during pregnancy and development of ADHD. Mainly will only scare mothers and cause anxiety.</a:t>
            </a:r>
          </a:p>
        </p:txBody>
      </p:sp>
      <p:sp>
        <p:nvSpPr>
          <p:cNvPr id="4" name="Slide Number Placeholder 3"/>
          <p:cNvSpPr>
            <a:spLocks noGrp="1"/>
          </p:cNvSpPr>
          <p:nvPr>
            <p:ph type="sldNum" sz="quarter" idx="5"/>
          </p:nvPr>
        </p:nvSpPr>
        <p:spPr/>
        <p:txBody>
          <a:bodyPr/>
          <a:lstStyle/>
          <a:p>
            <a:pPr>
              <a:defRPr/>
            </a:pPr>
            <a:fld id="{BC65D07F-DEF3-42D1-B878-C9934455D0EB}" type="slidenum">
              <a:rPr lang="en-CA" smtClean="0"/>
              <a:pPr>
                <a:defRPr/>
              </a:pPr>
              <a:t>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1975 paper, Rumack and Matthew constructed this nomogram based on 32 patients. Hepatotoxicity AST or ALT&gt;1000 U/L. 200 risk line.</a:t>
            </a:r>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153A1DE-8FE7-42AA-A99E-ADD0AA2FE4BA}" type="slidenum">
              <a:rPr lang="en-CA"/>
              <a:pPr fontAlgn="base">
                <a:spcBef>
                  <a:spcPct val="0"/>
                </a:spcBef>
                <a:spcAft>
                  <a:spcPct val="0"/>
                </a:spcAft>
                <a:defRPr/>
              </a:pPr>
              <a:t>17</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BBFBAB65-E44B-40E5-B19C-81EF26B6C5E9}" type="slidenum">
              <a:rPr lang="en-CA" smtClean="0"/>
              <a:pPr>
                <a:defRPr/>
              </a:pPr>
              <a:t>18</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Oral protocol 18 doses over 72 hours. 140 mg/kg loading dose then 70 mg/kg. </a:t>
            </a:r>
          </a:p>
        </p:txBody>
      </p:sp>
      <p:sp>
        <p:nvSpPr>
          <p:cNvPr id="4" name="Slide Number Placeholder 3"/>
          <p:cNvSpPr>
            <a:spLocks noGrp="1"/>
          </p:cNvSpPr>
          <p:nvPr>
            <p:ph type="sldNum" sz="quarter" idx="5"/>
          </p:nvPr>
        </p:nvSpPr>
        <p:spPr/>
        <p:txBody>
          <a:bodyPr/>
          <a:lstStyle/>
          <a:p>
            <a:pPr>
              <a:defRPr/>
            </a:pPr>
            <a:fld id="{1D1F0C2B-8C04-4789-82A9-122D785A470F}" type="slidenum">
              <a:rPr lang="en-CA" smtClean="0"/>
              <a:pPr>
                <a:defRPr/>
              </a:pPr>
              <a:t>19</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noTextEdi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Observational Study. Oral NAC is absorbed into splanchnic flow and produces higher levels in the liver but due to first pass effect, lower levels in the blood as compared to iv. The iv administration doesn’t provide as much to the liver, but higher blood NAC concentration. It is unclear which is most important in determining hepatic outcome. </a:t>
            </a:r>
          </a:p>
        </p:txBody>
      </p:sp>
      <p:sp>
        <p:nvSpPr>
          <p:cNvPr id="58371"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9F9F3622-1544-4DE4-8A9C-F3CD23E8449A}" type="slidenum">
              <a:rPr lang="en-CA" sz="1200">
                <a:latin typeface="+mn-lt"/>
              </a:rPr>
              <a:pPr algn="r">
                <a:defRPr/>
              </a:pPr>
              <a:t>20</a:t>
            </a:fld>
            <a:endParaRPr lang="en-CA" sz="120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New for 2014</a:t>
            </a:r>
          </a:p>
        </p:txBody>
      </p:sp>
      <p:sp>
        <p:nvSpPr>
          <p:cNvPr id="60419"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p>
            <a:pPr algn="r">
              <a:defRPr/>
            </a:pPr>
            <a:fld id="{BC54FBA8-1E4D-46B2-9AAB-0F2BDDBE2D65}" type="slidenum">
              <a:rPr lang="en-CA" sz="1200">
                <a:latin typeface="+mn-lt"/>
              </a:rPr>
              <a:pPr algn="r">
                <a:defRPr/>
              </a:pPr>
              <a:t>21</a:t>
            </a:fld>
            <a:endParaRPr lang="en-CA" sz="1200">
              <a:latin typeface="+mn-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Higher incidence of anaphylactoid reaction in patients with lower serum acetaminophen levels. Mast cell degranulation without involving IgE as initial mediator. Bronchospasm have also been reported, thus caution in asthmatics should be exercised. Generally appears 30-60 min after initiation of NAC</a:t>
            </a:r>
          </a:p>
          <a:p>
            <a:endParaRPr lang="en-CA" smtClean="0"/>
          </a:p>
        </p:txBody>
      </p:sp>
      <p:sp>
        <p:nvSpPr>
          <p:cNvPr id="4" name="Slide Number Placeholder 3"/>
          <p:cNvSpPr>
            <a:spLocks noGrp="1"/>
          </p:cNvSpPr>
          <p:nvPr>
            <p:ph type="sldNum" sz="quarter" idx="5"/>
          </p:nvPr>
        </p:nvSpPr>
        <p:spPr/>
        <p:txBody>
          <a:bodyPr/>
          <a:lstStyle/>
          <a:p>
            <a:pPr>
              <a:defRPr/>
            </a:pPr>
            <a:fld id="{114B9CFE-172C-46BE-8296-46A6B937A84F}" type="slidenum">
              <a:rPr lang="en-CA" smtClean="0"/>
              <a:pPr>
                <a:defRPr/>
              </a:pPr>
              <a:t>22</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TextEdit="1"/>
          </p:cNvSpPr>
          <p:nvPr>
            <p:ph type="sldImg"/>
          </p:nvPr>
        </p:nvSpPr>
        <p:spPr bwMode="auto">
          <a:noFill/>
          <a:ln>
            <a:solidFill>
              <a:srgbClr val="000000"/>
            </a:solidFill>
            <a:miter lim="800000"/>
            <a:headEnd/>
            <a:tailEnd/>
          </a:ln>
        </p:spPr>
      </p:sp>
      <p:sp>
        <p:nvSpPr>
          <p:cNvPr id="54274"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If severe, administer epinephrine 0.1 mg iv over 5 minutes. Saw an order set with an order for pre-treatment with diphenhydramine 1mg/kg iv x 1 (to prevent anaphylactoid reaction)</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The Ottawa Hospital Order sheet does not have a ceiling weight, as observational studies did not demonstrate an increase in adverse events based on dosing by actual weight. However, no benefits were seen with weights above maximum amount. UptoDate said that you could dose obese patients either on weight or with a ceiling weight of 100kg for iv and 110 for PO. </a:t>
            </a:r>
          </a:p>
        </p:txBody>
      </p:sp>
      <p:sp>
        <p:nvSpPr>
          <p:cNvPr id="675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B980421-708F-4226-BD1C-3878A27A6B87}" type="slidenum">
              <a:rPr lang="en-CA"/>
              <a:pPr fontAlgn="base">
                <a:spcBef>
                  <a:spcPct val="0"/>
                </a:spcBef>
                <a:spcAft>
                  <a:spcPct val="0"/>
                </a:spcAft>
                <a:defRPr/>
              </a:pPr>
              <a:t>25</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I gave the number a call was put through to the California poison control centre and they said they cap the maximum first initial dose at 15 g. Looking at the study which examined obese individuals, the median weight was 110 kg. Thus I would go with the BMJ recommendations of capping at 16.5 g. </a:t>
            </a:r>
          </a:p>
        </p:txBody>
      </p:sp>
      <p:sp>
        <p:nvSpPr>
          <p:cNvPr id="696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362EEC9-E384-45A0-B535-C582956CAE2C}" type="slidenum">
              <a:rPr lang="en-CA"/>
              <a:pPr fontAlgn="base">
                <a:spcBef>
                  <a:spcPct val="0"/>
                </a:spcBef>
                <a:spcAft>
                  <a:spcPct val="0"/>
                </a:spcAft>
                <a:defRPr/>
              </a:pPr>
              <a:t>26</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r>
              <a:rPr lang="en-CA" smtClean="0"/>
              <a:t>2E1, 1A2, 2A6 (valproate, nicotine), 3A4 and 2D6 (codeine to morphine)</a:t>
            </a:r>
          </a:p>
        </p:txBody>
      </p:sp>
      <p:sp>
        <p:nvSpPr>
          <p:cNvPr id="4" name="Slide Number Placeholder 3"/>
          <p:cNvSpPr>
            <a:spLocks noGrp="1"/>
          </p:cNvSpPr>
          <p:nvPr>
            <p:ph type="sldNum" sz="quarter" idx="5"/>
          </p:nvPr>
        </p:nvSpPr>
        <p:spPr/>
        <p:txBody>
          <a:bodyPr/>
          <a:lstStyle/>
          <a:p>
            <a:pPr>
              <a:defRPr/>
            </a:pPr>
            <a:fld id="{99D7DE4C-51AA-4FF2-8F7F-1407F843B2AD}" type="slidenum">
              <a:rPr lang="en-CA" smtClean="0"/>
              <a:pPr>
                <a:defRPr/>
              </a:pPr>
              <a:t>32</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TextEdit="1"/>
          </p:cNvSpPr>
          <p:nvPr>
            <p:ph type="sldImg"/>
          </p:nvPr>
        </p:nvSpPr>
        <p:spPr bwMode="auto">
          <a:noFill/>
          <a:ln>
            <a:solidFill>
              <a:srgbClr val="000000"/>
            </a:solidFill>
            <a:miter lim="800000"/>
            <a:headEnd/>
            <a:tailEnd/>
          </a:ln>
        </p:spPr>
      </p:sp>
      <p:sp>
        <p:nvSpPr>
          <p:cNvPr id="21506"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It’s been around since 1955, analgesic antipyretic. You Can pick up to 50 tabs of extra strength (650mg) at a 7-11 near you</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p:spPr>
      </p:sp>
      <p:sp>
        <p:nvSpPr>
          <p:cNvPr id="71682" name="Rectangle 3"/>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pPr>
            <a:r>
              <a:rPr lang="en-CA" sz="900" smtClean="0"/>
              <a:t>Also useful to get the time of ingestion. Monitor ALT/AST, INR, PTT, serum bicarbonate, SCr, BUN, electrolytes. </a:t>
            </a:r>
            <a:r>
              <a:rPr lang="en-CA" sz="900" b="1" smtClean="0"/>
              <a:t>Baptist Health Systems Hospital in US</a:t>
            </a:r>
            <a:endParaRPr lang="en-CA" sz="900" smtClean="0"/>
          </a:p>
          <a:p>
            <a:endParaRPr lang="en-CA"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Rot="1" noChangeAspect="1" noTextEdit="1"/>
          </p:cNvSpPr>
          <p:nvPr>
            <p:ph type="sldImg"/>
          </p:nvPr>
        </p:nvSpPr>
        <p:spPr bwMode="auto">
          <a:noFill/>
          <a:ln>
            <a:solidFill>
              <a:srgbClr val="000000"/>
            </a:solidFill>
            <a:miter lim="800000"/>
            <a:headEnd/>
            <a:tailEnd/>
          </a:ln>
        </p:spPr>
      </p:sp>
      <p:sp>
        <p:nvSpPr>
          <p:cNvPr id="73730"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Fluid restriction: eg. CHF, ESRD, hyponatremic patients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Thank you Miriam</a:t>
            </a:r>
            <a:r>
              <a:rPr lang="en-CA" baseline="0" dirty="0" smtClean="0"/>
              <a:t> for the candy gram</a:t>
            </a:r>
            <a:endParaRPr lang="en-CA" dirty="0"/>
          </a:p>
        </p:txBody>
      </p:sp>
      <p:sp>
        <p:nvSpPr>
          <p:cNvPr id="4" name="Slide Number Placeholder 3"/>
          <p:cNvSpPr>
            <a:spLocks noGrp="1"/>
          </p:cNvSpPr>
          <p:nvPr>
            <p:ph type="sldNum" sz="quarter" idx="10"/>
          </p:nvPr>
        </p:nvSpPr>
        <p:spPr/>
        <p:txBody>
          <a:bodyPr/>
          <a:lstStyle/>
          <a:p>
            <a:pPr>
              <a:defRPr/>
            </a:pPr>
            <a:fld id="{8098B981-67F1-4665-B75E-57FE9BAEE389}" type="slidenum">
              <a:rPr lang="en-CA" smtClean="0"/>
              <a:pPr>
                <a:defRPr/>
              </a:pPr>
              <a:t>41</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Over 70% is glucuronidated, around 15% sulfated but greater proportion is sulfated in children i.e. under 12 years old, 2% excreted in urine unchanged. 5% is metabolized by cytochrome P450 which results in a toxic intermediate </a:t>
            </a:r>
            <a:r>
              <a:rPr lang="en-CA" i="1" smtClean="0"/>
              <a:t>N</a:t>
            </a:r>
            <a:r>
              <a:rPr lang="en-CA" smtClean="0"/>
              <a:t>-acetyl-</a:t>
            </a:r>
            <a:r>
              <a:rPr lang="en-CA" i="1" smtClean="0"/>
              <a:t>p</a:t>
            </a:r>
            <a:r>
              <a:rPr lang="en-CA" smtClean="0"/>
              <a:t>-benzoquinone imine (NAPQI) which can form covalent bonds with DNA, RNA, proteins ultimately leading to cell death resulting in hepatic necrosis. </a:t>
            </a:r>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6188C0-6879-4F15-B7C3-A946E64BDE82}" type="slidenum">
              <a:rPr lang="en-CA"/>
              <a:pPr fontAlgn="base">
                <a:spcBef>
                  <a:spcPct val="0"/>
                </a:spcBef>
                <a:spcAft>
                  <a:spcPct val="0"/>
                </a:spcAft>
                <a:defRPr/>
              </a:pPr>
              <a:t>6</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Over 70% is glucuronidated, around 15% sulfated. 5% is metabolized by cytochrome P450 which results in a toxic intermediate </a:t>
            </a:r>
            <a:r>
              <a:rPr lang="en-CA" i="1" smtClean="0"/>
              <a:t>N</a:t>
            </a:r>
            <a:r>
              <a:rPr lang="en-CA" smtClean="0"/>
              <a:t>-acetyl-</a:t>
            </a:r>
            <a:r>
              <a:rPr lang="en-CA" i="1" smtClean="0"/>
              <a:t>p</a:t>
            </a:r>
            <a:r>
              <a:rPr lang="en-CA" smtClean="0"/>
              <a:t>-benzoquinone imine (NAPQI) which can form covalent bonds with DNA, RNA, proteins ultimately leading to cell death resulting in hepatic necrosis. Once GSH has been depleted by 70% NAPQI bind to proteins, DNA, RNA. </a:t>
            </a:r>
          </a:p>
        </p:txBody>
      </p:sp>
      <p:sp>
        <p:nvSpPr>
          <p:cNvPr id="215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96206E-F87F-499F-B228-FDECEB8B6AE7}" type="slidenum">
              <a:rPr lang="en-CA"/>
              <a:pPr fontAlgn="base">
                <a:spcBef>
                  <a:spcPct val="0"/>
                </a:spcBef>
                <a:spcAft>
                  <a:spcPct val="0"/>
                </a:spcAft>
                <a:defRPr/>
              </a:pPr>
              <a:t>7</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TextEdit="1"/>
          </p:cNvSpPr>
          <p:nvPr>
            <p:ph type="sldImg"/>
          </p:nvPr>
        </p:nvSpPr>
        <p:spPr bwMode="auto">
          <a:noFill/>
          <a:ln>
            <a:solidFill>
              <a:srgbClr val="000000"/>
            </a:solidFill>
            <a:miter lim="800000"/>
            <a:headEnd/>
            <a:tailEnd/>
          </a:ln>
        </p:spPr>
      </p:sp>
      <p:sp>
        <p:nvSpPr>
          <p:cNvPr id="27650" name="Rectangle 3"/>
          <p:cNvSpPr>
            <a:spLocks noGrp="1"/>
          </p:cNvSpPr>
          <p:nvPr>
            <p:ph type="body" idx="1"/>
          </p:nvPr>
        </p:nvSpPr>
        <p:spPr bwMode="auto">
          <a:noFill/>
        </p:spPr>
        <p:txBody>
          <a:bodyPr wrap="square" numCol="1" anchor="t" anchorCtr="0" compatLnSpc="1">
            <a:prstTxWarp prst="textNoShape">
              <a:avLst/>
            </a:prstTxWarp>
          </a:bodyPr>
          <a:lstStyle/>
          <a:p>
            <a:r>
              <a:rPr lang="en-CA" smtClean="0"/>
              <a:t>Adults maximum dose 1 g qid. Even chronic alcoholics are safe at the 4 g daily dose. </a:t>
            </a:r>
          </a:p>
          <a:p>
            <a:r>
              <a:rPr lang="en-CA" smtClean="0"/>
              <a:t>Infants and children 10-15 mg/kg/dose q4-6hr prn.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Prospective study of adults who took upto 8 g over 3 days, and no toxicity was found. E-CPS states 150 mg/kg or more is toxic. Other literature says 10 g which is a bit over 30 regular strength tablets.</a:t>
            </a:r>
          </a:p>
        </p:txBody>
      </p:sp>
      <p:sp>
        <p:nvSpPr>
          <p:cNvPr id="2765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B51D3DD-A255-4F8F-ACA9-F30CB4F51EB9}" type="slidenum">
              <a:rPr lang="en-CA"/>
              <a:pPr fontAlgn="base">
                <a:spcBef>
                  <a:spcPct val="0"/>
                </a:spcBef>
                <a:spcAft>
                  <a:spcPct val="0"/>
                </a:spcAft>
                <a:defRPr/>
              </a:pPr>
              <a:t>9</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Acute alcohol ingestion NOT a risk factor as competition for 2E1 may be protective, i.e. less NAPQI formed. 2E1 is major enzyme which is induced by long term EtOH exposure.</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2115CB-2C4E-41B6-BD39-AE5350542C41}" type="slidenum">
              <a:rPr lang="en-CA"/>
              <a:pPr fontAlgn="base">
                <a:spcBef>
                  <a:spcPct val="0"/>
                </a:spcBef>
                <a:spcAft>
                  <a:spcPct val="0"/>
                </a:spcAft>
                <a:defRPr/>
              </a:pPr>
              <a:t>11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Over 70% is glucuronidated, around 15% sulfated. 5% is metabolized by cytochrome P450 which results in a toxic intermediate </a:t>
            </a:r>
            <a:r>
              <a:rPr lang="en-CA" i="1" smtClean="0"/>
              <a:t>N</a:t>
            </a:r>
            <a:r>
              <a:rPr lang="en-CA" smtClean="0"/>
              <a:t>-acetyl-</a:t>
            </a:r>
            <a:r>
              <a:rPr lang="en-CA" i="1" smtClean="0"/>
              <a:t>p</a:t>
            </a:r>
            <a:r>
              <a:rPr lang="en-CA" smtClean="0"/>
              <a:t>-benzoquinone imine (NAPQI) which can form covalent bonds with DNA, RNA, proteins ultimately leading to cell death resulting in hepatic necrosis. Once GSH has been depleted by 70% NAPQI bind to proteins, DNA, RNA. </a:t>
            </a:r>
          </a:p>
        </p:txBody>
      </p:sp>
      <p:sp>
        <p:nvSpPr>
          <p:cNvPr id="440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A482B0E-C260-4115-A447-D5A1385E320A}" type="slidenum">
              <a:rPr lang="en-CA"/>
              <a:pPr fontAlgn="base">
                <a:spcBef>
                  <a:spcPct val="0"/>
                </a:spcBef>
                <a:spcAft>
                  <a:spcPct val="0"/>
                </a:spcAft>
                <a:defRPr/>
              </a:pPr>
              <a:t>13</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CA" smtClean="0"/>
              <a:t>Early studies in rats which elucidated the mechanism of toxicity concluded that nucleophiles such as cysteamine could be used to treat APAP overdose in humans. Cysteamine was first used but adverse effects made it a less than ideal antidote. Toxic effects of cysteamine include rapid onset of anorexia, n/v, drowsiness and patients ‘felt miserable’. </a:t>
            </a:r>
          </a:p>
        </p:txBody>
      </p:sp>
      <p:sp>
        <p:nvSpPr>
          <p:cNvPr id="4710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E6E7329-6E97-45B6-ADF5-20F85A082444}" type="slidenum">
              <a:rPr lang="en-CA"/>
              <a:pPr fontAlgn="base">
                <a:spcBef>
                  <a:spcPct val="0"/>
                </a:spcBef>
                <a:spcAft>
                  <a:spcPct val="0"/>
                </a:spcAft>
                <a:defRPr/>
              </a:pPr>
              <a:t>15</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5" name="Oval 8"/>
          <p:cNvSpPr/>
          <p:nvPr/>
        </p:nvSpPr>
        <p:spPr>
          <a:xfrm>
            <a:off x="1157288" y="1344613"/>
            <a:ext cx="63500" cy="6508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14" name="Title 13"/>
          <p:cNvSpPr>
            <a:spLocks noGrp="1"/>
          </p:cNvSpPr>
          <p:nvPr>
            <p:ph type="ctrTitle"/>
          </p:nvPr>
        </p:nvSpPr>
        <p:spPr>
          <a:xfrm>
            <a:off x="1432560" y="359898"/>
            <a:ext cx="7406640" cy="1472184"/>
          </a:xfrm>
        </p:spPr>
        <p:txBody>
          <a:bodyPr anchor="b"/>
          <a:lstStyle>
            <a:lvl1pPr algn="l">
              <a:defRPr/>
            </a:lvl1pPr>
            <a:extLst/>
          </a:lstStyle>
          <a:p>
            <a:r>
              <a:rPr lang="en-US" smtClean="0"/>
              <a:t>Click to edit Master title style</a:t>
            </a:r>
            <a:endParaRPr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6" name="Date Placeholder 6"/>
          <p:cNvSpPr>
            <a:spLocks noGrp="1"/>
          </p:cNvSpPr>
          <p:nvPr>
            <p:ph type="dt" sz="half" idx="10"/>
          </p:nvPr>
        </p:nvSpPr>
        <p:spPr/>
        <p:txBody>
          <a:bodyPr/>
          <a:lstStyle>
            <a:lvl1pPr>
              <a:defRPr/>
            </a:lvl1pPr>
            <a:extLst/>
          </a:lstStyle>
          <a:p>
            <a:pPr>
              <a:defRPr/>
            </a:pPr>
            <a:fld id="{7A58EDE8-7F2B-4D70-A502-B9E71A57A979}" type="datetimeFigureOut">
              <a:rPr lang="en-CA"/>
              <a:pPr>
                <a:defRPr/>
              </a:pPr>
              <a:t>24/11/2017</a:t>
            </a:fld>
            <a:endParaRPr lang="en-CA"/>
          </a:p>
        </p:txBody>
      </p:sp>
      <p:sp>
        <p:nvSpPr>
          <p:cNvPr id="7" name="Footer Placeholder 19"/>
          <p:cNvSpPr>
            <a:spLocks noGrp="1"/>
          </p:cNvSpPr>
          <p:nvPr>
            <p:ph type="ftr" sz="quarter" idx="11"/>
          </p:nvPr>
        </p:nvSpPr>
        <p:spPr/>
        <p:txBody>
          <a:bodyPr/>
          <a:lstStyle>
            <a:lvl1pPr>
              <a:defRPr/>
            </a:lvl1pPr>
            <a:extLst/>
          </a:lstStyle>
          <a:p>
            <a:pPr>
              <a:defRPr/>
            </a:pPr>
            <a:endParaRPr lang="en-CA"/>
          </a:p>
        </p:txBody>
      </p:sp>
      <p:sp>
        <p:nvSpPr>
          <p:cNvPr id="8" name="Slide Number Placeholder 9"/>
          <p:cNvSpPr>
            <a:spLocks noGrp="1"/>
          </p:cNvSpPr>
          <p:nvPr>
            <p:ph type="sldNum" sz="quarter" idx="12"/>
          </p:nvPr>
        </p:nvSpPr>
        <p:spPr/>
        <p:txBody>
          <a:bodyPr/>
          <a:lstStyle>
            <a:lvl1pPr>
              <a:defRPr/>
            </a:lvl1pPr>
            <a:extLst/>
          </a:lstStyle>
          <a:p>
            <a:pPr>
              <a:defRPr/>
            </a:pPr>
            <a:fld id="{833CFEAF-F1CE-4134-BA63-0C225AA4DBB4}" type="slidenum">
              <a:rPr lang="en-CA"/>
              <a:pPr>
                <a:defRPr/>
              </a:pPr>
              <a:t>‹#›</a:t>
            </a:fld>
            <a:endParaRPr lang="en-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269FE97-EE25-465F-9C5E-10FB8C4FD656}" type="datetimeFigureOut">
              <a:rPr lang="en-CA"/>
              <a:pPr>
                <a:defRPr/>
              </a:pPr>
              <a:t>24/11/2017</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512ED105-5E48-4A9F-B3BD-CCB932BF5696}" type="slidenum">
              <a:rPr lang="en-CA"/>
              <a:pPr>
                <a:defRPr/>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0AC28CE1-0411-40D0-A1DC-BBF93D4438F8}" type="datetimeFigureOut">
              <a:rPr lang="en-CA"/>
              <a:pPr>
                <a:defRPr/>
              </a:pPr>
              <a:t>24/11/2017</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8D237681-0B77-4D20-A645-BFCA4FEC8D08}" type="slidenum">
              <a:rPr lang="en-CA"/>
              <a:pPr>
                <a:defRPr/>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8ECB85C6-ADBF-4180-BDC2-9DA04D8FE948}" type="datetimeFigureOut">
              <a:rPr lang="en-CA"/>
              <a:pPr>
                <a:defRPr/>
              </a:pPr>
              <a:t>24/11/2017</a:t>
            </a:fld>
            <a:endParaRPr lang="en-CA"/>
          </a:p>
        </p:txBody>
      </p:sp>
      <p:sp>
        <p:nvSpPr>
          <p:cNvPr id="3" name="Footer Placeholder 9"/>
          <p:cNvSpPr>
            <a:spLocks noGrp="1"/>
          </p:cNvSpPr>
          <p:nvPr>
            <p:ph type="ftr" sz="quarter" idx="11"/>
          </p:nvPr>
        </p:nvSpPr>
        <p:spPr/>
        <p:txBody>
          <a:bodyPr/>
          <a:lstStyle>
            <a:lvl1pPr>
              <a:defRPr/>
            </a:lvl1pPr>
          </a:lstStyle>
          <a:p>
            <a:pPr>
              <a:defRPr/>
            </a:pPr>
            <a:endParaRPr lang="en-CA"/>
          </a:p>
        </p:txBody>
      </p:sp>
      <p:sp>
        <p:nvSpPr>
          <p:cNvPr id="4" name="Slide Number Placeholder 21"/>
          <p:cNvSpPr>
            <a:spLocks noGrp="1"/>
          </p:cNvSpPr>
          <p:nvPr>
            <p:ph type="sldNum" sz="quarter" idx="12"/>
          </p:nvPr>
        </p:nvSpPr>
        <p:spPr/>
        <p:txBody>
          <a:bodyPr/>
          <a:lstStyle>
            <a:lvl1pPr>
              <a:defRPr/>
            </a:lvl1pPr>
          </a:lstStyle>
          <a:p>
            <a:pPr>
              <a:defRPr/>
            </a:pPr>
            <a:fld id="{2E116ECE-8B29-4948-BF91-C4BFDF73FD83}" type="slidenum">
              <a:rPr lang="en-CA"/>
              <a:pPr>
                <a:defRPr/>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36EBEFDC-75AF-4672-8649-3AC5EC699853}" type="datetimeFigureOut">
              <a:rPr lang="en-CA"/>
              <a:pPr>
                <a:defRPr/>
              </a:pPr>
              <a:t>24/11/2017</a:t>
            </a:fld>
            <a:endParaRPr lang="en-CA"/>
          </a:p>
        </p:txBody>
      </p:sp>
      <p:sp>
        <p:nvSpPr>
          <p:cNvPr id="5" name="Footer Placeholder 9"/>
          <p:cNvSpPr>
            <a:spLocks noGrp="1"/>
          </p:cNvSpPr>
          <p:nvPr>
            <p:ph type="ftr" sz="quarter" idx="11"/>
          </p:nvPr>
        </p:nvSpPr>
        <p:spPr/>
        <p:txBody>
          <a:bodyPr/>
          <a:lstStyle>
            <a:lvl1pPr>
              <a:defRPr/>
            </a:lvl1pPr>
          </a:lstStyle>
          <a:p>
            <a:pPr>
              <a:defRPr/>
            </a:pPr>
            <a:endParaRPr lang="en-CA"/>
          </a:p>
        </p:txBody>
      </p:sp>
      <p:sp>
        <p:nvSpPr>
          <p:cNvPr id="6" name="Slide Number Placeholder 21"/>
          <p:cNvSpPr>
            <a:spLocks noGrp="1"/>
          </p:cNvSpPr>
          <p:nvPr>
            <p:ph type="sldNum" sz="quarter" idx="12"/>
          </p:nvPr>
        </p:nvSpPr>
        <p:spPr/>
        <p:txBody>
          <a:bodyPr/>
          <a:lstStyle>
            <a:lvl1pPr>
              <a:defRPr/>
            </a:lvl1pPr>
          </a:lstStyle>
          <a:p>
            <a:pPr>
              <a:defRPr/>
            </a:pPr>
            <a:fld id="{008BBC25-27C1-4817-B9B4-AD4919059D75}" type="slidenum">
              <a:rPr lang="en-CA"/>
              <a:pPr>
                <a:defRPr/>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6"/>
          <p:cNvSpPr/>
          <p:nvPr/>
        </p:nvSpPr>
        <p:spPr>
          <a:xfrm>
            <a:off x="2282825" y="0"/>
            <a:ext cx="6858000"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Rectangle 9"/>
          <p:cNvSpPr/>
          <p:nvPr/>
        </p:nvSpPr>
        <p:spPr bwMode="invGray">
          <a:xfrm>
            <a:off x="2286000" y="0"/>
            <a:ext cx="76200"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6"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7" name="Oval 8"/>
          <p:cNvSpPr/>
          <p:nvPr/>
        </p:nvSpPr>
        <p:spPr>
          <a:xfrm>
            <a:off x="2408238" y="2746375"/>
            <a:ext cx="63500" cy="63500"/>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fontAlgn="auto">
              <a:spcBef>
                <a:spcPts val="0"/>
              </a:spcBef>
              <a:spcAft>
                <a:spcPts val="0"/>
              </a:spcAft>
              <a:defRPr/>
            </a:pPr>
            <a:endParaRPr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lang="en-US" smtClean="0"/>
              <a:t>Click to edit Master title style</a:t>
            </a:r>
            <a:endParaRPr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8" name="Date Placeholder 3"/>
          <p:cNvSpPr>
            <a:spLocks noGrp="1"/>
          </p:cNvSpPr>
          <p:nvPr>
            <p:ph type="dt" sz="half" idx="10"/>
          </p:nvPr>
        </p:nvSpPr>
        <p:spPr/>
        <p:txBody>
          <a:bodyPr/>
          <a:lstStyle>
            <a:lvl1pPr>
              <a:defRPr/>
            </a:lvl1pPr>
            <a:extLst/>
          </a:lstStyle>
          <a:p>
            <a:pPr>
              <a:defRPr/>
            </a:pPr>
            <a:fld id="{52F40B0A-C48A-4094-A935-3DBCD5D9B425}" type="datetimeFigureOut">
              <a:rPr lang="en-CA"/>
              <a:pPr>
                <a:defRPr/>
              </a:pPr>
              <a:t>24/11/2017</a:t>
            </a:fld>
            <a:endParaRPr lang="en-CA"/>
          </a:p>
        </p:txBody>
      </p:sp>
      <p:sp>
        <p:nvSpPr>
          <p:cNvPr id="9" name="Footer Placeholder 4"/>
          <p:cNvSpPr>
            <a:spLocks noGrp="1"/>
          </p:cNvSpPr>
          <p:nvPr>
            <p:ph type="ftr" sz="quarter" idx="11"/>
          </p:nvPr>
        </p:nvSpPr>
        <p:spPr/>
        <p:txBody>
          <a:bodyPr/>
          <a:lstStyle>
            <a:lvl1pPr>
              <a:defRPr/>
            </a:lvl1pPr>
            <a:extLst/>
          </a:lstStyle>
          <a:p>
            <a:pPr>
              <a:defRPr/>
            </a:pPr>
            <a:endParaRPr lang="en-CA"/>
          </a:p>
        </p:txBody>
      </p:sp>
      <p:sp>
        <p:nvSpPr>
          <p:cNvPr id="10" name="Slide Number Placeholder 5"/>
          <p:cNvSpPr>
            <a:spLocks noGrp="1"/>
          </p:cNvSpPr>
          <p:nvPr>
            <p:ph type="sldNum" sz="quarter" idx="12"/>
          </p:nvPr>
        </p:nvSpPr>
        <p:spPr/>
        <p:txBody>
          <a:bodyPr/>
          <a:lstStyle>
            <a:lvl1pPr>
              <a:defRPr/>
            </a:lvl1pPr>
            <a:extLst/>
          </a:lstStyle>
          <a:p>
            <a:pPr>
              <a:defRPr/>
            </a:pPr>
            <a:fld id="{F77A9BE5-912F-4FF3-AA20-4FED946841D1}" type="slidenum">
              <a:rPr lang="en-CA"/>
              <a:pPr>
                <a:defRPr/>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0CC645CB-AF84-4404-AD39-B47B41FB5AA2}" type="datetimeFigureOut">
              <a:rPr lang="en-CA"/>
              <a:pPr>
                <a:defRPr/>
              </a:pPr>
              <a:t>24/11/2017</a:t>
            </a:fld>
            <a:endParaRPr lang="en-CA"/>
          </a:p>
        </p:txBody>
      </p:sp>
      <p:sp>
        <p:nvSpPr>
          <p:cNvPr id="6" name="Footer Placeholder 9"/>
          <p:cNvSpPr>
            <a:spLocks noGrp="1"/>
          </p:cNvSpPr>
          <p:nvPr>
            <p:ph type="ftr" sz="quarter" idx="11"/>
          </p:nvPr>
        </p:nvSpPr>
        <p:spPr/>
        <p:txBody>
          <a:bodyPr/>
          <a:lstStyle>
            <a:lvl1pPr>
              <a:defRPr/>
            </a:lvl1pPr>
          </a:lstStyle>
          <a:p>
            <a:pPr>
              <a:defRPr/>
            </a:pPr>
            <a:endParaRPr lang="en-CA"/>
          </a:p>
        </p:txBody>
      </p:sp>
      <p:sp>
        <p:nvSpPr>
          <p:cNvPr id="7" name="Slide Number Placeholder 21"/>
          <p:cNvSpPr>
            <a:spLocks noGrp="1"/>
          </p:cNvSpPr>
          <p:nvPr>
            <p:ph type="sldNum" sz="quarter" idx="12"/>
          </p:nvPr>
        </p:nvSpPr>
        <p:spPr/>
        <p:txBody>
          <a:bodyPr/>
          <a:lstStyle>
            <a:lvl1pPr>
              <a:defRPr/>
            </a:lvl1pPr>
          </a:lstStyle>
          <a:p>
            <a:pPr>
              <a:defRPr/>
            </a:pPr>
            <a:fld id="{FD0F4AD7-F20B-42FB-8C58-EDD6705FDAF4}" type="slidenum">
              <a:rPr lang="en-CA"/>
              <a:pPr>
                <a:defRPr/>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lstStyle>
            <a:lvl1pPr algn="ctr">
              <a:defRPr sz="45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10C05811-9559-4028-BD98-BEA5725C28BD}" type="datetimeFigureOut">
              <a:rPr lang="en-CA"/>
              <a:pPr>
                <a:defRPr/>
              </a:pPr>
              <a:t>24/11/2017</a:t>
            </a:fld>
            <a:endParaRPr lang="en-CA"/>
          </a:p>
        </p:txBody>
      </p:sp>
      <p:sp>
        <p:nvSpPr>
          <p:cNvPr id="8" name="Footer Placeholder 7"/>
          <p:cNvSpPr>
            <a:spLocks noGrp="1"/>
          </p:cNvSpPr>
          <p:nvPr>
            <p:ph type="ftr" sz="quarter" idx="11"/>
          </p:nvPr>
        </p:nvSpPr>
        <p:spPr/>
        <p:txBody>
          <a:bodyPr/>
          <a:lstStyle>
            <a:lvl1pPr>
              <a:defRPr/>
            </a:lvl1pPr>
            <a:extLst/>
          </a:lstStyle>
          <a:p>
            <a:pPr>
              <a:defRPr/>
            </a:pPr>
            <a:endParaRPr lang="en-CA"/>
          </a:p>
        </p:txBody>
      </p:sp>
      <p:sp>
        <p:nvSpPr>
          <p:cNvPr id="9" name="Slide Number Placeholder 8"/>
          <p:cNvSpPr>
            <a:spLocks noGrp="1"/>
          </p:cNvSpPr>
          <p:nvPr>
            <p:ph type="sldNum" sz="quarter" idx="12"/>
          </p:nvPr>
        </p:nvSpPr>
        <p:spPr/>
        <p:txBody>
          <a:bodyPr/>
          <a:lstStyle>
            <a:lvl1pPr>
              <a:defRPr/>
            </a:lvl1pPr>
            <a:extLst/>
          </a:lstStyle>
          <a:p>
            <a:pPr>
              <a:defRPr/>
            </a:pPr>
            <a:fld id="{F1FA114D-3A6A-447E-92D8-7EBE07E91022}" type="slidenum">
              <a:rPr lang="en-CA"/>
              <a:pPr>
                <a:defRPr/>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AAB1F573-EEF1-490B-A780-17609C8AD915}" type="datetimeFigureOut">
              <a:rPr lang="en-CA"/>
              <a:pPr>
                <a:defRPr/>
              </a:pPr>
              <a:t>24/11/2017</a:t>
            </a:fld>
            <a:endParaRPr lang="en-CA"/>
          </a:p>
        </p:txBody>
      </p:sp>
      <p:sp>
        <p:nvSpPr>
          <p:cNvPr id="4" name="Footer Placeholder 9"/>
          <p:cNvSpPr>
            <a:spLocks noGrp="1"/>
          </p:cNvSpPr>
          <p:nvPr>
            <p:ph type="ftr" sz="quarter" idx="11"/>
          </p:nvPr>
        </p:nvSpPr>
        <p:spPr/>
        <p:txBody>
          <a:bodyPr/>
          <a:lstStyle>
            <a:lvl1pPr>
              <a:defRPr/>
            </a:lvl1pPr>
          </a:lstStyle>
          <a:p>
            <a:pPr>
              <a:defRPr/>
            </a:pPr>
            <a:endParaRPr lang="en-CA"/>
          </a:p>
        </p:txBody>
      </p:sp>
      <p:sp>
        <p:nvSpPr>
          <p:cNvPr id="5" name="Slide Number Placeholder 21"/>
          <p:cNvSpPr>
            <a:spLocks noGrp="1"/>
          </p:cNvSpPr>
          <p:nvPr>
            <p:ph type="sldNum" sz="quarter" idx="12"/>
          </p:nvPr>
        </p:nvSpPr>
        <p:spPr/>
        <p:txBody>
          <a:bodyPr/>
          <a:lstStyle>
            <a:lvl1pPr>
              <a:defRPr/>
            </a:lvl1pPr>
          </a:lstStyle>
          <a:p>
            <a:pPr>
              <a:defRPr/>
            </a:pPr>
            <a:fld id="{3653A679-D91D-4879-AB7A-49EBD5185E18}" type="slidenum">
              <a:rPr lang="en-CA"/>
              <a:pPr>
                <a:defRPr/>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p:nvPr/>
        </p:nvSpPr>
        <p:spPr>
          <a:xfrm>
            <a:off x="1014413" y="0"/>
            <a:ext cx="8129587"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Rectangle 5"/>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4" name="Date Placeholder 1"/>
          <p:cNvSpPr>
            <a:spLocks noGrp="1"/>
          </p:cNvSpPr>
          <p:nvPr>
            <p:ph type="dt" sz="half" idx="10"/>
          </p:nvPr>
        </p:nvSpPr>
        <p:spPr/>
        <p:txBody>
          <a:bodyPr/>
          <a:lstStyle>
            <a:lvl1pPr>
              <a:defRPr/>
            </a:lvl1pPr>
            <a:extLst/>
          </a:lstStyle>
          <a:p>
            <a:pPr>
              <a:defRPr/>
            </a:pPr>
            <a:fld id="{939049F5-5504-4974-86D1-C36A3A3CDE4F}" type="datetimeFigureOut">
              <a:rPr lang="en-CA"/>
              <a:pPr>
                <a:defRPr/>
              </a:pPr>
              <a:t>24/11/2017</a:t>
            </a:fld>
            <a:endParaRPr lang="en-CA"/>
          </a:p>
        </p:txBody>
      </p:sp>
      <p:sp>
        <p:nvSpPr>
          <p:cNvPr id="5" name="Footer Placeholder 2"/>
          <p:cNvSpPr>
            <a:spLocks noGrp="1"/>
          </p:cNvSpPr>
          <p:nvPr>
            <p:ph type="ftr" sz="quarter" idx="11"/>
          </p:nvPr>
        </p:nvSpPr>
        <p:spPr/>
        <p:txBody>
          <a:bodyPr/>
          <a:lstStyle>
            <a:lvl1pPr>
              <a:defRPr/>
            </a:lvl1pPr>
            <a:extLst/>
          </a:lstStyle>
          <a:p>
            <a:pPr>
              <a:defRPr/>
            </a:pPr>
            <a:endParaRPr lang="en-CA"/>
          </a:p>
        </p:txBody>
      </p:sp>
      <p:sp>
        <p:nvSpPr>
          <p:cNvPr id="6" name="Slide Number Placeholder 3"/>
          <p:cNvSpPr>
            <a:spLocks noGrp="1"/>
          </p:cNvSpPr>
          <p:nvPr>
            <p:ph type="sldNum" sz="quarter" idx="12"/>
          </p:nvPr>
        </p:nvSpPr>
        <p:spPr/>
        <p:txBody>
          <a:bodyPr/>
          <a:lstStyle>
            <a:lvl1pPr>
              <a:defRPr/>
            </a:lvl1pPr>
            <a:extLst/>
          </a:lstStyle>
          <a:p>
            <a:pPr>
              <a:defRPr/>
            </a:pPr>
            <a:fld id="{28AE386F-66C0-4CF0-BA93-1AFE70D6046C}" type="slidenum">
              <a:rPr lang="en-CA"/>
              <a:pPr>
                <a:defRPr/>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lang="en-US" smtClean="0"/>
              <a:t>Click to edit Master title style</a:t>
            </a:r>
            <a:endParaRPr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2F6FECC0-7186-4E15-9CF0-535C94434F98}" type="datetimeFigureOut">
              <a:rPr lang="en-CA"/>
              <a:pPr>
                <a:defRPr/>
              </a:pPr>
              <a:t>24/11/2017</a:t>
            </a:fld>
            <a:endParaRPr lang="en-CA"/>
          </a:p>
        </p:txBody>
      </p:sp>
      <p:sp>
        <p:nvSpPr>
          <p:cNvPr id="6" name="Footer Placeholder 5"/>
          <p:cNvSpPr>
            <a:spLocks noGrp="1"/>
          </p:cNvSpPr>
          <p:nvPr>
            <p:ph type="ftr" sz="quarter" idx="11"/>
          </p:nvPr>
        </p:nvSpPr>
        <p:spPr/>
        <p:txBody>
          <a:bodyPr/>
          <a:lstStyle>
            <a:lvl1pPr>
              <a:defRPr/>
            </a:lvl1pPr>
            <a:extLst/>
          </a:lstStyle>
          <a:p>
            <a:pPr>
              <a:defRPr/>
            </a:pPr>
            <a:endParaRPr lang="en-CA"/>
          </a:p>
        </p:txBody>
      </p:sp>
      <p:sp>
        <p:nvSpPr>
          <p:cNvPr id="7" name="Slide Number Placeholder 6"/>
          <p:cNvSpPr>
            <a:spLocks noGrp="1"/>
          </p:cNvSpPr>
          <p:nvPr>
            <p:ph type="sldNum" sz="quarter" idx="12"/>
          </p:nvPr>
        </p:nvSpPr>
        <p:spPr/>
        <p:txBody>
          <a:bodyPr/>
          <a:lstStyle>
            <a:lvl1pPr>
              <a:defRPr/>
            </a:lvl1pPr>
            <a:extLst/>
          </a:lstStyle>
          <a:p>
            <a:pPr>
              <a:defRPr/>
            </a:pPr>
            <a:fld id="{928EFB79-26AD-4F70-9234-E27726ED1764}" type="slidenum">
              <a:rPr lang="en-CA"/>
              <a:pPr>
                <a:defRPr/>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tIns="274320">
            <a:normAutofit/>
          </a:bodyPr>
          <a:lstStyle>
            <a:extLst/>
          </a:lstStyle>
          <a:p>
            <a:pPr indent="-283464" fontAlgn="auto">
              <a:lnSpc>
                <a:spcPts val="3000"/>
              </a:lnSpc>
              <a:spcBef>
                <a:spcPts val="600"/>
              </a:spcBef>
              <a:spcAft>
                <a:spcPts val="0"/>
              </a:spcAft>
              <a:buClr>
                <a:schemeClr val="accent1"/>
              </a:buClr>
              <a:buSzPct val="80000"/>
              <a:buFont typeface="Wingdings 2"/>
              <a:buNone/>
              <a:defRPr/>
            </a:pPr>
            <a:endParaRPr lang="en-US" sz="3200">
              <a:latin typeface="+mn-lt"/>
            </a:endParaRPr>
          </a:p>
        </p:txBody>
      </p:sp>
      <p:sp>
        <p:nvSpPr>
          <p:cNvPr id="6" name="Flowchart: Process 8"/>
          <p:cNvSpPr/>
          <p:nvPr/>
        </p:nvSpPr>
        <p:spPr>
          <a:xfrm rot="19468671">
            <a:off x="396875" y="954088"/>
            <a:ext cx="685800" cy="204787"/>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Flowchart: Process 9"/>
          <p:cNvSpPr/>
          <p:nvPr/>
        </p:nvSpPr>
        <p:spPr>
          <a:xfrm rot="2103354" flipH="1">
            <a:off x="5003800" y="936625"/>
            <a:ext cx="649288" cy="204788"/>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lang="en-US" smtClean="0"/>
              <a:t>Click to edit Master title style</a:t>
            </a:r>
            <a:endParaRPr lang="en-US"/>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tIns="274320">
            <a:normAutofit/>
          </a:bodyPr>
          <a:lstStyle>
            <a:lvl1pPr indent="0">
              <a:buNone/>
              <a:defRPr sz="3200"/>
            </a:lvl1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8" name="Date Placeholder 4"/>
          <p:cNvSpPr>
            <a:spLocks noGrp="1"/>
          </p:cNvSpPr>
          <p:nvPr>
            <p:ph type="dt" sz="half" idx="10"/>
          </p:nvPr>
        </p:nvSpPr>
        <p:spPr/>
        <p:txBody>
          <a:bodyPr/>
          <a:lstStyle>
            <a:lvl1pPr>
              <a:defRPr/>
            </a:lvl1pPr>
            <a:extLst/>
          </a:lstStyle>
          <a:p>
            <a:pPr>
              <a:defRPr/>
            </a:pPr>
            <a:fld id="{209D17FB-1D58-4E71-A5D7-0DDC4DEAF3F4}" type="datetimeFigureOut">
              <a:rPr lang="en-CA"/>
              <a:pPr>
                <a:defRPr/>
              </a:pPr>
              <a:t>24/11/2017</a:t>
            </a:fld>
            <a:endParaRPr lang="en-CA"/>
          </a:p>
        </p:txBody>
      </p:sp>
      <p:sp>
        <p:nvSpPr>
          <p:cNvPr id="9" name="Footer Placeholder 5"/>
          <p:cNvSpPr>
            <a:spLocks noGrp="1"/>
          </p:cNvSpPr>
          <p:nvPr>
            <p:ph type="ftr" sz="quarter" idx="11"/>
          </p:nvPr>
        </p:nvSpPr>
        <p:spPr/>
        <p:txBody>
          <a:bodyPr/>
          <a:lstStyle>
            <a:lvl1pPr>
              <a:defRPr/>
            </a:lvl1pPr>
            <a:extLst/>
          </a:lstStyle>
          <a:p>
            <a:pPr>
              <a:defRPr/>
            </a:pPr>
            <a:endParaRPr lang="en-CA"/>
          </a:p>
        </p:txBody>
      </p:sp>
      <p:sp>
        <p:nvSpPr>
          <p:cNvPr id="10" name="Slide Number Placeholder 6"/>
          <p:cNvSpPr>
            <a:spLocks noGrp="1"/>
          </p:cNvSpPr>
          <p:nvPr>
            <p:ph type="sldNum" sz="quarter" idx="12"/>
          </p:nvPr>
        </p:nvSpPr>
        <p:spPr/>
        <p:txBody>
          <a:bodyPr/>
          <a:lstStyle>
            <a:lvl1pPr>
              <a:defRPr/>
            </a:lvl1pPr>
            <a:extLst/>
          </a:lstStyle>
          <a:p>
            <a:pPr>
              <a:defRPr/>
            </a:pPr>
            <a:fld id="{C9453341-A227-4FEF-86B6-7DD95C0D7CBB}" type="slidenum">
              <a:rPr lang="en-CA"/>
              <a:pPr>
                <a:defRPr/>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75" y="-815975"/>
            <a:ext cx="1638300" cy="1638300"/>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Oval 7"/>
          <p:cNvSpPr/>
          <p:nvPr/>
        </p:nvSpPr>
        <p:spPr>
          <a:xfrm>
            <a:off x="168275" y="20638"/>
            <a:ext cx="1703388" cy="1703387"/>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2" name="Rectangle 11"/>
          <p:cNvSpPr/>
          <p:nvPr/>
        </p:nvSpPr>
        <p:spPr>
          <a:xfrm>
            <a:off x="1012825" y="0"/>
            <a:ext cx="8131175"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5" name="Title Placeholder 4"/>
          <p:cNvSpPr>
            <a:spLocks noGrp="1"/>
          </p:cNvSpPr>
          <p:nvPr>
            <p:ph type="title"/>
          </p:nvPr>
        </p:nvSpPr>
        <p:spPr>
          <a:xfrm>
            <a:off x="1435100" y="274638"/>
            <a:ext cx="7499350" cy="1143000"/>
          </a:xfrm>
          <a:prstGeom prst="rect">
            <a:avLst/>
          </a:prstGeom>
        </p:spPr>
        <p:txBody>
          <a:bodyPr anchor="ctr">
            <a:normAutofit/>
          </a:bodyPr>
          <a:lstStyle>
            <a:extLst/>
          </a:lstStyle>
          <a:p>
            <a:r>
              <a:rPr lang="en-US" smtClean="0"/>
              <a:t>Click to edit Master title style</a:t>
            </a:r>
            <a:endParaRPr lang="en-US"/>
          </a:p>
        </p:txBody>
      </p:sp>
      <p:sp>
        <p:nvSpPr>
          <p:cNvPr id="1033" name="Text Placeholder 8"/>
          <p:cNvSpPr>
            <a:spLocks noGrp="1"/>
          </p:cNvSpPr>
          <p:nvPr>
            <p:ph type="body" idx="1"/>
          </p:nvPr>
        </p:nvSpPr>
        <p:spPr bwMode="auto">
          <a:xfrm>
            <a:off x="1435100" y="1447800"/>
            <a:ext cx="749935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fontAlgn="auto" latinLnBrk="0" hangingPunct="1">
              <a:spcBef>
                <a:spcPts val="0"/>
              </a:spcBef>
              <a:spcAft>
                <a:spcPts val="0"/>
              </a:spcAft>
              <a:defRPr kumimoji="0" sz="1200">
                <a:solidFill>
                  <a:schemeClr val="bg2">
                    <a:shade val="50000"/>
                    <a:satMod val="200000"/>
                  </a:schemeClr>
                </a:solidFill>
                <a:latin typeface="+mn-lt"/>
              </a:defRPr>
            </a:lvl1pPr>
            <a:extLst/>
          </a:lstStyle>
          <a:p>
            <a:pPr>
              <a:defRPr/>
            </a:pPr>
            <a:fld id="{A1D32C9C-D6DC-40B4-90D0-F4DF8E7522C7}" type="datetimeFigureOut">
              <a:rPr lang="en-CA"/>
              <a:pPr>
                <a:defRPr/>
              </a:pPr>
              <a:t>24/11/2017</a:t>
            </a:fld>
            <a:endParaRPr lang="en-CA"/>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endParaRPr lang="en-CA"/>
          </a:p>
        </p:txBody>
      </p:sp>
      <p:sp>
        <p:nvSpPr>
          <p:cNvPr id="22" name="Slide Number Placeholder 21"/>
          <p:cNvSpPr>
            <a:spLocks noGrp="1"/>
          </p:cNvSpPr>
          <p:nvPr>
            <p:ph type="sldNum" sz="quarter" idx="4"/>
          </p:nvPr>
        </p:nvSpPr>
        <p:spPr>
          <a:xfrm>
            <a:off x="8613775" y="6305550"/>
            <a:ext cx="457200" cy="476250"/>
          </a:xfrm>
          <a:prstGeom prst="rect">
            <a:avLst/>
          </a:prstGeom>
        </p:spPr>
        <p:txBody>
          <a:bodyPr anchor="b"/>
          <a:lstStyle>
            <a:lvl1pPr algn="ctr" eaLnBrk="1" fontAlgn="auto" latinLnBrk="0" hangingPunct="1">
              <a:spcBef>
                <a:spcPts val="0"/>
              </a:spcBef>
              <a:spcAft>
                <a:spcPts val="0"/>
              </a:spcAft>
              <a:defRPr kumimoji="0" sz="1200">
                <a:solidFill>
                  <a:schemeClr val="bg2">
                    <a:shade val="50000"/>
                    <a:satMod val="200000"/>
                  </a:schemeClr>
                </a:solidFill>
                <a:effectLst/>
                <a:latin typeface="+mn-lt"/>
              </a:defRPr>
            </a:lvl1pPr>
            <a:extLst/>
          </a:lstStyle>
          <a:p>
            <a:pPr>
              <a:defRPr/>
            </a:pPr>
            <a:fld id="{A2EC439A-EBB2-4156-A781-427E057CD5B0}" type="slidenum">
              <a:rPr lang="en-CA"/>
              <a:pPr>
                <a:defRPr/>
              </a:pPr>
              <a:t>‹#›</a:t>
            </a:fld>
            <a:endParaRPr lang="en-CA"/>
          </a:p>
        </p:txBody>
      </p:sp>
      <p:sp>
        <p:nvSpPr>
          <p:cNvPr id="15" name="Rectangle 14"/>
          <p:cNvSpPr/>
          <p:nvPr/>
        </p:nvSpPr>
        <p:spPr bwMode="invGray">
          <a:xfrm>
            <a:off x="1014413" y="0"/>
            <a:ext cx="73025" cy="6858000"/>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33" r:id="rId1"/>
    <p:sldLayoutId id="2147483727" r:id="rId2"/>
    <p:sldLayoutId id="2147483734" r:id="rId3"/>
    <p:sldLayoutId id="2147483728" r:id="rId4"/>
    <p:sldLayoutId id="2147483735" r:id="rId5"/>
    <p:sldLayoutId id="2147483729" r:id="rId6"/>
    <p:sldLayoutId id="2147483736" r:id="rId7"/>
    <p:sldLayoutId id="2147483737" r:id="rId8"/>
    <p:sldLayoutId id="2147483738" r:id="rId9"/>
    <p:sldLayoutId id="2147483730" r:id="rId10"/>
    <p:sldLayoutId id="2147483731" r:id="rId11"/>
    <p:sldLayoutId id="2147483732" r:id="rId12"/>
  </p:sldLayoutIdLst>
  <p:txStyles>
    <p:titleStyle>
      <a:lvl1pPr algn="l" rtl="0" eaLnBrk="0" fontAlgn="base" hangingPunct="0">
        <a:spcBef>
          <a:spcPct val="0"/>
        </a:spcBef>
        <a:spcAft>
          <a:spcPct val="0"/>
        </a:spcAft>
        <a:defRPr sz="4300" kern="1200">
          <a:solidFill>
            <a:srgbClr val="572314"/>
          </a:solidFill>
          <a:effectLst>
            <a:outerShdw blurRad="50000" dist="30000" dir="5400000" algn="tl" rotWithShape="0">
              <a:srgbClr val="000000">
                <a:alpha val="30000"/>
              </a:srgbClr>
            </a:outerShdw>
          </a:effectLst>
          <a:latin typeface="+mj-lt"/>
          <a:ea typeface="+mj-ea"/>
          <a:cs typeface="+mj-cs"/>
        </a:defRPr>
      </a:lvl1pPr>
      <a:lvl2pPr algn="l" rtl="0" eaLnBrk="0" fontAlgn="base" hangingPunct="0">
        <a:spcBef>
          <a:spcPct val="0"/>
        </a:spcBef>
        <a:spcAft>
          <a:spcPct val="0"/>
        </a:spcAft>
        <a:defRPr sz="4300">
          <a:solidFill>
            <a:srgbClr val="572314"/>
          </a:solidFill>
          <a:latin typeface="Gill Sans MT" pitchFamily="34" charset="0"/>
        </a:defRPr>
      </a:lvl2pPr>
      <a:lvl3pPr algn="l" rtl="0" eaLnBrk="0" fontAlgn="base" hangingPunct="0">
        <a:spcBef>
          <a:spcPct val="0"/>
        </a:spcBef>
        <a:spcAft>
          <a:spcPct val="0"/>
        </a:spcAft>
        <a:defRPr sz="4300">
          <a:solidFill>
            <a:srgbClr val="572314"/>
          </a:solidFill>
          <a:latin typeface="Gill Sans MT" pitchFamily="34" charset="0"/>
        </a:defRPr>
      </a:lvl3pPr>
      <a:lvl4pPr algn="l" rtl="0" eaLnBrk="0" fontAlgn="base" hangingPunct="0">
        <a:spcBef>
          <a:spcPct val="0"/>
        </a:spcBef>
        <a:spcAft>
          <a:spcPct val="0"/>
        </a:spcAft>
        <a:defRPr sz="4300">
          <a:solidFill>
            <a:srgbClr val="572314"/>
          </a:solidFill>
          <a:latin typeface="Gill Sans MT" pitchFamily="34" charset="0"/>
        </a:defRPr>
      </a:lvl4pPr>
      <a:lvl5pPr algn="l" rtl="0" eaLnBrk="0" fontAlgn="base" hangingPunct="0">
        <a:spcBef>
          <a:spcPct val="0"/>
        </a:spcBef>
        <a:spcAft>
          <a:spcPct val="0"/>
        </a:spcAft>
        <a:defRPr sz="4300">
          <a:solidFill>
            <a:srgbClr val="572314"/>
          </a:solidFill>
          <a:latin typeface="Gill Sans MT" pitchFamily="34" charset="0"/>
        </a:defRPr>
      </a:lvl5pPr>
      <a:lvl6pPr marL="457200" algn="l" rtl="0" fontAlgn="base">
        <a:spcBef>
          <a:spcPct val="0"/>
        </a:spcBef>
        <a:spcAft>
          <a:spcPct val="0"/>
        </a:spcAft>
        <a:defRPr sz="4300">
          <a:solidFill>
            <a:srgbClr val="572314"/>
          </a:solidFill>
          <a:latin typeface="Gill Sans MT" pitchFamily="34" charset="0"/>
        </a:defRPr>
      </a:lvl6pPr>
      <a:lvl7pPr marL="914400" algn="l" rtl="0" fontAlgn="base">
        <a:spcBef>
          <a:spcPct val="0"/>
        </a:spcBef>
        <a:spcAft>
          <a:spcPct val="0"/>
        </a:spcAft>
        <a:defRPr sz="4300">
          <a:solidFill>
            <a:srgbClr val="572314"/>
          </a:solidFill>
          <a:latin typeface="Gill Sans MT" pitchFamily="34" charset="0"/>
        </a:defRPr>
      </a:lvl7pPr>
      <a:lvl8pPr marL="1371600" algn="l" rtl="0" fontAlgn="base">
        <a:spcBef>
          <a:spcPct val="0"/>
        </a:spcBef>
        <a:spcAft>
          <a:spcPct val="0"/>
        </a:spcAft>
        <a:defRPr sz="4300">
          <a:solidFill>
            <a:srgbClr val="572314"/>
          </a:solidFill>
          <a:latin typeface="Gill Sans MT" pitchFamily="34" charset="0"/>
        </a:defRPr>
      </a:lvl8pPr>
      <a:lvl9pPr marL="1828800" algn="l" rtl="0" fontAlgn="base">
        <a:spcBef>
          <a:spcPct val="0"/>
        </a:spcBef>
        <a:spcAft>
          <a:spcPct val="0"/>
        </a:spcAft>
        <a:defRPr sz="4300">
          <a:solidFill>
            <a:srgbClr val="572314"/>
          </a:solidFill>
          <a:latin typeface="Gill Sans MT" pitchFamily="34" charset="0"/>
        </a:defRPr>
      </a:lvl9pPr>
      <a:extLst/>
    </p:titleStyle>
    <p:bodyStyle>
      <a:lvl1pPr marL="365125" indent="-282575" algn="l" rtl="0" eaLnBrk="0" fontAlgn="base" hangingPunct="0">
        <a:spcBef>
          <a:spcPts val="60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639763" indent="-236538" algn="l" rtl="0" eaLnBrk="0" fontAlgn="base" hangingPunct="0">
        <a:spcBef>
          <a:spcPts val="550"/>
        </a:spcBef>
        <a:spcAft>
          <a:spcPct val="0"/>
        </a:spcAft>
        <a:buClr>
          <a:schemeClr val="accent1"/>
        </a:buClr>
        <a:buFont typeface="Verdana" pitchFamily="34" charset="0"/>
        <a:buChar char="◦"/>
        <a:defRPr sz="2800" kern="1200">
          <a:solidFill>
            <a:schemeClr val="tx1"/>
          </a:solidFill>
          <a:latin typeface="+mn-lt"/>
          <a:ea typeface="+mn-ea"/>
          <a:cs typeface="+mn-cs"/>
        </a:defRPr>
      </a:lvl2pPr>
      <a:lvl3pPr marL="885825"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096963" indent="-173038" algn="l" rtl="0" eaLnBrk="0" fontAlgn="base" hangingPunct="0">
        <a:spcBef>
          <a:spcPct val="20000"/>
        </a:spcBef>
        <a:spcAft>
          <a:spcPct val="0"/>
        </a:spcAft>
        <a:buClr>
          <a:srgbClr val="C32D2E"/>
        </a:buClr>
        <a:buFont typeface="Wingdings 2" pitchFamily="18" charset="2"/>
        <a:buChar char=""/>
        <a:defRPr sz="2000" kern="1200">
          <a:solidFill>
            <a:schemeClr val="tx1"/>
          </a:solidFill>
          <a:latin typeface="+mn-lt"/>
          <a:ea typeface="+mn-ea"/>
          <a:cs typeface="+mn-cs"/>
        </a:defRPr>
      </a:lvl4pPr>
      <a:lvl5pPr marL="1296988" indent="-182563" algn="l" rtl="0" eaLnBrk="0" fontAlgn="base" hangingPunct="0">
        <a:spcBef>
          <a:spcPct val="20000"/>
        </a:spcBef>
        <a:spcAft>
          <a:spcPct val="0"/>
        </a:spcAft>
        <a:buClr>
          <a:srgbClr val="84AA33"/>
        </a:buClr>
        <a:buFont typeface="Wingdings 2" pitchFamily="18" charset="2"/>
        <a:buChar char=""/>
        <a:defRPr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hyperlink" Target="http://upload.wikimedia.org/wikipedia/commons/3/34/Paracetamol_metabolism.png" TargetMode="External"/><Relationship Id="rId2" Type="http://schemas.openxmlformats.org/officeDocument/2006/relationships/hyperlink" Target="http://www.uptodate.com.myaccess.library.utoronto.ca/contents/acetaminophen-%09paracetamol-poisoning-in-adults-pathophysiology-presentation-and-%09diagnosis?source=search_result&amp;search=signs+of+acetaminophen+toxicity&amp;selectedTitl%09e=2~150"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cbi.nlm.nih.gov/pubmed/20973316" TargetMode="External"/><Relationship Id="rId2" Type="http://schemas.openxmlformats.org/officeDocument/2006/relationships/hyperlink" Target="http://www.theodora.com/drugs/ultracet_tablets_ortho_mcneil.html"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theodora.com/drugs/ultracet_tablets_ortho_mcneil.htm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1925" y="360363"/>
            <a:ext cx="7407275" cy="1471612"/>
          </a:xfrm>
        </p:spPr>
        <p:txBody>
          <a:bodyPr/>
          <a:lstStyle/>
          <a:p>
            <a:pPr eaLnBrk="1" fontAlgn="auto" hangingPunct="1">
              <a:spcAft>
                <a:spcPts val="0"/>
              </a:spcAft>
              <a:defRPr/>
            </a:pPr>
            <a:r>
              <a:rPr lang="en-CA" dirty="0" smtClean="0">
                <a:solidFill>
                  <a:schemeClr val="tx2">
                    <a:satMod val="130000"/>
                  </a:schemeClr>
                </a:solidFill>
              </a:rPr>
              <a:t>Acetaminophen Toxicity and Treatment </a:t>
            </a:r>
            <a:endParaRPr lang="en-CA" dirty="0">
              <a:solidFill>
                <a:schemeClr val="tx2">
                  <a:satMod val="130000"/>
                </a:schemeClr>
              </a:solidFill>
            </a:endParaRPr>
          </a:p>
        </p:txBody>
      </p:sp>
      <p:sp>
        <p:nvSpPr>
          <p:cNvPr id="15362" name="Subtitle 2"/>
          <p:cNvSpPr>
            <a:spLocks noGrp="1"/>
          </p:cNvSpPr>
          <p:nvPr>
            <p:ph type="subTitle" idx="1"/>
          </p:nvPr>
        </p:nvSpPr>
        <p:spPr>
          <a:xfrm>
            <a:off x="1431925" y="1849438"/>
            <a:ext cx="7407275" cy="1752600"/>
          </a:xfrm>
        </p:spPr>
        <p:txBody>
          <a:bodyPr/>
          <a:lstStyle/>
          <a:p>
            <a:pPr marL="26988" eaLnBrk="1" hangingPunct="1"/>
            <a:r>
              <a:rPr lang="en-CA" smtClean="0">
                <a:solidFill>
                  <a:srgbClr val="320E04"/>
                </a:solidFill>
              </a:rPr>
              <a:t>Davin Shikaze SPEP student</a:t>
            </a:r>
          </a:p>
          <a:p>
            <a:pPr marL="26988" eaLnBrk="1" hangingPunct="1"/>
            <a:r>
              <a:rPr lang="en-CA" smtClean="0">
                <a:solidFill>
                  <a:srgbClr val="320E04"/>
                </a:solidFill>
              </a:rPr>
              <a:t>BScPhm candidate 2014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2205038"/>
            <a:ext cx="8229600" cy="1143000"/>
          </a:xfrm>
        </p:spPr>
        <p:txBody>
          <a:bodyPr vert="horz" wrap="square" lIns="91440" tIns="45720" rIns="91440" bIns="45720" numCol="1" anchorCtr="0" compatLnSpc="1">
            <a:prstTxWarp prst="textNoShape">
              <a:avLst/>
            </a:prstTxWarp>
          </a:bodyPr>
          <a:lstStyle/>
          <a:p>
            <a:pPr eaLnBrk="1" hangingPunct="1">
              <a:defRPr/>
            </a:pPr>
            <a:r>
              <a:rPr lang="en-CA" smtClean="0">
                <a:effectLst>
                  <a:outerShdw blurRad="38100" dist="38100" dir="2700000" algn="tl">
                    <a:srgbClr val="C0C0C0"/>
                  </a:outerShdw>
                </a:effectLst>
              </a:rPr>
              <a:t>Risk Factors for increased toxicity</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Risk Factors that increase risk of  </a:t>
            </a:r>
            <a:r>
              <a:rPr lang="en-CA" dirty="0" err="1" smtClean="0">
                <a:solidFill>
                  <a:schemeClr val="tx2">
                    <a:satMod val="130000"/>
                  </a:schemeClr>
                </a:solidFill>
              </a:rPr>
              <a:t>hepatotoxicity</a:t>
            </a:r>
            <a:endParaRPr lang="en-CA" dirty="0">
              <a:solidFill>
                <a:schemeClr val="tx2">
                  <a:satMod val="130000"/>
                </a:schemeClr>
              </a:solidFill>
            </a:endParaRPr>
          </a:p>
        </p:txBody>
      </p:sp>
      <p:sp>
        <p:nvSpPr>
          <p:cNvPr id="31746" name="Content Placeholder 2"/>
          <p:cNvSpPr>
            <a:spLocks noGrp="1"/>
          </p:cNvSpPr>
          <p:nvPr>
            <p:ph idx="1"/>
          </p:nvPr>
        </p:nvSpPr>
        <p:spPr>
          <a:xfrm>
            <a:off x="468313" y="1557338"/>
            <a:ext cx="8229600" cy="4813300"/>
          </a:xfrm>
        </p:spPr>
        <p:txBody>
          <a:bodyPr/>
          <a:lstStyle/>
          <a:p>
            <a:pPr eaLnBrk="1" hangingPunct="1">
              <a:lnSpc>
                <a:spcPct val="80000"/>
              </a:lnSpc>
            </a:pPr>
            <a:r>
              <a:rPr lang="en-CA" sz="3000" smtClean="0"/>
              <a:t>Prolonged fasting or malnourishment (GSH deficient)</a:t>
            </a:r>
          </a:p>
          <a:p>
            <a:pPr eaLnBrk="1" hangingPunct="1">
              <a:lnSpc>
                <a:spcPct val="80000"/>
              </a:lnSpc>
            </a:pPr>
            <a:r>
              <a:rPr lang="en-CA" sz="3000" smtClean="0"/>
              <a:t>Chronic alcohol ingestion: increased CYP2E1</a:t>
            </a:r>
          </a:p>
          <a:p>
            <a:pPr eaLnBrk="1" hangingPunct="1">
              <a:lnSpc>
                <a:spcPct val="80000"/>
              </a:lnSpc>
            </a:pPr>
            <a:r>
              <a:rPr lang="en-CA" sz="3000" smtClean="0"/>
              <a:t>Smokers: increased CYP1A2</a:t>
            </a:r>
          </a:p>
          <a:p>
            <a:pPr eaLnBrk="1" hangingPunct="1">
              <a:lnSpc>
                <a:spcPct val="80000"/>
              </a:lnSpc>
            </a:pPr>
            <a:r>
              <a:rPr lang="en-CA" sz="3000" smtClean="0"/>
              <a:t>P450 inducers:  anticonvulsants (phenytoin, carbamazepine) antituberculosis (rifampin, isoniazid), St. John’s Wort </a:t>
            </a:r>
          </a:p>
          <a:p>
            <a:pPr eaLnBrk="1" hangingPunct="1">
              <a:lnSpc>
                <a:spcPct val="80000"/>
              </a:lnSpc>
            </a:pPr>
            <a:r>
              <a:rPr lang="en-CA" sz="3000" smtClean="0"/>
              <a:t>Drugs that compete for glucuronidation pathway: Septra, zidovudine</a:t>
            </a:r>
          </a:p>
          <a:p>
            <a:pPr eaLnBrk="1" hangingPunct="1">
              <a:lnSpc>
                <a:spcPct val="80000"/>
              </a:lnSpc>
            </a:pPr>
            <a:r>
              <a:rPr lang="en-CA" sz="3000" smtClean="0"/>
              <a:t>Elderly</a:t>
            </a:r>
          </a:p>
        </p:txBody>
      </p:sp>
      <p:sp>
        <p:nvSpPr>
          <p:cNvPr id="31747" name="TextBox 3"/>
          <p:cNvSpPr txBox="1">
            <a:spLocks noChangeArrowheads="1"/>
          </p:cNvSpPr>
          <p:nvPr/>
        </p:nvSpPr>
        <p:spPr bwMode="auto">
          <a:xfrm>
            <a:off x="6480175" y="6308725"/>
            <a:ext cx="2663825" cy="277813"/>
          </a:xfrm>
          <a:prstGeom prst="rect">
            <a:avLst/>
          </a:prstGeom>
          <a:noFill/>
          <a:ln w="9525">
            <a:noFill/>
            <a:miter lim="800000"/>
            <a:headEnd/>
            <a:tailEnd/>
          </a:ln>
        </p:spPr>
        <p:txBody>
          <a:bodyPr>
            <a:spAutoFit/>
          </a:bodyPr>
          <a:lstStyle/>
          <a:p>
            <a:r>
              <a:rPr lang="en-CA" sz="1200">
                <a:latin typeface="Gill Sans MT" pitchFamily="34" charset="0"/>
              </a:rPr>
              <a:t>Hodgman and Garrard 2012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2133600"/>
            <a:ext cx="8229600" cy="1143000"/>
          </a:xfrm>
        </p:spPr>
        <p:txBody>
          <a:bodyPr/>
          <a:lstStyle/>
          <a:p>
            <a:pPr eaLnBrk="1" fontAlgn="auto" hangingPunct="1">
              <a:spcAft>
                <a:spcPts val="0"/>
              </a:spcAft>
              <a:defRPr/>
            </a:pPr>
            <a:r>
              <a:rPr lang="en-CA" dirty="0" smtClean="0">
                <a:solidFill>
                  <a:schemeClr val="tx2">
                    <a:satMod val="130000"/>
                  </a:schemeClr>
                </a:solidFill>
              </a:rPr>
              <a:t>Treatment Options</a:t>
            </a:r>
            <a:endParaRPr lang="en-CA" dirty="0">
              <a:solidFill>
                <a:schemeClr val="tx2">
                  <a:satMod val="130000"/>
                </a:schemeClr>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Mechanism of toxicity</a:t>
            </a:r>
            <a:endParaRPr lang="en-CA" dirty="0">
              <a:solidFill>
                <a:schemeClr val="tx2">
                  <a:satMod val="130000"/>
                </a:schemeClr>
              </a:solidFill>
            </a:endParaRPr>
          </a:p>
        </p:txBody>
      </p:sp>
      <p:pic>
        <p:nvPicPr>
          <p:cNvPr id="34818" name="Picture 2" descr="C:\Users\Davin\Documents\PHM 4th year\SPEP\Health Sciences North\acetaminophen poisoning\Paracetamol_metabolism.png"/>
          <p:cNvPicPr>
            <a:picLocks noGrp="1" noChangeAspect="1" noChangeArrowheads="1"/>
          </p:cNvPicPr>
          <p:nvPr>
            <p:ph idx="1"/>
          </p:nvPr>
        </p:nvPicPr>
        <p:blipFill>
          <a:blip r:embed="rId3" cstate="print"/>
          <a:srcRect/>
          <a:stretch>
            <a:fillRect/>
          </a:stretch>
        </p:blipFill>
        <p:spPr>
          <a:xfrm>
            <a:off x="2835275" y="1447800"/>
            <a:ext cx="4699000" cy="4800600"/>
          </a:xfrm>
        </p:spPr>
      </p:pic>
      <p:sp>
        <p:nvSpPr>
          <p:cNvPr id="34819" name="TextBox 15"/>
          <p:cNvSpPr txBox="1">
            <a:spLocks noChangeArrowheads="1"/>
          </p:cNvSpPr>
          <p:nvPr/>
        </p:nvSpPr>
        <p:spPr bwMode="auto">
          <a:xfrm>
            <a:off x="827088" y="3141663"/>
            <a:ext cx="1800225" cy="922337"/>
          </a:xfrm>
          <a:prstGeom prst="rect">
            <a:avLst/>
          </a:prstGeom>
          <a:noFill/>
          <a:ln w="9525">
            <a:noFill/>
            <a:miter lim="800000"/>
            <a:headEnd/>
            <a:tailEnd/>
          </a:ln>
        </p:spPr>
        <p:txBody>
          <a:bodyPr>
            <a:spAutoFit/>
          </a:bodyPr>
          <a:lstStyle/>
          <a:p>
            <a:r>
              <a:rPr lang="en-CA">
                <a:latin typeface="Gill Sans MT" pitchFamily="34" charset="0"/>
              </a:rPr>
              <a:t>5-10% Cytochrome</a:t>
            </a:r>
          </a:p>
          <a:p>
            <a:r>
              <a:rPr lang="en-CA">
                <a:latin typeface="Gill Sans MT" pitchFamily="34" charset="0"/>
              </a:rPr>
              <a:t>P-450</a:t>
            </a:r>
          </a:p>
        </p:txBody>
      </p:sp>
      <p:sp>
        <p:nvSpPr>
          <p:cNvPr id="34820" name="TextBox 16"/>
          <p:cNvSpPr txBox="1">
            <a:spLocks noChangeArrowheads="1"/>
          </p:cNvSpPr>
          <p:nvPr/>
        </p:nvSpPr>
        <p:spPr bwMode="auto">
          <a:xfrm>
            <a:off x="6588125" y="6021388"/>
            <a:ext cx="2160588" cy="369887"/>
          </a:xfrm>
          <a:prstGeom prst="rect">
            <a:avLst/>
          </a:prstGeom>
          <a:noFill/>
          <a:ln w="9525">
            <a:noFill/>
            <a:miter lim="800000"/>
            <a:headEnd/>
            <a:tailEnd/>
          </a:ln>
        </p:spPr>
        <p:txBody>
          <a:bodyPr>
            <a:spAutoFit/>
          </a:bodyPr>
          <a:lstStyle/>
          <a:p>
            <a:r>
              <a:rPr lang="en-CA">
                <a:latin typeface="Gill Sans MT" pitchFamily="34" charset="0"/>
              </a:rPr>
              <a:t>TOXIC!!!</a:t>
            </a:r>
          </a:p>
        </p:txBody>
      </p:sp>
      <p:sp>
        <p:nvSpPr>
          <p:cNvPr id="34821" name="TextBox 17"/>
          <p:cNvSpPr txBox="1">
            <a:spLocks noChangeArrowheads="1"/>
          </p:cNvSpPr>
          <p:nvPr/>
        </p:nvSpPr>
        <p:spPr bwMode="auto">
          <a:xfrm>
            <a:off x="6443663" y="4724400"/>
            <a:ext cx="1152525" cy="369888"/>
          </a:xfrm>
          <a:prstGeom prst="rect">
            <a:avLst/>
          </a:prstGeom>
          <a:noFill/>
          <a:ln w="9525">
            <a:noFill/>
            <a:miter lim="800000"/>
            <a:headEnd/>
            <a:tailEnd/>
          </a:ln>
        </p:spPr>
        <p:txBody>
          <a:bodyPr>
            <a:spAutoFit/>
          </a:bodyPr>
          <a:lstStyle/>
          <a:p>
            <a:r>
              <a:rPr lang="en-CA">
                <a:latin typeface="Gill Sans MT" pitchFamily="34" charset="0"/>
              </a:rPr>
              <a:t>Non-toxic</a:t>
            </a:r>
          </a:p>
        </p:txBody>
      </p:sp>
      <p:sp>
        <p:nvSpPr>
          <p:cNvPr id="34822" name="TextBox 18"/>
          <p:cNvSpPr txBox="1">
            <a:spLocks noChangeArrowheads="1"/>
          </p:cNvSpPr>
          <p:nvPr/>
        </p:nvSpPr>
        <p:spPr bwMode="auto">
          <a:xfrm>
            <a:off x="1979613" y="5445125"/>
            <a:ext cx="1296987" cy="1200150"/>
          </a:xfrm>
          <a:prstGeom prst="rect">
            <a:avLst/>
          </a:prstGeom>
          <a:noFill/>
          <a:ln w="9525">
            <a:noFill/>
            <a:miter lim="800000"/>
            <a:headEnd/>
            <a:tailEnd/>
          </a:ln>
        </p:spPr>
        <p:txBody>
          <a:bodyPr>
            <a:spAutoFit/>
          </a:bodyPr>
          <a:lstStyle/>
          <a:p>
            <a:r>
              <a:rPr lang="en-CA">
                <a:latin typeface="Gill Sans MT" pitchFamily="34" charset="0"/>
              </a:rPr>
              <a:t>	+</a:t>
            </a:r>
          </a:p>
          <a:p>
            <a:r>
              <a:rPr lang="en-CA">
                <a:latin typeface="Gill Sans MT" pitchFamily="34" charset="0"/>
              </a:rPr>
              <a:t>Positively charged Carbon</a:t>
            </a:r>
          </a:p>
        </p:txBody>
      </p:sp>
      <p:sp>
        <p:nvSpPr>
          <p:cNvPr id="34823" name="TextBox 19"/>
          <p:cNvSpPr txBox="1">
            <a:spLocks noChangeArrowheads="1"/>
          </p:cNvSpPr>
          <p:nvPr/>
        </p:nvSpPr>
        <p:spPr bwMode="auto">
          <a:xfrm>
            <a:off x="4067175" y="4797425"/>
            <a:ext cx="649288" cy="366713"/>
          </a:xfrm>
          <a:prstGeom prst="rect">
            <a:avLst/>
          </a:prstGeom>
          <a:noFill/>
          <a:ln w="9525">
            <a:noFill/>
            <a:miter lim="800000"/>
            <a:headEnd/>
            <a:tailEnd/>
          </a:ln>
        </p:spPr>
        <p:txBody>
          <a:bodyPr>
            <a:spAutoFit/>
          </a:bodyPr>
          <a:lstStyle/>
          <a:p>
            <a:r>
              <a:rPr lang="en-CA">
                <a:latin typeface="Gill Sans MT" pitchFamily="34" charset="0"/>
              </a:rPr>
              <a:t>GSH</a:t>
            </a:r>
          </a:p>
        </p:txBody>
      </p:sp>
      <p:sp>
        <p:nvSpPr>
          <p:cNvPr id="9" name="Rectangle 8"/>
          <p:cNvSpPr/>
          <p:nvPr/>
        </p:nvSpPr>
        <p:spPr>
          <a:xfrm>
            <a:off x="1547813" y="4221163"/>
            <a:ext cx="6119812" cy="263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34825" name="Rectangle 9"/>
          <p:cNvSpPr>
            <a:spLocks noChangeArrowheads="1"/>
          </p:cNvSpPr>
          <p:nvPr/>
        </p:nvSpPr>
        <p:spPr bwMode="auto">
          <a:xfrm>
            <a:off x="6335713" y="0"/>
            <a:ext cx="2808287" cy="646113"/>
          </a:xfrm>
          <a:prstGeom prst="rect">
            <a:avLst/>
          </a:prstGeom>
          <a:noFill/>
          <a:ln w="9525">
            <a:noFill/>
            <a:miter lim="800000"/>
            <a:headEnd/>
            <a:tailEnd/>
          </a:ln>
        </p:spPr>
        <p:txBody>
          <a:bodyPr>
            <a:spAutoFit/>
          </a:bodyPr>
          <a:lstStyle/>
          <a:p>
            <a:r>
              <a:rPr lang="en-CA" sz="1200">
                <a:latin typeface="Gill Sans MT" pitchFamily="34" charset="0"/>
              </a:rPr>
              <a:t>Image taken from: http://upload.wikimedia.org/wikipedia/commons/3/34/Paracetamol_metabolism.png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288" y="2133600"/>
            <a:ext cx="8229600" cy="1143000"/>
          </a:xfrm>
        </p:spPr>
        <p:txBody>
          <a:bodyPr/>
          <a:lstStyle/>
          <a:p>
            <a:pPr eaLnBrk="1" fontAlgn="auto" hangingPunct="1">
              <a:spcAft>
                <a:spcPts val="0"/>
              </a:spcAft>
              <a:defRPr/>
            </a:pPr>
            <a:r>
              <a:rPr lang="en-CA" dirty="0" smtClean="0">
                <a:solidFill>
                  <a:schemeClr val="tx2">
                    <a:satMod val="130000"/>
                  </a:schemeClr>
                </a:solidFill>
              </a:rPr>
              <a:t>N-</a:t>
            </a:r>
            <a:r>
              <a:rPr lang="en-CA" dirty="0" err="1" smtClean="0">
                <a:solidFill>
                  <a:schemeClr val="tx2">
                    <a:satMod val="130000"/>
                  </a:schemeClr>
                </a:solidFill>
              </a:rPr>
              <a:t>acetylcysteine</a:t>
            </a:r>
            <a:r>
              <a:rPr lang="en-CA" dirty="0" smtClean="0">
                <a:solidFill>
                  <a:schemeClr val="tx2">
                    <a:satMod val="130000"/>
                  </a:schemeClr>
                </a:solidFill>
              </a:rPr>
              <a:t> (NAC)</a:t>
            </a:r>
            <a:endParaRPr lang="en-CA" dirty="0">
              <a:solidFill>
                <a:schemeClr val="tx2">
                  <a:satMod val="130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Grp="1" noChangeAspect="1" noChangeArrowheads="1"/>
          </p:cNvPicPr>
          <p:nvPr>
            <p:ph idx="4294967295"/>
          </p:nvPr>
        </p:nvPicPr>
        <p:blipFill>
          <a:blip r:embed="rId3" cstate="print"/>
          <a:srcRect/>
          <a:stretch>
            <a:fillRect/>
          </a:stretch>
        </p:blipFill>
        <p:spPr>
          <a:xfrm>
            <a:off x="2339975" y="188913"/>
            <a:ext cx="5467350" cy="6408737"/>
          </a:xfrm>
        </p:spPr>
      </p:pic>
      <p:sp>
        <p:nvSpPr>
          <p:cNvPr id="37890" name="TextBox 2"/>
          <p:cNvSpPr txBox="1">
            <a:spLocks noChangeArrowheads="1"/>
          </p:cNvSpPr>
          <p:nvPr/>
        </p:nvSpPr>
        <p:spPr bwMode="auto">
          <a:xfrm>
            <a:off x="323850" y="6308725"/>
            <a:ext cx="1439863" cy="277813"/>
          </a:xfrm>
          <a:prstGeom prst="rect">
            <a:avLst/>
          </a:prstGeom>
          <a:noFill/>
          <a:ln w="9525">
            <a:noFill/>
            <a:miter lim="800000"/>
            <a:headEnd/>
            <a:tailEnd/>
          </a:ln>
        </p:spPr>
        <p:txBody>
          <a:bodyPr>
            <a:spAutoFit/>
          </a:bodyPr>
          <a:lstStyle/>
          <a:p>
            <a:r>
              <a:rPr lang="en-CA" sz="1200">
                <a:latin typeface="Gill Sans MT" pitchFamily="34" charset="0"/>
              </a:rPr>
              <a:t>Wells 2013</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p:cNvSpPr>
          <p:nvPr>
            <p:ph type="title" idx="4294967295"/>
          </p:nvPr>
        </p:nvSpPr>
        <p:spPr bwMode="auto">
          <a:xfrm>
            <a:off x="1331913" y="2276475"/>
            <a:ext cx="7499350" cy="1143000"/>
          </a:xfrm>
        </p:spPr>
        <p:txBody>
          <a:bodyPr vert="horz" wrap="square" lIns="91440" tIns="45720" rIns="91440" bIns="45720" numCol="1" anchorCtr="0" compatLnSpc="1">
            <a:prstTxWarp prst="textNoShape">
              <a:avLst/>
            </a:prstTxWarp>
            <a:normAutofit fontScale="90000"/>
          </a:bodyPr>
          <a:lstStyle/>
          <a:p>
            <a:pPr>
              <a:defRPr/>
            </a:pPr>
            <a:r>
              <a:rPr lang="en-CA" sz="3900" smtClean="0">
                <a:effectLst/>
              </a:rPr>
              <a:t>When to treat? </a:t>
            </a:r>
            <a:br>
              <a:rPr lang="en-CA" sz="3900" smtClean="0">
                <a:effectLst/>
              </a:rPr>
            </a:br>
            <a:r>
              <a:rPr lang="en-CA" sz="3900" smtClean="0">
                <a:effectLst/>
              </a:rPr>
              <a:t>Rumack and Matthew Nomogram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313" y="188913"/>
            <a:ext cx="8229600" cy="1143000"/>
          </a:xfrm>
        </p:spPr>
        <p:txBody>
          <a:bodyPr vert="horz" wrap="square" lIns="91440" tIns="45720" rIns="91440" bIns="45720" numCol="1" anchorCtr="0" compatLnSpc="1">
            <a:prstTxWarp prst="textNoShape">
              <a:avLst/>
            </a:prstTxWarp>
            <a:normAutofit fontScale="90000"/>
          </a:bodyPr>
          <a:lstStyle/>
          <a:p>
            <a:pPr eaLnBrk="1" hangingPunct="1">
              <a:defRPr/>
            </a:pPr>
            <a:r>
              <a:rPr lang="en-CA" sz="3900" smtClean="0">
                <a:effectLst>
                  <a:outerShdw blurRad="38100" dist="38100" dir="2700000" algn="tl">
                    <a:srgbClr val="C0C0C0"/>
                  </a:outerShdw>
                </a:effectLst>
              </a:rPr>
              <a:t>Acute Single Dose: Original Nomogram (1975)</a:t>
            </a:r>
          </a:p>
        </p:txBody>
      </p:sp>
      <p:pic>
        <p:nvPicPr>
          <p:cNvPr id="40962" name="Picture 2"/>
          <p:cNvPicPr>
            <a:picLocks noGrp="1" noChangeAspect="1" noChangeArrowheads="1"/>
          </p:cNvPicPr>
          <p:nvPr>
            <p:ph idx="1"/>
          </p:nvPr>
        </p:nvPicPr>
        <p:blipFill>
          <a:blip r:embed="rId3" cstate="print"/>
          <a:srcRect/>
          <a:stretch>
            <a:fillRect/>
          </a:stretch>
        </p:blipFill>
        <p:spPr>
          <a:xfrm>
            <a:off x="1979613" y="1196975"/>
            <a:ext cx="5676900" cy="5040313"/>
          </a:xfrm>
        </p:spPr>
      </p:pic>
      <p:sp>
        <p:nvSpPr>
          <p:cNvPr id="40963" name="TextBox 3"/>
          <p:cNvSpPr txBox="1">
            <a:spLocks noChangeArrowheads="1"/>
          </p:cNvSpPr>
          <p:nvPr/>
        </p:nvSpPr>
        <p:spPr bwMode="auto">
          <a:xfrm>
            <a:off x="468313" y="6165850"/>
            <a:ext cx="1943100" cy="276225"/>
          </a:xfrm>
          <a:prstGeom prst="rect">
            <a:avLst/>
          </a:prstGeom>
          <a:noFill/>
          <a:ln w="9525">
            <a:noFill/>
            <a:miter lim="800000"/>
            <a:headEnd/>
            <a:tailEnd/>
          </a:ln>
        </p:spPr>
        <p:txBody>
          <a:bodyPr>
            <a:spAutoFit/>
          </a:bodyPr>
          <a:lstStyle/>
          <a:p>
            <a:r>
              <a:rPr lang="en-CA" sz="1200">
                <a:latin typeface="Gill Sans MT" pitchFamily="34" charset="0"/>
              </a:rPr>
              <a:t>Rumack and Matthew 1975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Timing Issues</a:t>
            </a:r>
            <a:endParaRPr lang="en-CA" dirty="0">
              <a:solidFill>
                <a:schemeClr val="tx2">
                  <a:satMod val="130000"/>
                </a:schemeClr>
              </a:solidFill>
            </a:endParaRPr>
          </a:p>
        </p:txBody>
      </p:sp>
      <p:sp>
        <p:nvSpPr>
          <p:cNvPr id="43010" name="Content Placeholder 2"/>
          <p:cNvSpPr>
            <a:spLocks noGrp="1"/>
          </p:cNvSpPr>
          <p:nvPr>
            <p:ph idx="1"/>
          </p:nvPr>
        </p:nvSpPr>
        <p:spPr/>
        <p:txBody>
          <a:bodyPr/>
          <a:lstStyle/>
          <a:p>
            <a:pPr eaLnBrk="1" hangingPunct="1">
              <a:lnSpc>
                <a:spcPct val="90000"/>
              </a:lnSpc>
            </a:pPr>
            <a:r>
              <a:rPr lang="en-CA" sz="3000" smtClean="0"/>
              <a:t>Takes at least 4 hrs for complete absorption in order to obtain peak serum concentration</a:t>
            </a:r>
          </a:p>
          <a:p>
            <a:pPr eaLnBrk="1" hangingPunct="1">
              <a:lnSpc>
                <a:spcPct val="90000"/>
              </a:lnSpc>
            </a:pPr>
            <a:r>
              <a:rPr lang="en-CA" sz="3000" smtClean="0"/>
              <a:t>XR formulations, codiene preparations may slow absorption, thus peak after 4 hrs</a:t>
            </a:r>
          </a:p>
          <a:p>
            <a:pPr eaLnBrk="1" hangingPunct="1">
              <a:lnSpc>
                <a:spcPct val="90000"/>
              </a:lnSpc>
            </a:pPr>
            <a:r>
              <a:rPr lang="en-CA" sz="3000" smtClean="0"/>
              <a:t>Pt may not know dose or time it was taken</a:t>
            </a:r>
          </a:p>
          <a:p>
            <a:pPr eaLnBrk="1" hangingPunct="1">
              <a:lnSpc>
                <a:spcPct val="90000"/>
              </a:lnSpc>
            </a:pPr>
            <a:r>
              <a:rPr lang="en-CA" sz="3000" smtClean="0"/>
              <a:t>Pt may not be willing to tell you</a:t>
            </a:r>
          </a:p>
          <a:p>
            <a:pPr eaLnBrk="1" hangingPunct="1">
              <a:lnSpc>
                <a:spcPct val="90000"/>
              </a:lnSpc>
            </a:pPr>
            <a:r>
              <a:rPr lang="en-CA" sz="3000" b="1" smtClean="0"/>
              <a:t>NAC effective if given within 8 hrs of a single overdose,  but falls thereafter </a:t>
            </a:r>
          </a:p>
          <a:p>
            <a:pPr eaLnBrk="1" hangingPunct="1">
              <a:lnSpc>
                <a:spcPct val="90000"/>
              </a:lnSpc>
              <a:buFont typeface="Wingdings 2" pitchFamily="18" charset="2"/>
              <a:buNone/>
            </a:pPr>
            <a:endParaRPr lang="en-CA" sz="3000" b="1" smtClean="0"/>
          </a:p>
          <a:p>
            <a:pPr eaLnBrk="1" hangingPunct="1">
              <a:lnSpc>
                <a:spcPct val="90000"/>
              </a:lnSpc>
              <a:buFont typeface="Wingdings 2" pitchFamily="18" charset="2"/>
              <a:buNone/>
            </a:pPr>
            <a:endParaRPr lang="en-CA" sz="300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113" y="260350"/>
            <a:ext cx="8034337" cy="1157288"/>
          </a:xfrm>
        </p:spPr>
        <p:txBody>
          <a:bodyPr>
            <a:normAutofit fontScale="90000"/>
          </a:bodyPr>
          <a:lstStyle/>
          <a:p>
            <a:pPr eaLnBrk="1" fontAlgn="auto" hangingPunct="1">
              <a:spcAft>
                <a:spcPts val="0"/>
              </a:spcAft>
              <a:defRPr/>
            </a:pPr>
            <a:r>
              <a:rPr lang="en-CA" dirty="0" smtClean="0">
                <a:solidFill>
                  <a:schemeClr val="tx2">
                    <a:satMod val="130000"/>
                  </a:schemeClr>
                </a:solidFill>
              </a:rPr>
              <a:t>Development of PO and iv protocols</a:t>
            </a:r>
            <a:endParaRPr lang="en-CA" dirty="0">
              <a:solidFill>
                <a:schemeClr val="tx2">
                  <a:satMod val="130000"/>
                </a:schemeClr>
              </a:solidFill>
            </a:endParaRPr>
          </a:p>
        </p:txBody>
      </p:sp>
      <p:sp>
        <p:nvSpPr>
          <p:cNvPr id="45058" name="Content Placeholder 2"/>
          <p:cNvSpPr>
            <a:spLocks noGrp="1"/>
          </p:cNvSpPr>
          <p:nvPr>
            <p:ph idx="1"/>
          </p:nvPr>
        </p:nvSpPr>
        <p:spPr/>
        <p:txBody>
          <a:bodyPr/>
          <a:lstStyle/>
          <a:p>
            <a:pPr eaLnBrk="1" hangingPunct="1"/>
            <a:r>
              <a:rPr lang="en-CA" smtClean="0"/>
              <a:t>US developed PO protocol because the manufacturer Bristol-Myers Squibb was not interested in spending resources to obtain approval of NAC as an iv drug</a:t>
            </a:r>
          </a:p>
          <a:p>
            <a:pPr eaLnBrk="1" hangingPunct="1"/>
            <a:r>
              <a:rPr lang="en-CA" smtClean="0"/>
              <a:t>UK developed iv protocol, which was subsequently adopted by the US in 2004 when iv NAC Acetadote® became available through Cumberland Pharmaceuticals</a:t>
            </a:r>
          </a:p>
          <a:p>
            <a:pPr eaLnBrk="1" hangingPunct="1">
              <a:buFont typeface="Wingdings 2" pitchFamily="18" charset="2"/>
              <a:buNone/>
            </a:pPr>
            <a:endParaRPr lang="en-CA"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CA" dirty="0" smtClean="0"/>
              <a:t>News</a:t>
            </a:r>
            <a:endParaRPr lang="en-CA" dirty="0"/>
          </a:p>
        </p:txBody>
      </p:sp>
      <p:pic>
        <p:nvPicPr>
          <p:cNvPr id="16386" name="Picture 2"/>
          <p:cNvPicPr>
            <a:picLocks noGrp="1" noChangeAspect="1" noChangeArrowheads="1"/>
          </p:cNvPicPr>
          <p:nvPr>
            <p:ph idx="1"/>
          </p:nvPr>
        </p:nvPicPr>
        <p:blipFill>
          <a:blip r:embed="rId3" cstate="print"/>
          <a:srcRect/>
          <a:stretch>
            <a:fillRect/>
          </a:stretch>
        </p:blipFill>
        <p:spPr>
          <a:xfrm>
            <a:off x="1763713" y="1211263"/>
            <a:ext cx="6589712" cy="5218112"/>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CA" dirty="0" smtClean="0">
                <a:solidFill>
                  <a:schemeClr val="tx2">
                    <a:satMod val="130000"/>
                  </a:schemeClr>
                </a:solidFill>
              </a:rPr>
              <a:t>Which is better PO or iv?</a:t>
            </a:r>
            <a:endParaRPr lang="en-CA" dirty="0">
              <a:solidFill>
                <a:schemeClr val="tx2">
                  <a:satMod val="130000"/>
                </a:schemeClr>
              </a:solidFill>
            </a:endParaRPr>
          </a:p>
        </p:txBody>
      </p:sp>
      <p:pic>
        <p:nvPicPr>
          <p:cNvPr id="47106" name="Picture 2"/>
          <p:cNvPicPr>
            <a:picLocks noGrp="1" noChangeAspect="1" noChangeArrowheads="1"/>
          </p:cNvPicPr>
          <p:nvPr>
            <p:ph idx="4294967295"/>
          </p:nvPr>
        </p:nvPicPr>
        <p:blipFill>
          <a:blip r:embed="rId3" cstate="print"/>
          <a:srcRect/>
          <a:stretch>
            <a:fillRect/>
          </a:stretch>
        </p:blipFill>
        <p:spPr>
          <a:xfrm>
            <a:off x="179388" y="1700213"/>
            <a:ext cx="8748712" cy="1995487"/>
          </a:xfrm>
        </p:spPr>
      </p:pic>
      <p:pic>
        <p:nvPicPr>
          <p:cNvPr id="47107" name="Picture 3"/>
          <p:cNvPicPr>
            <a:picLocks noChangeAspect="1" noChangeArrowheads="1"/>
          </p:cNvPicPr>
          <p:nvPr/>
        </p:nvPicPr>
        <p:blipFill>
          <a:blip r:embed="rId4" cstate="print"/>
          <a:srcRect/>
          <a:stretch>
            <a:fillRect/>
          </a:stretch>
        </p:blipFill>
        <p:spPr bwMode="auto">
          <a:xfrm>
            <a:off x="257175" y="4437063"/>
            <a:ext cx="8886825" cy="960437"/>
          </a:xfrm>
          <a:prstGeom prst="rect">
            <a:avLst/>
          </a:prstGeom>
          <a:noFill/>
          <a:ln w="9525">
            <a:noFill/>
            <a:miter lim="800000"/>
            <a:headEnd/>
            <a:tailEnd/>
          </a:ln>
        </p:spPr>
      </p:pic>
      <p:sp>
        <p:nvSpPr>
          <p:cNvPr id="6" name="Rectangle 5"/>
          <p:cNvSpPr/>
          <p:nvPr/>
        </p:nvSpPr>
        <p:spPr>
          <a:xfrm>
            <a:off x="4787900" y="5084763"/>
            <a:ext cx="2808288" cy="431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p:txBody>
          <a:bodyPr/>
          <a:lstStyle/>
          <a:p>
            <a:pPr eaLnBrk="1" fontAlgn="auto" hangingPunct="1">
              <a:spcAft>
                <a:spcPts val="0"/>
              </a:spcAft>
              <a:defRPr/>
            </a:pPr>
            <a:r>
              <a:rPr lang="en-CA" dirty="0" smtClean="0">
                <a:solidFill>
                  <a:schemeClr val="tx2">
                    <a:satMod val="130000"/>
                  </a:schemeClr>
                </a:solidFill>
              </a:rPr>
              <a:t>Which is better PO or iv?</a:t>
            </a:r>
            <a:endParaRPr lang="en-CA" dirty="0">
              <a:solidFill>
                <a:schemeClr val="tx2">
                  <a:satMod val="130000"/>
                </a:schemeClr>
              </a:solidFill>
            </a:endParaRPr>
          </a:p>
        </p:txBody>
      </p:sp>
      <p:pic>
        <p:nvPicPr>
          <p:cNvPr id="49154" name="Picture 2"/>
          <p:cNvPicPr>
            <a:picLocks noGrp="1" noChangeAspect="1" noChangeArrowheads="1"/>
          </p:cNvPicPr>
          <p:nvPr>
            <p:ph idx="4294967295"/>
          </p:nvPr>
        </p:nvPicPr>
        <p:blipFill>
          <a:blip r:embed="rId3" cstate="print"/>
          <a:srcRect/>
          <a:stretch>
            <a:fillRect/>
          </a:stretch>
        </p:blipFill>
        <p:spPr>
          <a:xfrm>
            <a:off x="250825" y="1628775"/>
            <a:ext cx="8650288" cy="3849688"/>
          </a:xfrm>
        </p:spPr>
      </p:pic>
      <p:sp>
        <p:nvSpPr>
          <p:cNvPr id="5" name="Rectangle 4"/>
          <p:cNvSpPr/>
          <p:nvPr/>
        </p:nvSpPr>
        <p:spPr>
          <a:xfrm>
            <a:off x="7524750" y="1412875"/>
            <a:ext cx="1439863" cy="7921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6" name="Rectangle 5"/>
          <p:cNvSpPr/>
          <p:nvPr/>
        </p:nvSpPr>
        <p:spPr>
          <a:xfrm>
            <a:off x="250825" y="1484313"/>
            <a:ext cx="2592388" cy="64928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CA" dirty="0" smtClean="0">
                <a:solidFill>
                  <a:schemeClr val="tx2">
                    <a:satMod val="130000"/>
                  </a:schemeClr>
                </a:solidFill>
              </a:rPr>
              <a:t>Comparison of safety of iv </a:t>
            </a:r>
            <a:r>
              <a:rPr lang="en-CA" dirty="0" err="1" smtClean="0">
                <a:solidFill>
                  <a:schemeClr val="tx2">
                    <a:satMod val="130000"/>
                  </a:schemeClr>
                </a:solidFill>
              </a:rPr>
              <a:t>vs</a:t>
            </a:r>
            <a:r>
              <a:rPr lang="en-CA" dirty="0" smtClean="0">
                <a:solidFill>
                  <a:schemeClr val="tx2">
                    <a:satMod val="130000"/>
                  </a:schemeClr>
                </a:solidFill>
              </a:rPr>
              <a:t> PO</a:t>
            </a:r>
            <a:endParaRPr lang="en-CA" dirty="0">
              <a:solidFill>
                <a:schemeClr val="tx2">
                  <a:satMod val="130000"/>
                </a:schemeClr>
              </a:solidFill>
            </a:endParaRPr>
          </a:p>
        </p:txBody>
      </p:sp>
      <p:sp>
        <p:nvSpPr>
          <p:cNvPr id="51202" name="Content Placeholder 2"/>
          <p:cNvSpPr>
            <a:spLocks noGrp="1"/>
          </p:cNvSpPr>
          <p:nvPr>
            <p:ph idx="1"/>
          </p:nvPr>
        </p:nvSpPr>
        <p:spPr/>
        <p:txBody>
          <a:bodyPr/>
          <a:lstStyle/>
          <a:p>
            <a:pPr eaLnBrk="1" hangingPunct="1"/>
            <a:r>
              <a:rPr lang="en-CA" smtClean="0"/>
              <a:t>Anaphylactoid (10-20%) with iv and vomiting (33%) with PO formulations most common</a:t>
            </a:r>
          </a:p>
          <a:p>
            <a:pPr eaLnBrk="1" hangingPunct="1"/>
            <a:r>
              <a:rPr lang="en-CA" smtClean="0"/>
              <a:t>Risk of anaphylactoid reactions decreased if administered over 60 min</a:t>
            </a:r>
          </a:p>
          <a:p>
            <a:pPr eaLnBrk="1" hangingPunct="1"/>
            <a:r>
              <a:rPr lang="en-CA" smtClean="0"/>
              <a:t>Palatability of NAC can be improved by diluting it in a 5% solution in cola or juice </a:t>
            </a:r>
          </a:p>
          <a:p>
            <a:pPr eaLnBrk="1" hangingPunct="1">
              <a:buFont typeface="Wingdings 2" pitchFamily="18" charset="2"/>
              <a:buNone/>
            </a:pPr>
            <a:endParaRPr lang="en-CA" smtClean="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p:cNvSpPr>
          <p:nvPr>
            <p:ph type="title"/>
          </p:nvPr>
        </p:nvSpPr>
        <p:spPr bwMode="auto"/>
        <p:txBody>
          <a:bodyPr vert="horz" wrap="square" lIns="91440" tIns="45720" rIns="91440" bIns="45720" numCol="1" anchorCtr="0" compatLnSpc="1">
            <a:prstTxWarp prst="textNoShape">
              <a:avLst/>
            </a:prstTxWarp>
          </a:bodyPr>
          <a:lstStyle/>
          <a:p>
            <a:r>
              <a:rPr lang="en-CA" smtClean="0">
                <a:effectLst/>
              </a:rPr>
              <a:t>Anaphylactoid Reaction</a:t>
            </a:r>
          </a:p>
        </p:txBody>
      </p:sp>
      <p:sp>
        <p:nvSpPr>
          <p:cNvPr id="53250" name="Rectangle 3"/>
          <p:cNvSpPr>
            <a:spLocks noGrp="1"/>
          </p:cNvSpPr>
          <p:nvPr>
            <p:ph type="body" idx="1"/>
          </p:nvPr>
        </p:nvSpPr>
        <p:spPr/>
        <p:txBody>
          <a:bodyPr/>
          <a:lstStyle/>
          <a:p>
            <a:r>
              <a:rPr lang="en-CA" smtClean="0"/>
              <a:t>Non-IgE mediated by histamine and depends on blood acetylcysteine concentrations</a:t>
            </a:r>
          </a:p>
          <a:p>
            <a:r>
              <a:rPr lang="en-CA" smtClean="0"/>
              <a:t>Flushing, pruritus, rash, angioedema, hypotension, dyspnea and tachycardia</a:t>
            </a:r>
          </a:p>
          <a:p>
            <a:r>
              <a:rPr lang="en-CA" smtClean="0"/>
              <a:t>The Ottawa Hospital Recommends:</a:t>
            </a:r>
          </a:p>
          <a:p>
            <a:pPr lvl="1"/>
            <a:r>
              <a:rPr lang="en-CA" smtClean="0"/>
              <a:t>Stop NAC</a:t>
            </a:r>
          </a:p>
          <a:p>
            <a:pPr lvl="1"/>
            <a:r>
              <a:rPr lang="en-CA" smtClean="0"/>
              <a:t>Give Diphenhydramine 50 mg IV</a:t>
            </a:r>
          </a:p>
          <a:p>
            <a:pPr lvl="1"/>
            <a:r>
              <a:rPr lang="en-CA" smtClean="0"/>
              <a:t>When symptoms resolved, restart NAC infusion at half the rate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4"/>
          <p:cNvSpPr>
            <a:spLocks noGrp="1"/>
          </p:cNvSpPr>
          <p:nvPr>
            <p:ph type="title"/>
          </p:nvPr>
        </p:nvSpPr>
        <p:spPr bwMode="auto">
          <a:xfrm>
            <a:off x="1187450" y="2205038"/>
            <a:ext cx="7499350" cy="1143000"/>
          </a:xfrm>
        </p:spPr>
        <p:txBody>
          <a:bodyPr vert="horz" wrap="square" lIns="91440" tIns="45720" rIns="91440" bIns="45720" numCol="1" anchorCtr="0" compatLnSpc="1">
            <a:prstTxWarp prst="textNoShape">
              <a:avLst/>
            </a:prstTxWarp>
          </a:bodyPr>
          <a:lstStyle/>
          <a:p>
            <a:r>
              <a:rPr lang="en-CA" smtClean="0">
                <a:effectLst/>
              </a:rPr>
              <a:t>Dosing NAC iv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Picture 3" descr="C:\Users\Davin\Documents\PHM 4th year\SPEP\Health Sciences North\acetaminophen poisoning\ottawa hosp NAC regime 001.jpg"/>
          <p:cNvPicPr>
            <a:picLocks noGrp="1" noChangeAspect="1" noChangeArrowheads="1"/>
          </p:cNvPicPr>
          <p:nvPr>
            <p:ph idx="4294967295"/>
          </p:nvPr>
        </p:nvPicPr>
        <p:blipFill>
          <a:blip r:embed="rId3" cstate="print"/>
          <a:srcRect/>
          <a:stretch>
            <a:fillRect/>
          </a:stretch>
        </p:blipFill>
        <p:spPr>
          <a:xfrm>
            <a:off x="488950" y="404813"/>
            <a:ext cx="8655050" cy="5327650"/>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2"/>
          <p:cNvPicPr>
            <a:picLocks noChangeAspect="1" noChangeArrowheads="1"/>
          </p:cNvPicPr>
          <p:nvPr/>
        </p:nvPicPr>
        <p:blipFill>
          <a:blip r:embed="rId3" cstate="print"/>
          <a:srcRect/>
          <a:stretch>
            <a:fillRect/>
          </a:stretch>
        </p:blipFill>
        <p:spPr bwMode="auto">
          <a:xfrm>
            <a:off x="-1044575" y="0"/>
            <a:ext cx="12198350" cy="6858000"/>
          </a:xfrm>
          <a:prstGeom prst="rect">
            <a:avLst/>
          </a:prstGeom>
          <a:noFill/>
          <a:ln w="9525">
            <a:noFill/>
            <a:miter lim="800000"/>
            <a:headEnd/>
            <a:tailEnd/>
          </a:ln>
        </p:spPr>
      </p:pic>
      <p:sp>
        <p:nvSpPr>
          <p:cNvPr id="3" name="Right Arrow 2"/>
          <p:cNvSpPr/>
          <p:nvPr/>
        </p:nvSpPr>
        <p:spPr>
          <a:xfrm>
            <a:off x="2484438" y="1773238"/>
            <a:ext cx="1079500" cy="6477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Treatment Endpoints</a:t>
            </a:r>
            <a:endParaRPr lang="en-CA" dirty="0">
              <a:solidFill>
                <a:schemeClr val="tx2">
                  <a:satMod val="130000"/>
                </a:schemeClr>
              </a:solidFill>
            </a:endParaRPr>
          </a:p>
        </p:txBody>
      </p:sp>
      <p:sp>
        <p:nvSpPr>
          <p:cNvPr id="60418" name="Content Placeholder 2"/>
          <p:cNvSpPr>
            <a:spLocks noGrp="1"/>
          </p:cNvSpPr>
          <p:nvPr>
            <p:ph idx="1"/>
          </p:nvPr>
        </p:nvSpPr>
        <p:spPr/>
        <p:txBody>
          <a:bodyPr/>
          <a:lstStyle/>
          <a:p>
            <a:pPr eaLnBrk="1" hangingPunct="1"/>
            <a:r>
              <a:rPr lang="en-CA" dirty="0" smtClean="0"/>
              <a:t>Treat for the entire 21 hour regime and take another acetaminophen level before the end of 3</a:t>
            </a:r>
            <a:r>
              <a:rPr lang="en-CA" baseline="30000" dirty="0" smtClean="0"/>
              <a:t>rd</a:t>
            </a:r>
            <a:r>
              <a:rPr lang="en-CA" dirty="0" smtClean="0"/>
              <a:t> bag</a:t>
            </a:r>
          </a:p>
          <a:p>
            <a:pPr eaLnBrk="1" hangingPunct="1"/>
            <a:r>
              <a:rPr lang="en-CA" dirty="0" smtClean="0"/>
              <a:t>If [acetaminophen] &lt; 10 mcg/ml and no increase in ALT/INR, discontinue treatment</a:t>
            </a:r>
          </a:p>
          <a:p>
            <a:pPr eaLnBrk="1" hangingPunct="1"/>
            <a:r>
              <a:rPr lang="en-CA" dirty="0" smtClean="0"/>
              <a:t>Continue treatment with 3</a:t>
            </a:r>
            <a:r>
              <a:rPr lang="en-CA" baseline="30000" dirty="0" smtClean="0"/>
              <a:t>rd</a:t>
            </a:r>
            <a:r>
              <a:rPr lang="en-CA" dirty="0" smtClean="0"/>
              <a:t> bag if abnormal</a:t>
            </a:r>
          </a:p>
          <a:p>
            <a:pPr eaLnBrk="1" hangingPunct="1">
              <a:buFont typeface="Wingdings 2" pitchFamily="18" charset="2"/>
              <a:buNone/>
            </a:pPr>
            <a:endParaRPr lang="en-CA"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68313" y="1773238"/>
            <a:ext cx="8229600" cy="1143000"/>
          </a:xfrm>
        </p:spPr>
        <p:txBody>
          <a:bodyPr>
            <a:normAutofit fontScale="90000"/>
          </a:bodyPr>
          <a:lstStyle/>
          <a:p>
            <a:pPr eaLnBrk="1" fontAlgn="auto" hangingPunct="1">
              <a:spcAft>
                <a:spcPts val="0"/>
              </a:spcAft>
              <a:defRPr/>
            </a:pPr>
            <a:r>
              <a:rPr lang="en-CA" dirty="0" smtClean="0">
                <a:solidFill>
                  <a:schemeClr val="tx2">
                    <a:satMod val="130000"/>
                  </a:schemeClr>
                </a:solidFill>
              </a:rPr>
              <a:t>Gastric </a:t>
            </a:r>
            <a:r>
              <a:rPr lang="en-CA" dirty="0" err="1" smtClean="0">
                <a:solidFill>
                  <a:schemeClr val="tx2">
                    <a:satMod val="130000"/>
                  </a:schemeClr>
                </a:solidFill>
              </a:rPr>
              <a:t>Lavage</a:t>
            </a:r>
            <a:r>
              <a:rPr lang="en-CA" dirty="0" smtClean="0">
                <a:solidFill>
                  <a:schemeClr val="tx2">
                    <a:satMod val="130000"/>
                  </a:schemeClr>
                </a:solidFill>
              </a:rPr>
              <a:t> and Activated Charcoal</a:t>
            </a:r>
            <a:endParaRPr lang="en-CA" dirty="0">
              <a:solidFill>
                <a:schemeClr val="tx2">
                  <a:satMod val="130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CPS recommends</a:t>
            </a:r>
            <a:endParaRPr lang="en-CA" dirty="0"/>
          </a:p>
        </p:txBody>
      </p:sp>
      <p:sp>
        <p:nvSpPr>
          <p:cNvPr id="62466" name="Content Placeholder 2"/>
          <p:cNvSpPr>
            <a:spLocks noGrp="1"/>
          </p:cNvSpPr>
          <p:nvPr>
            <p:ph idx="1"/>
          </p:nvPr>
        </p:nvSpPr>
        <p:spPr/>
        <p:txBody>
          <a:bodyPr/>
          <a:lstStyle/>
          <a:p>
            <a:r>
              <a:rPr lang="en-CA" smtClean="0"/>
              <a:t>Step 1 “The stomach should be emptied by lavage or inducing emesis with syrup of ipecac…”</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Outline</a:t>
            </a:r>
            <a:endParaRPr lang="en-CA" dirty="0">
              <a:solidFill>
                <a:schemeClr val="tx2">
                  <a:satMod val="130000"/>
                </a:schemeClr>
              </a:solidFill>
            </a:endParaRPr>
          </a:p>
        </p:txBody>
      </p:sp>
      <p:sp>
        <p:nvSpPr>
          <p:cNvPr id="18434" name="Content Placeholder 2"/>
          <p:cNvSpPr>
            <a:spLocks noGrp="1"/>
          </p:cNvSpPr>
          <p:nvPr>
            <p:ph idx="1"/>
          </p:nvPr>
        </p:nvSpPr>
        <p:spPr/>
        <p:txBody>
          <a:bodyPr/>
          <a:lstStyle/>
          <a:p>
            <a:pPr eaLnBrk="1" hangingPunct="1"/>
            <a:r>
              <a:rPr lang="en-CA" smtClean="0"/>
              <a:t>Structure, metabolism and mechanism of toxicity</a:t>
            </a:r>
          </a:p>
          <a:p>
            <a:pPr eaLnBrk="1" hangingPunct="1"/>
            <a:r>
              <a:rPr lang="en-CA" smtClean="0"/>
              <a:t>Maximum Daily Dose</a:t>
            </a:r>
          </a:p>
          <a:p>
            <a:pPr eaLnBrk="1" hangingPunct="1"/>
            <a:r>
              <a:rPr lang="en-CA" smtClean="0"/>
              <a:t>How much is too much?</a:t>
            </a:r>
          </a:p>
          <a:p>
            <a:pPr eaLnBrk="1" hangingPunct="1"/>
            <a:r>
              <a:rPr lang="en-CA" smtClean="0"/>
              <a:t>Risk factors for increased toxicity</a:t>
            </a:r>
          </a:p>
          <a:p>
            <a:pPr eaLnBrk="1" hangingPunct="1"/>
            <a:r>
              <a:rPr lang="en-CA" sz="3000" smtClean="0"/>
              <a:t>N-acetylcysteine (NAC)</a:t>
            </a:r>
          </a:p>
          <a:p>
            <a:pPr marL="742950" lvl="1" indent="-285750" eaLnBrk="1" hangingPunct="1">
              <a:lnSpc>
                <a:spcPct val="80000"/>
              </a:lnSpc>
            </a:pPr>
            <a:r>
              <a:rPr lang="en-CA" sz="2600" smtClean="0"/>
              <a:t>Mechanism of Action</a:t>
            </a:r>
          </a:p>
          <a:p>
            <a:pPr marL="742950" lvl="1" indent="-285750" eaLnBrk="1" hangingPunct="1">
              <a:lnSpc>
                <a:spcPct val="80000"/>
              </a:lnSpc>
            </a:pPr>
            <a:r>
              <a:rPr lang="en-CA" sz="2600" smtClean="0"/>
              <a:t>Rumack Nomogram: When to treat?</a:t>
            </a:r>
          </a:p>
          <a:p>
            <a:pPr marL="742950" lvl="1" indent="-285750" eaLnBrk="1" hangingPunct="1">
              <a:lnSpc>
                <a:spcPct val="80000"/>
              </a:lnSpc>
            </a:pPr>
            <a:r>
              <a:rPr lang="en-CA" sz="2600" smtClean="0"/>
              <a:t>Comparison of PO and iv protocols</a:t>
            </a:r>
          </a:p>
          <a:p>
            <a:pPr marL="742950" lvl="1" indent="-285750" eaLnBrk="1" hangingPunct="1">
              <a:lnSpc>
                <a:spcPct val="80000"/>
              </a:lnSpc>
            </a:pPr>
            <a:r>
              <a:rPr lang="en-CA" sz="2600" smtClean="0"/>
              <a:t>Dosing NAC iv</a:t>
            </a:r>
          </a:p>
          <a:p>
            <a:pPr marL="742950" lvl="1" indent="-285750" eaLnBrk="1" hangingPunct="1">
              <a:lnSpc>
                <a:spcPct val="80000"/>
              </a:lnSpc>
            </a:pPr>
            <a:r>
              <a:rPr lang="en-CA" sz="2600" smtClean="0"/>
              <a:t>Standard dosing protocol for acute overdose</a:t>
            </a:r>
          </a:p>
          <a:p>
            <a:pPr eaLnBrk="1" hangingPunct="1"/>
            <a:endParaRPr lang="en-CA"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CA" dirty="0" smtClean="0"/>
              <a:t>Gastric </a:t>
            </a:r>
            <a:r>
              <a:rPr lang="en-CA" dirty="0" err="1" smtClean="0"/>
              <a:t>Lavage</a:t>
            </a:r>
            <a:endParaRPr lang="en-CA" dirty="0"/>
          </a:p>
        </p:txBody>
      </p:sp>
      <p:sp>
        <p:nvSpPr>
          <p:cNvPr id="63490" name="Content Placeholder 2"/>
          <p:cNvSpPr>
            <a:spLocks noGrp="1"/>
          </p:cNvSpPr>
          <p:nvPr>
            <p:ph idx="1"/>
          </p:nvPr>
        </p:nvSpPr>
        <p:spPr>
          <a:xfrm>
            <a:off x="1435100" y="1268413"/>
            <a:ext cx="7499350" cy="4979987"/>
          </a:xfrm>
        </p:spPr>
        <p:txBody>
          <a:bodyPr/>
          <a:lstStyle/>
          <a:p>
            <a:r>
              <a:rPr lang="en-CA" sz="2800" smtClean="0"/>
              <a:t>Rapid absorption of acetaminophen suggests benefit from reduced gastric absorption is unlikely in many cases (Buckley and Eddleston 2007)</a:t>
            </a:r>
          </a:p>
          <a:p>
            <a:r>
              <a:rPr lang="en-CA" sz="2800" smtClean="0"/>
              <a:t>Combination of gastric lavage and activated charcoal may not be better than activated charcoal alone (Christopherson et al. 2002)</a:t>
            </a:r>
          </a:p>
          <a:p>
            <a:r>
              <a:rPr lang="en-CA" sz="2800" smtClean="0"/>
              <a:t>Effect of activated charcoal given 2 hour post ingestion substantially less than at 1 hour (Christopherson et al. 2002)</a:t>
            </a:r>
          </a:p>
          <a:p>
            <a:r>
              <a:rPr lang="en-CA" sz="2800" smtClean="0"/>
              <a:t>Risk of aspiration with induced vomiting </a:t>
            </a:r>
          </a:p>
          <a:p>
            <a:pPr>
              <a:buFont typeface="Wingdings 2" pitchFamily="18" charset="2"/>
              <a:buNone/>
            </a:pPr>
            <a:endParaRPr lang="en-CA"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Activated Charcoal</a:t>
            </a:r>
            <a:endParaRPr lang="en-CA" dirty="0">
              <a:solidFill>
                <a:schemeClr val="tx2">
                  <a:satMod val="130000"/>
                </a:schemeClr>
              </a:solidFill>
            </a:endParaRPr>
          </a:p>
        </p:txBody>
      </p:sp>
      <p:sp>
        <p:nvSpPr>
          <p:cNvPr id="64514" name="Content Placeholder 2"/>
          <p:cNvSpPr>
            <a:spLocks noGrp="1"/>
          </p:cNvSpPr>
          <p:nvPr>
            <p:ph idx="1"/>
          </p:nvPr>
        </p:nvSpPr>
        <p:spPr/>
        <p:txBody>
          <a:bodyPr/>
          <a:lstStyle/>
          <a:p>
            <a:pPr eaLnBrk="1" hangingPunct="1">
              <a:lnSpc>
                <a:spcPct val="90000"/>
              </a:lnSpc>
            </a:pPr>
            <a:r>
              <a:rPr lang="en-CA" sz="3000" dirty="0" smtClean="0"/>
              <a:t>RCTs with healthy volunteers have demonstrated that activated charcoal can reduce acetaminophen serum concentrations if given 1 and 3 hours post ingestion (</a:t>
            </a:r>
            <a:r>
              <a:rPr lang="en-CA" sz="3000" dirty="0" err="1" smtClean="0"/>
              <a:t>Wananukul</a:t>
            </a:r>
            <a:r>
              <a:rPr lang="en-CA" sz="3000" dirty="0" smtClean="0"/>
              <a:t> et al. 2010, Sato et al. 2003)</a:t>
            </a:r>
          </a:p>
          <a:p>
            <a:pPr eaLnBrk="1" hangingPunct="1">
              <a:lnSpc>
                <a:spcPct val="90000"/>
              </a:lnSpc>
            </a:pPr>
            <a:r>
              <a:rPr lang="en-CA" sz="3000" dirty="0" smtClean="0"/>
              <a:t>Activated charcoal does not interfere with the efficacy of oral NAC (Spiller et al. 1994)</a:t>
            </a:r>
          </a:p>
          <a:p>
            <a:pPr eaLnBrk="1" hangingPunct="1">
              <a:lnSpc>
                <a:spcPct val="90000"/>
              </a:lnSpc>
            </a:pPr>
            <a:endParaRPr lang="en-CA" sz="30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Summary</a:t>
            </a:r>
            <a:endParaRPr lang="en-CA" dirty="0">
              <a:solidFill>
                <a:schemeClr val="tx2">
                  <a:satMod val="130000"/>
                </a:schemeClr>
              </a:solidFill>
            </a:endParaRPr>
          </a:p>
        </p:txBody>
      </p:sp>
      <p:sp>
        <p:nvSpPr>
          <p:cNvPr id="65538" name="Content Placeholder 2"/>
          <p:cNvSpPr>
            <a:spLocks noGrp="1"/>
          </p:cNvSpPr>
          <p:nvPr>
            <p:ph idx="1"/>
          </p:nvPr>
        </p:nvSpPr>
        <p:spPr/>
        <p:txBody>
          <a:bodyPr/>
          <a:lstStyle/>
          <a:p>
            <a:pPr eaLnBrk="1" hangingPunct="1"/>
            <a:r>
              <a:rPr lang="en-CA" smtClean="0"/>
              <a:t>Acetaminophen is metabolized by CYP P450 to a toxic metabolite which is neutralized by GSH</a:t>
            </a:r>
          </a:p>
          <a:p>
            <a:pPr eaLnBrk="1" hangingPunct="1"/>
            <a:r>
              <a:rPr lang="en-CA" smtClean="0"/>
              <a:t>A supratherapeutic dose of acetaminophen can exhaust GSH stores which leads to hepatotoxicity</a:t>
            </a:r>
          </a:p>
          <a:p>
            <a:pPr eaLnBrk="1" hangingPunct="1"/>
            <a:r>
              <a:rPr lang="en-CA" smtClean="0"/>
              <a:t>Risk factors for increased hepatotoxicity include use of P450 inducers, chronic alcoholism and malnourishment </a:t>
            </a:r>
          </a:p>
          <a:p>
            <a:pPr eaLnBrk="1" hangingPunct="1"/>
            <a:endParaRPr lang="en-CA" smtClean="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Summary</a:t>
            </a:r>
            <a:endParaRPr lang="en-CA" dirty="0">
              <a:solidFill>
                <a:schemeClr val="tx2">
                  <a:satMod val="130000"/>
                </a:schemeClr>
              </a:solidFill>
            </a:endParaRPr>
          </a:p>
        </p:txBody>
      </p:sp>
      <p:sp>
        <p:nvSpPr>
          <p:cNvPr id="67586" name="Content Placeholder 2"/>
          <p:cNvSpPr>
            <a:spLocks noGrp="1"/>
          </p:cNvSpPr>
          <p:nvPr>
            <p:ph idx="1"/>
          </p:nvPr>
        </p:nvSpPr>
        <p:spPr/>
        <p:txBody>
          <a:bodyPr/>
          <a:lstStyle/>
          <a:p>
            <a:pPr eaLnBrk="1" hangingPunct="1">
              <a:lnSpc>
                <a:spcPct val="80000"/>
              </a:lnSpc>
            </a:pPr>
            <a:r>
              <a:rPr lang="en-CA" sz="3000" dirty="0" smtClean="0"/>
              <a:t>N-</a:t>
            </a:r>
            <a:r>
              <a:rPr lang="en-CA" sz="3000" dirty="0" err="1" smtClean="0"/>
              <a:t>acetylcysteine</a:t>
            </a:r>
            <a:r>
              <a:rPr lang="en-CA" sz="3000" dirty="0" smtClean="0"/>
              <a:t> (NAC) is an exogenous source of GSH which can neutralize the toxic metabolite</a:t>
            </a:r>
          </a:p>
          <a:p>
            <a:pPr eaLnBrk="1" hangingPunct="1">
              <a:lnSpc>
                <a:spcPct val="80000"/>
              </a:lnSpc>
            </a:pPr>
            <a:r>
              <a:rPr lang="en-CA" sz="3000" dirty="0" smtClean="0"/>
              <a:t>NAC should be administered within 8 hours of acetaminophen ingestion to be maximally effective</a:t>
            </a:r>
          </a:p>
          <a:p>
            <a:pPr eaLnBrk="1" hangingPunct="1">
              <a:lnSpc>
                <a:spcPct val="80000"/>
              </a:lnSpc>
            </a:pPr>
            <a:r>
              <a:rPr lang="en-CA" sz="3000" dirty="0" smtClean="0"/>
              <a:t>72 hour PO and 21 hour iv NAC regimens are effective and safe for treating acetaminophen overdose</a:t>
            </a:r>
          </a:p>
          <a:p>
            <a:pPr eaLnBrk="1" hangingPunct="1">
              <a:lnSpc>
                <a:spcPct val="80000"/>
              </a:lnSpc>
            </a:pPr>
            <a:r>
              <a:rPr lang="en-CA" sz="3000" dirty="0" smtClean="0"/>
              <a:t>iv treatment has lower risk of vomiting</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Summary</a:t>
            </a:r>
            <a:endParaRPr lang="en-CA" dirty="0">
              <a:solidFill>
                <a:schemeClr val="tx2">
                  <a:satMod val="130000"/>
                </a:schemeClr>
              </a:solidFill>
            </a:endParaRPr>
          </a:p>
        </p:txBody>
      </p:sp>
      <p:sp>
        <p:nvSpPr>
          <p:cNvPr id="68610" name="Content Placeholder 2"/>
          <p:cNvSpPr>
            <a:spLocks noGrp="1"/>
          </p:cNvSpPr>
          <p:nvPr>
            <p:ph idx="1"/>
          </p:nvPr>
        </p:nvSpPr>
        <p:spPr/>
        <p:txBody>
          <a:bodyPr/>
          <a:lstStyle/>
          <a:p>
            <a:pPr eaLnBrk="1" hangingPunct="1">
              <a:lnSpc>
                <a:spcPct val="80000"/>
              </a:lnSpc>
            </a:pPr>
            <a:r>
              <a:rPr lang="en-CA" sz="3000" dirty="0" smtClean="0"/>
              <a:t>A common adverse effect of NAC iv is an </a:t>
            </a:r>
            <a:r>
              <a:rPr lang="en-CA" sz="3000" dirty="0" err="1" smtClean="0"/>
              <a:t>anaphylactoid</a:t>
            </a:r>
            <a:r>
              <a:rPr lang="en-CA" sz="3000" dirty="0" smtClean="0"/>
              <a:t> reaction</a:t>
            </a:r>
          </a:p>
          <a:p>
            <a:pPr eaLnBrk="1" hangingPunct="1">
              <a:lnSpc>
                <a:spcPct val="70000"/>
              </a:lnSpc>
            </a:pPr>
            <a:r>
              <a:rPr lang="en-CA" sz="3000" dirty="0" smtClean="0"/>
              <a:t>Pts with a lower plasma acetaminophen concentration are at higher risk for this </a:t>
            </a:r>
            <a:r>
              <a:rPr lang="en-CA" sz="3000" dirty="0" err="1" smtClean="0"/>
              <a:t>anaphylactoid</a:t>
            </a:r>
            <a:r>
              <a:rPr lang="en-CA" sz="3000" dirty="0" smtClean="0"/>
              <a:t> reaction</a:t>
            </a:r>
          </a:p>
          <a:p>
            <a:pPr eaLnBrk="1" hangingPunct="1">
              <a:lnSpc>
                <a:spcPct val="70000"/>
              </a:lnSpc>
            </a:pPr>
            <a:r>
              <a:rPr lang="en-CA" sz="3000" dirty="0" err="1" smtClean="0"/>
              <a:t>Anaphylactoid</a:t>
            </a:r>
            <a:r>
              <a:rPr lang="en-CA" sz="3000" dirty="0" smtClean="0"/>
              <a:t> reaction can be managed by temporarily stopping NAC and giving </a:t>
            </a:r>
            <a:r>
              <a:rPr lang="en-CA" sz="3000" dirty="0" err="1" smtClean="0"/>
              <a:t>diphenhydramine</a:t>
            </a:r>
            <a:r>
              <a:rPr lang="en-CA" sz="3000" dirty="0" smtClean="0"/>
              <a:t> 50mg iv  </a:t>
            </a:r>
          </a:p>
          <a:p>
            <a:pPr eaLnBrk="1" hangingPunct="1">
              <a:lnSpc>
                <a:spcPct val="70000"/>
              </a:lnSpc>
            </a:pPr>
            <a:r>
              <a:rPr lang="en-CA" sz="3000" dirty="0" smtClean="0"/>
              <a:t>NAC regimen can be continued at half the rate once </a:t>
            </a:r>
            <a:r>
              <a:rPr lang="en-CA" sz="3000" dirty="0" err="1" smtClean="0"/>
              <a:t>anaphylactoid</a:t>
            </a:r>
            <a:r>
              <a:rPr lang="en-CA" sz="3000" dirty="0" smtClean="0"/>
              <a:t> reaction subsided</a:t>
            </a:r>
          </a:p>
          <a:p>
            <a:pPr eaLnBrk="1" hangingPunct="1">
              <a:lnSpc>
                <a:spcPct val="70000"/>
              </a:lnSpc>
            </a:pPr>
            <a:r>
              <a:rPr lang="en-CA" sz="3000" dirty="0" smtClean="0"/>
              <a:t>Activated charcoal only likely to be beneficial if administered within 2 hours of acetaminophen ingestion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Grp="1"/>
          </p:cNvSpPr>
          <p:nvPr>
            <p:ph type="title"/>
          </p:nvPr>
        </p:nvSpPr>
        <p:spPr bwMode="auto">
          <a:xfrm>
            <a:off x="1258888" y="1989138"/>
            <a:ext cx="7499350" cy="1143000"/>
          </a:xfrm>
        </p:spPr>
        <p:txBody>
          <a:bodyPr vert="horz" wrap="square" lIns="91440" tIns="45720" rIns="91440" bIns="45720" numCol="1" anchorCtr="0" compatLnSpc="1">
            <a:prstTxWarp prst="textNoShape">
              <a:avLst/>
            </a:prstTxWarp>
          </a:bodyPr>
          <a:lstStyle/>
          <a:p>
            <a:r>
              <a:rPr lang="en-CA" smtClean="0">
                <a:effectLst/>
              </a:rPr>
              <a:t>Order Sheet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5546" name="Group 74"/>
          <p:cNvGraphicFramePr>
            <a:graphicFrameLocks noGrp="1"/>
          </p:cNvGraphicFramePr>
          <p:nvPr/>
        </p:nvGraphicFramePr>
        <p:xfrm>
          <a:off x="1403350" y="692150"/>
          <a:ext cx="6343650" cy="1494473"/>
        </p:xfrm>
        <a:graphic>
          <a:graphicData uri="http://schemas.openxmlformats.org/drawingml/2006/table">
            <a:tbl>
              <a:tblPr/>
              <a:tblGrid>
                <a:gridCol w="630238"/>
                <a:gridCol w="449262"/>
                <a:gridCol w="4724400"/>
                <a:gridCol w="539750"/>
              </a:tblGrid>
              <a:tr h="269875">
                <a:tc gridSpan="2">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Labwork Order</a:t>
                      </a:r>
                      <a:endParaRPr kumimoji="0" lang="en-US" sz="14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Clerk</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Nurse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Has patient ingested over acetaminophen 7.5 g OR 150 mg/kg?</a:t>
                      </a:r>
                      <a:endParaRPr kumimoji="0" lang="en-US" sz="12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ASO</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921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Serum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acetaminophen and full blood lab work</a:t>
                      </a:r>
                      <a:endPar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678" name="Rectangle 75"/>
          <p:cNvSpPr>
            <a:spLocks noChangeArrowheads="1"/>
          </p:cNvSpPr>
          <p:nvPr/>
        </p:nvSpPr>
        <p:spPr bwMode="auto">
          <a:xfrm>
            <a:off x="0" y="3370263"/>
            <a:ext cx="9144000" cy="0"/>
          </a:xfrm>
          <a:prstGeom prst="rect">
            <a:avLst/>
          </a:prstGeom>
          <a:noFill/>
          <a:ln w="9525">
            <a:noFill/>
            <a:miter lim="800000"/>
            <a:headEnd/>
            <a:tailEnd/>
          </a:ln>
        </p:spPr>
        <p:txBody>
          <a:bodyPr wrap="none" anchor="ctr">
            <a:spAutoFit/>
          </a:bodyPr>
          <a:lstStyle/>
          <a:p>
            <a:endParaRPr lang="en-CA"/>
          </a:p>
        </p:txBody>
      </p:sp>
      <p:graphicFrame>
        <p:nvGraphicFramePr>
          <p:cNvPr id="73779" name="Group 51"/>
          <p:cNvGraphicFramePr>
            <a:graphicFrameLocks noGrp="1"/>
          </p:cNvGraphicFramePr>
          <p:nvPr/>
        </p:nvGraphicFramePr>
        <p:xfrm>
          <a:off x="1403350" y="2420938"/>
          <a:ext cx="6343650" cy="2164715"/>
        </p:xfrm>
        <a:graphic>
          <a:graphicData uri="http://schemas.openxmlformats.org/drawingml/2006/table">
            <a:tbl>
              <a:tblPr/>
              <a:tblGrid>
                <a:gridCol w="630238"/>
                <a:gridCol w="449262"/>
                <a:gridCol w="4384675"/>
                <a:gridCol w="339725"/>
                <a:gridCol w="539750"/>
              </a:tblGrid>
              <a:tr h="269875">
                <a:tc gridSpan="2">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Activated Charcoal Order</a:t>
                      </a:r>
                      <a:endParaRPr kumimoji="0" lang="en-US" sz="14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Clerk</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Nurse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Administer Activated Charcoal if within 2 hours of acetaminophen ingestion AND low risk of aspiration</a:t>
                      </a:r>
                      <a:endParaRPr kumimoji="0" lang="en-US" sz="12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Med Time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ASO</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921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Single dose activated charcoal 50 g PO STAT </a:t>
                      </a:r>
                      <a:endParaRPr kumimoji="0" lang="en-CA" sz="10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92100" algn="r"/>
                          <a:tab pos="2743200" algn="ctr"/>
                          <a:tab pos="5486400" algn="r"/>
                        </a:tabLst>
                      </a:pP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OR if patient &lt; 12 y.o. AND &lt; 50 kg</a:t>
                      </a:r>
                      <a:endParaRPr kumimoji="0" lang="en-CA" sz="10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921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Single dose activated charcoal 1 g/kg PO STAT </a:t>
                      </a:r>
                      <a:endPar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0731" name="Rectangle 139"/>
          <p:cNvSpPr>
            <a:spLocks noChangeArrowheads="1"/>
          </p:cNvSpPr>
          <p:nvPr/>
        </p:nvSpPr>
        <p:spPr bwMode="auto">
          <a:xfrm>
            <a:off x="1403350" y="260350"/>
            <a:ext cx="3651250" cy="366713"/>
          </a:xfrm>
          <a:prstGeom prst="rect">
            <a:avLst/>
          </a:prstGeom>
          <a:noFill/>
          <a:ln w="9525">
            <a:noFill/>
            <a:miter lim="800000"/>
            <a:headEnd/>
            <a:tailEnd/>
          </a:ln>
        </p:spPr>
        <p:txBody>
          <a:bodyPr wrap="none" anchor="ctr">
            <a:spAutoFit/>
          </a:bodyPr>
          <a:lstStyle/>
          <a:p>
            <a:r>
              <a:rPr lang="en-CA"/>
              <a:t>Estimated Time of Ingestion:         </a:t>
            </a:r>
          </a:p>
        </p:txBody>
      </p:sp>
      <p:graphicFrame>
        <p:nvGraphicFramePr>
          <p:cNvPr id="70827" name="Group 171"/>
          <p:cNvGraphicFramePr>
            <a:graphicFrameLocks noGrp="1"/>
          </p:cNvGraphicFramePr>
          <p:nvPr/>
        </p:nvGraphicFramePr>
        <p:xfrm>
          <a:off x="1476375" y="4819650"/>
          <a:ext cx="6343650" cy="2042160"/>
        </p:xfrm>
        <a:graphic>
          <a:graphicData uri="http://schemas.openxmlformats.org/drawingml/2006/table">
            <a:tbl>
              <a:tblPr/>
              <a:tblGrid>
                <a:gridCol w="630238"/>
                <a:gridCol w="449262"/>
                <a:gridCol w="4384675"/>
                <a:gridCol w="339725"/>
                <a:gridCol w="539750"/>
              </a:tblGrid>
              <a:tr h="258763">
                <a:tc gridSpan="2">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Anaphylactoid Reaction Prophylaxis</a:t>
                      </a:r>
                      <a:endParaRPr kumimoji="0" lang="en-US" sz="14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952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Clerk</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Nurse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Med Time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ASO</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2921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Pre-treat with diphenhydramine 50 mg iv x 1 dose to prevent anaphylactoid reaction (If &lt; 50 kg, give 1mg/kg)</a:t>
                      </a:r>
                      <a:endPar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595" name="Group 99"/>
          <p:cNvGraphicFramePr>
            <a:graphicFrameLocks noGrp="1"/>
          </p:cNvGraphicFramePr>
          <p:nvPr/>
        </p:nvGraphicFramePr>
        <p:xfrm>
          <a:off x="1241425" y="1193800"/>
          <a:ext cx="6661150" cy="4480560"/>
        </p:xfrm>
        <a:graphic>
          <a:graphicData uri="http://schemas.openxmlformats.org/drawingml/2006/table">
            <a:tbl>
              <a:tblPr/>
              <a:tblGrid>
                <a:gridCol w="630238"/>
                <a:gridCol w="449262"/>
                <a:gridCol w="4692650"/>
                <a:gridCol w="349250"/>
                <a:gridCol w="539750"/>
              </a:tblGrid>
              <a:tr h="2286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IV N-acetylcysteine (NAC) regimen choose ONE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Med Time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ASO</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Patient with </a:t>
                      </a:r>
                      <a:r>
                        <a:rPr kumimoji="0" lang="en-US" sz="1200" b="1" i="0" u="sng" strike="noStrike" cap="none" normalizeH="0" baseline="0" smtClean="0">
                          <a:ln>
                            <a:noFill/>
                          </a:ln>
                          <a:solidFill>
                            <a:schemeClr val="tx1"/>
                          </a:solidFill>
                          <a:effectLst/>
                          <a:latin typeface="Times New Roman" pitchFamily="18" charset="0"/>
                          <a:ea typeface="MS Mincho" charset="-128"/>
                          <a:cs typeface="Times New Roman" pitchFamily="18" charset="0"/>
                        </a:rPr>
                        <a:t>NO</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fluid restriction</a:t>
                      </a:r>
                      <a:endParaRPr kumimoji="0" lang="en-CA" sz="10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kg x 150 mg/kg = NAC </a:t>
                      </a:r>
                      <a:r>
                        <a:rPr kumimoji="0" lang="en-US" sz="1200" b="0" i="0" u="sng"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mg in 200 mL D5W over 1 hour. MAX single dose 15 000 mg.</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THEN</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kg x 50 mg/kg = NAC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mg in 500 mL D5W over 4 hours. </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THEN</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kg x 100 mg/kg = NAC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mg in 1000 mL D5W over 16 hours. </a:t>
                      </a:r>
                      <a:endParaRPr kumimoji="0" lang="en-US" sz="1200" b="0" i="0" u="none" strike="noStrike" cap="none" normalizeH="0" baseline="0" smtClean="0">
                        <a:ln>
                          <a:noFill/>
                        </a:ln>
                        <a:solidFill>
                          <a:schemeClr val="tx1"/>
                        </a:solidFill>
                        <a:effectLst/>
                        <a:latin typeface="Times New Roman" pitchFamily="18" charset="0"/>
                        <a:ea typeface="MS Mincho" charset="-128"/>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rPr>
                        <a:t>Patient </a:t>
                      </a:r>
                      <a:r>
                        <a:rPr kumimoji="0" lang="en-US" sz="1200" b="1" i="0" u="sng" strike="noStrike" cap="none" normalizeH="0" baseline="0" smtClean="0">
                          <a:ln>
                            <a:noFill/>
                          </a:ln>
                          <a:solidFill>
                            <a:schemeClr val="tx1"/>
                          </a:solidFill>
                          <a:effectLst/>
                          <a:latin typeface="Garamond" pitchFamily="18" charset="0"/>
                          <a:ea typeface="MS Mincho" charset="-128"/>
                          <a:cs typeface="Times New Roman" pitchFamily="18" charset="0"/>
                        </a:rPr>
                        <a:t>WITH</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rPr>
                        <a:t> fluid restriction</a:t>
                      </a:r>
                      <a:endParaRPr kumimoji="0" lang="en-CA" sz="10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kg x 150 mg/kg = NAC </a:t>
                      </a:r>
                      <a:r>
                        <a:rPr kumimoji="0" lang="en-US" sz="1200" b="0" i="0" u="sng"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mg in 200 mL D5W over 1 hour. MAX single dose 15 000 mg. </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sym typeface="Wingdings 2" pitchFamily="18" charset="2"/>
                        </a:rPr>
                        <a:t>THEN</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 kg x 50 mg/kg = NAC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 mg in 250 mL D5W over 4 hours.</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THEN</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 kg x 100 mg/kg = NAC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 mg in 500 mL D5W over 16 hours.</a:t>
                      </a:r>
                      <a:r>
                        <a:rPr kumimoji="0" lang="pt-BR" sz="1200" b="0" i="0" u="none" strike="noStrike" cap="none" normalizeH="0" baseline="0" smtClean="0">
                          <a:ln>
                            <a:noFill/>
                          </a:ln>
                          <a:solidFill>
                            <a:schemeClr val="tx1"/>
                          </a:solidFill>
                          <a:effectLst/>
                          <a:latin typeface="Garamond" pitchFamily="18" charset="0"/>
                          <a:ea typeface="MS Mincho" charset="-128"/>
                          <a:sym typeface="Wingdings 2" pitchFamily="18" charset="2"/>
                        </a:rPr>
                        <a:t>                      </a:t>
                      </a:r>
                      <a:endParaRPr kumimoji="0" lang="pt-BR" sz="1200" b="0" i="0" u="none" strike="noStrike" cap="none" normalizeH="0" baseline="0" smtClean="0">
                        <a:ln>
                          <a:noFill/>
                        </a:ln>
                        <a:solidFill>
                          <a:schemeClr val="tx1"/>
                        </a:solidFill>
                        <a:effectLst/>
                        <a:latin typeface="Times New Roman" pitchFamily="18" charset="0"/>
                        <a:ea typeface="MS Mincho" charset="-128"/>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7671" name="Group 151"/>
          <p:cNvGraphicFramePr>
            <a:graphicFrameLocks noGrp="1"/>
          </p:cNvGraphicFramePr>
          <p:nvPr/>
        </p:nvGraphicFramePr>
        <p:xfrm>
          <a:off x="1692275" y="765175"/>
          <a:ext cx="6661150" cy="4907280"/>
        </p:xfrm>
        <a:graphic>
          <a:graphicData uri="http://schemas.openxmlformats.org/drawingml/2006/table">
            <a:tbl>
              <a:tblPr/>
              <a:tblGrid>
                <a:gridCol w="630238"/>
                <a:gridCol w="449262"/>
                <a:gridCol w="4692650"/>
                <a:gridCol w="349250"/>
                <a:gridCol w="539750"/>
              </a:tblGrid>
              <a:tr h="269875">
                <a:tc gridSpan="2">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dirty="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Subsequent Labwork Order: </a:t>
                      </a:r>
                      <a:endParaRPr kumimoji="0" lang="en-US" sz="14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Take at 8 hours after initiation of 3</a:t>
                      </a:r>
                      <a:r>
                        <a:rPr kumimoji="0" lang="en-US" sz="1200" b="0" i="0" u="none" strike="noStrike" cap="none" normalizeH="0" baseline="30000" smtClean="0">
                          <a:ln>
                            <a:noFill/>
                          </a:ln>
                          <a:solidFill>
                            <a:schemeClr val="tx1"/>
                          </a:solidFill>
                          <a:effectLst/>
                          <a:latin typeface="Times New Roman" pitchFamily="18" charset="0"/>
                          <a:ea typeface="MS Mincho" charset="-128"/>
                          <a:cs typeface="Times New Roman" pitchFamily="18" charset="0"/>
                        </a:rPr>
                        <a:t>rd</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iv NAC bag</a:t>
                      </a:r>
                      <a:endParaRPr kumimoji="0" lang="en-US" sz="1400" b="1"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Clerk</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Nurse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tab pos="292100" algn="r"/>
                          <a:tab pos="2743200" algn="ctr"/>
                          <a:tab pos="5486400" algn="r"/>
                        </a:tabLst>
                      </a:pPr>
                      <a:r>
                        <a:rPr kumimoji="0" lang="en-US" sz="12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rPr>
                        <a:t>Serum </a:t>
                      </a:r>
                      <a:r>
                        <a:rPr kumimoji="0" lang="en-US" sz="1200" b="0" i="0" u="none" strike="noStrike" cap="none" normalizeH="0" baseline="0" dirty="0" smtClean="0">
                          <a:ln>
                            <a:noFill/>
                          </a:ln>
                          <a:solidFill>
                            <a:schemeClr val="tx1"/>
                          </a:solidFill>
                          <a:effectLst/>
                          <a:latin typeface="Garamond" pitchFamily="18" charset="0"/>
                          <a:ea typeface="MS Mincho" charset="-128"/>
                          <a:cs typeface="Times New Roman" pitchFamily="18" charset="0"/>
                          <a:sym typeface="Wingdings 2" pitchFamily="18" charset="2"/>
                        </a:rPr>
                        <a:t>acetaminophen and full blood lab work</a:t>
                      </a:r>
                      <a:endParaRPr kumimoji="0" lang="en-CA" sz="10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92100" algn="r"/>
                          <a:tab pos="2743200" algn="ctr"/>
                          <a:tab pos="5486400" algn="r"/>
                        </a:tabLst>
                      </a:pPr>
                      <a:r>
                        <a:rPr kumimoji="0" lang="en-CA" sz="12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rPr>
                        <a:t>If [acetaminophen] &gt; 10 mcg/ml or ALT/INR increased from last measurement, order additional NAC below</a:t>
                      </a:r>
                      <a:endParaRPr kumimoji="0" lang="en-US" sz="1400" b="1"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tab pos="292100" algn="r"/>
                          <a:tab pos="2743200" algn="ctr"/>
                          <a:tab pos="5486400" algn="r"/>
                        </a:tabLst>
                      </a:pPr>
                      <a:r>
                        <a:rPr kumimoji="0" lang="en-CA" sz="12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rPr>
                        <a:t>If [acetaminophen] &lt; 10 mcg/ml and no further ALT/INR increase, stop treatment at end of 3</a:t>
                      </a:r>
                      <a:r>
                        <a:rPr kumimoji="0" lang="en-CA" sz="1200" b="0" i="0" u="none" strike="noStrike" cap="none" normalizeH="0" baseline="30000" dirty="0" smtClean="0">
                          <a:ln>
                            <a:noFill/>
                          </a:ln>
                          <a:solidFill>
                            <a:schemeClr val="tx1"/>
                          </a:solidFill>
                          <a:effectLst/>
                          <a:latin typeface="Times New Roman" pitchFamily="18" charset="0"/>
                          <a:ea typeface="MS Mincho" charset="-128"/>
                          <a:cs typeface="Times New Roman" pitchFamily="18" charset="0"/>
                          <a:sym typeface="Wingdings 2" pitchFamily="18" charset="2"/>
                        </a:rPr>
                        <a:t>rd</a:t>
                      </a:r>
                      <a:r>
                        <a:rPr kumimoji="0" lang="en-CA" sz="1200" b="0"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rPr>
                        <a:t> iv NAC bag</a:t>
                      </a:r>
                      <a:endParaRPr kumimoji="0" lang="en-US" sz="1200" b="1" i="0" u="none" strike="noStrike" cap="none" normalizeH="0" baseline="0" dirty="0" smtClean="0">
                        <a:ln>
                          <a:noFill/>
                        </a:ln>
                        <a:solidFill>
                          <a:schemeClr val="tx1"/>
                        </a:solidFill>
                        <a:effectLst/>
                        <a:latin typeface="Times New Roman" pitchFamily="18" charset="0"/>
                        <a:ea typeface="MS Mincho" charset="-128"/>
                        <a:cs typeface="Times New Roman" pitchFamily="18" charset="0"/>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ASO</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86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IV N-acetylcysteine (NAC) regimen choose ONE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Med Time</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ASO</a:t>
                      </a:r>
                      <a:endParaRPr kumimoji="0" lang="en-US" sz="1800" b="0" i="0" u="none" strike="noStrike" cap="none" normalizeH="0" baseline="0" smtClean="0">
                        <a:ln>
                          <a:noFill/>
                        </a:ln>
                        <a:solidFill>
                          <a:schemeClr val="tx1"/>
                        </a:solidFill>
                        <a:effectLst/>
                        <a:latin typeface="Arial" charset="0"/>
                        <a:ea typeface="MS Mincho" charset="-128"/>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Patient with </a:t>
                      </a:r>
                      <a:r>
                        <a:rPr kumimoji="0" lang="en-US" sz="1200" b="1" i="0" u="sng" strike="noStrike" cap="none" normalizeH="0" baseline="0" smtClean="0">
                          <a:ln>
                            <a:noFill/>
                          </a:ln>
                          <a:solidFill>
                            <a:schemeClr val="tx1"/>
                          </a:solidFill>
                          <a:effectLst/>
                          <a:latin typeface="Times New Roman" pitchFamily="18" charset="0"/>
                          <a:ea typeface="MS Mincho" charset="-128"/>
                          <a:cs typeface="Times New Roman" pitchFamily="18" charset="0"/>
                        </a:rPr>
                        <a:t>NO</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fluid restriction</a:t>
                      </a:r>
                      <a:endParaRPr kumimoji="0" lang="en-CA" sz="10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kg x 100 mg/kg = NAC </a:t>
                      </a:r>
                      <a:r>
                        <a:rPr kumimoji="0" lang="en-US" sz="1200" b="0" i="0" u="sng"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cs typeface="Times New Roman" pitchFamily="18" charset="0"/>
                          <a:sym typeface="Wingdings 2" pitchFamily="18" charset="2"/>
                        </a:rPr>
                        <a:t>mg in 1000 mL D5W over 16 hours. </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sym typeface="Wingdings 2" pitchFamily="18" charset="2"/>
                        </a:rPr>
                        <a:t>Patient </a:t>
                      </a:r>
                      <a:r>
                        <a:rPr kumimoji="0" lang="en-US" sz="1200" b="1" i="0" u="sng" strike="noStrike" cap="none" normalizeH="0" baseline="0" smtClean="0">
                          <a:ln>
                            <a:noFill/>
                          </a:ln>
                          <a:solidFill>
                            <a:schemeClr val="tx1"/>
                          </a:solidFill>
                          <a:effectLst/>
                          <a:latin typeface="Times New Roman" pitchFamily="18" charset="0"/>
                          <a:ea typeface="MS Mincho" charset="-128"/>
                          <a:sym typeface="Wingdings 2" pitchFamily="18" charset="2"/>
                        </a:rPr>
                        <a:t>WITH</a:t>
                      </a:r>
                      <a:r>
                        <a:rPr kumimoji="0" lang="en-US" sz="1200" b="0" i="0" u="none" strike="noStrike" cap="none" normalizeH="0" baseline="0" smtClean="0">
                          <a:ln>
                            <a:noFill/>
                          </a:ln>
                          <a:solidFill>
                            <a:schemeClr val="tx1"/>
                          </a:solidFill>
                          <a:effectLst/>
                          <a:latin typeface="Times New Roman" pitchFamily="18" charset="0"/>
                          <a:ea typeface="MS Mincho" charset="-128"/>
                          <a:sym typeface="Wingdings 2" pitchFamily="18" charset="2"/>
                        </a:rPr>
                        <a:t> fluid restriction</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chemeClr val="tx1"/>
                          </a:solidFill>
                          <a:effectLst/>
                          <a:latin typeface="Times New Roman" pitchFamily="18" charset="0"/>
                          <a:ea typeface="MS Mincho" charset="-128"/>
                          <a:sym typeface="Wingdings 2" pitchFamily="18" charset="2"/>
                        </a:rPr>
                        <a:t></a:t>
                      </a:r>
                      <a:r>
                        <a:rPr kumimoji="0" lang="en-US" sz="1200" b="0" i="0" u="none" strike="noStrike" cap="none" normalizeH="0" baseline="0" smtClean="0">
                          <a:ln>
                            <a:noFill/>
                          </a:ln>
                          <a:solidFill>
                            <a:schemeClr val="tx1"/>
                          </a:solidFill>
                          <a:effectLst/>
                          <a:latin typeface="Times New Roman" pitchFamily="18" charset="0"/>
                          <a:ea typeface="MS Mincho" charset="-128"/>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Body weight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 kg x 100 mg/kg = NAC </a:t>
                      </a:r>
                      <a:r>
                        <a:rPr kumimoji="0" lang="en-US" sz="1200" b="0" i="0" u="sng" strike="noStrike" cap="none" normalizeH="0" baseline="0" smtClean="0">
                          <a:ln>
                            <a:noFill/>
                          </a:ln>
                          <a:solidFill>
                            <a:schemeClr val="tx1"/>
                          </a:solidFill>
                          <a:effectLst/>
                          <a:latin typeface="Garamond" pitchFamily="18" charset="0"/>
                          <a:ea typeface="MS Mincho" charset="-128"/>
                          <a:sym typeface="Wingdings 2" pitchFamily="18" charset="2"/>
                        </a:rPr>
                        <a:t>        </a:t>
                      </a:r>
                      <a:r>
                        <a:rPr kumimoji="0" lang="en-US" sz="1200" b="0" i="0" u="none" strike="noStrike" cap="none" normalizeH="0" baseline="0" smtClean="0">
                          <a:ln>
                            <a:noFill/>
                          </a:ln>
                          <a:solidFill>
                            <a:schemeClr val="tx1"/>
                          </a:solidFill>
                          <a:effectLst/>
                          <a:latin typeface="Garamond" pitchFamily="18" charset="0"/>
                          <a:ea typeface="MS Mincho" charset="-128"/>
                          <a:sym typeface="Wingdings 2" pitchFamily="18" charset="2"/>
                        </a:rPr>
                        <a:t> mg in 500 mL D5W over 16 hours.</a:t>
                      </a:r>
                      <a:r>
                        <a:rPr kumimoji="0" lang="pt-BR" sz="1200" b="0" i="0" u="none" strike="noStrike" cap="none" normalizeH="0" baseline="0" smtClean="0">
                          <a:ln>
                            <a:noFill/>
                          </a:ln>
                          <a:solidFill>
                            <a:schemeClr val="tx1"/>
                          </a:solidFill>
                          <a:effectLst/>
                          <a:latin typeface="Garamond" pitchFamily="18" charset="0"/>
                          <a:ea typeface="MS Mincho" charset="-128"/>
                          <a:sym typeface="Wingdings 2" pitchFamily="18" charset="2"/>
                        </a:rPr>
                        <a:t>                      </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sym typeface="Wingdings 2" pitchFamily="18" charset="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90500">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Additional Orders:        </a:t>
                      </a:r>
                      <a:endParaRPr kumimoji="0" lang="en-CA" sz="1000" b="0" i="0" u="none" strike="noStrike" cap="none" normalizeH="0" baseline="0" smtClean="0">
                        <a:ln>
                          <a:noFill/>
                        </a:ln>
                        <a:solidFill>
                          <a:schemeClr val="tx1"/>
                        </a:solidFill>
                        <a:effectLst/>
                        <a:latin typeface="Times New Roman" pitchFamily="18" charset="0"/>
                        <a:ea typeface="MS Mincho"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cs typeface="Times New Roman" pitchFamily="18" charset="0"/>
                        </a:rPr>
                        <a:t>____________________________________________________________________________________________________________________________________________________________________________________________________________________________________________</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r"/>
                          <a:tab pos="2743200" algn="ctr"/>
                          <a:tab pos="5486400" algn="r"/>
                        </a:tabLst>
                      </a:pPr>
                      <a:r>
                        <a:rPr kumimoji="0" lang="en-US" sz="1200" b="0" i="0" u="none" strike="noStrike" cap="none" normalizeH="0" baseline="0" smtClean="0">
                          <a:ln>
                            <a:noFill/>
                          </a:ln>
                          <a:solidFill>
                            <a:schemeClr val="tx1"/>
                          </a:solidFill>
                          <a:effectLst/>
                          <a:latin typeface="Times New Roman" pitchFamily="18" charset="0"/>
                          <a:ea typeface="MS Mincho" charset="-128"/>
                        </a:rPr>
                        <a:t>___________________________________________________________</a:t>
                      </a:r>
                      <a:endParaRPr kumimoji="0" lang="en-CA"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2550" marR="0" lvl="0" indent="0" algn="l" defTabSz="914400" rtl="0" eaLnBrk="0" fontAlgn="base" latinLnBrk="0" hangingPunct="0">
                        <a:lnSpc>
                          <a:spcPct val="100000"/>
                        </a:lnSpc>
                        <a:spcBef>
                          <a:spcPts val="600"/>
                        </a:spcBef>
                        <a:spcAft>
                          <a:spcPct val="0"/>
                        </a:spcAft>
                        <a:buClr>
                          <a:schemeClr val="accent1"/>
                        </a:buClr>
                        <a:buSzPct val="80000"/>
                        <a:buFont typeface="Wingdings 2" pitchFamily="18" charset="2"/>
                        <a:buNone/>
                        <a:tabLst/>
                      </a:pPr>
                      <a:endParaRPr kumimoji="0" lang="en-CA" sz="2800" b="0" i="0" u="none" strike="noStrike" cap="none" normalizeH="0" baseline="0" smtClean="0">
                        <a:ln>
                          <a:noFill/>
                        </a:ln>
                        <a:solidFill>
                          <a:schemeClr val="tx1"/>
                        </a:solidFill>
                        <a:effectLst/>
                        <a:latin typeface="Gill Sans MT"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References</a:t>
            </a:r>
            <a:endParaRPr lang="en-CA" dirty="0">
              <a:solidFill>
                <a:schemeClr val="tx2">
                  <a:satMod val="130000"/>
                </a:schemeClr>
              </a:solidFill>
            </a:endParaRPr>
          </a:p>
        </p:txBody>
      </p:sp>
      <p:sp>
        <p:nvSpPr>
          <p:cNvPr id="75778" name="Content Placeholder 2"/>
          <p:cNvSpPr>
            <a:spLocks noGrp="1"/>
          </p:cNvSpPr>
          <p:nvPr>
            <p:ph idx="1"/>
          </p:nvPr>
        </p:nvSpPr>
        <p:spPr/>
        <p:txBody>
          <a:bodyPr/>
          <a:lstStyle/>
          <a:p>
            <a:pPr eaLnBrk="1" hangingPunct="1">
              <a:buFont typeface="Wingdings 2" pitchFamily="18" charset="2"/>
              <a:buNone/>
            </a:pPr>
            <a:r>
              <a:rPr lang="en-US" altLang="ja-JP" sz="1200" smtClean="0">
                <a:latin typeface="Times New Roman" pitchFamily="18" charset="0"/>
                <a:ea typeface="ＭＳ Ｐゴシック"/>
                <a:cs typeface="ＭＳ Ｐゴシック"/>
              </a:rPr>
              <a:t>Acetaminophen (paracetamol) poisoning in adults: Pathophysiology, presentation, and diagnosis. 	UptoDate 2014. Accessed online January 20, 2014 from</a:t>
            </a:r>
            <a:r>
              <a:rPr lang="en-US" altLang="ja-JP" sz="1200" b="1" smtClean="0">
                <a:latin typeface="Times New Roman" pitchFamily="18" charset="0"/>
                <a:ea typeface="ＭＳ Ｐゴシック"/>
                <a:cs typeface="ＭＳ Ｐゴシック"/>
              </a:rPr>
              <a:t> </a:t>
            </a:r>
            <a:r>
              <a:rPr lang="en-US" altLang="ja-JP" sz="1200" smtClean="0">
                <a:latin typeface="Times New Roman" pitchFamily="18" charset="0"/>
                <a:ea typeface="ＭＳ Ｐゴシック"/>
                <a:cs typeface="ＭＳ Ｐゴシック"/>
              </a:rPr>
              <a:t>&lt;</a:t>
            </a:r>
            <a:r>
              <a:rPr lang="en-CA" altLang="ja-JP" sz="1200" smtClean="0">
                <a:latin typeface="Times New Roman" pitchFamily="18" charset="0"/>
                <a:ea typeface="ＭＳ Ｐゴシック"/>
                <a:cs typeface="ＭＳ Ｐゴシック"/>
                <a:hlinkClick r:id="rId2"/>
              </a:rPr>
              <a:t>http://www.uptodate.com.myaccess.library.utoronto.ca/contents/acetaminophen-	paracetamol-poisoning-in-adults-pathophysiology-presentation-and-diagnosis?source=search_result&amp;search=signs+of+acetaminophen+toxicity&amp;selectedTitl	e=2~150</a:t>
            </a:r>
            <a:r>
              <a:rPr lang="en-US" altLang="ja-JP" sz="1200" smtClean="0">
                <a:latin typeface="Times New Roman" pitchFamily="18" charset="0"/>
                <a:ea typeface="ＭＳ Ｐゴシック"/>
                <a:cs typeface="ＭＳ Ｐゴシック"/>
              </a:rPr>
              <a:t>&gt;</a:t>
            </a:r>
            <a:endParaRPr lang="en-CA" altLang="ja-JP" sz="1200" smtClean="0">
              <a:latin typeface="Times New Roman" pitchFamily="18" charset="0"/>
              <a:ea typeface="ＭＳ Ｐゴシック"/>
              <a:cs typeface="ＭＳ Ｐゴシック"/>
            </a:endParaRPr>
          </a:p>
          <a:p>
            <a:pPr eaLnBrk="1" hangingPunct="1">
              <a:buFont typeface="Wingdings 2" pitchFamily="18" charset="2"/>
              <a:buNone/>
            </a:pPr>
            <a:r>
              <a:rPr lang="en-CA" altLang="ja-JP" sz="1200" smtClean="0">
                <a:latin typeface="Times New Roman" pitchFamily="18" charset="0"/>
                <a:ea typeface="ＭＳ Ｐゴシック"/>
                <a:cs typeface="ＭＳ Ｐゴシック"/>
              </a:rPr>
              <a:t>Altomare E, Leo MA, Lieber CS. Interaction of acute ethanol administration with acetaminophen metabolism and toxicity in rats fed alcohol chronically. </a:t>
            </a:r>
            <a:r>
              <a:rPr lang="en-CA" altLang="ja-JP" sz="1200" i="1" smtClean="0">
                <a:latin typeface="Times New Roman" pitchFamily="18" charset="0"/>
                <a:ea typeface="ＭＳ Ｐゴシック"/>
                <a:cs typeface="ＭＳ Ｐゴシック"/>
              </a:rPr>
              <a:t>Alcohol Clin Exp Res</a:t>
            </a:r>
            <a:r>
              <a:rPr lang="en-CA" altLang="ja-JP" sz="1200" smtClean="0">
                <a:latin typeface="Times New Roman" pitchFamily="18" charset="0"/>
                <a:ea typeface="ＭＳ Ｐゴシック"/>
                <a:cs typeface="ＭＳ Ｐゴシック"/>
              </a:rPr>
              <a:t> 1984;8(4):405–8.</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Buckley N and Eddleston M. Paracetamonl (acetaminophen) poisoning</a:t>
            </a:r>
            <a:r>
              <a:rPr lang="en-CA" altLang="ja-JP" sz="1200" i="1" smtClean="0">
                <a:latin typeface="Times New Roman" pitchFamily="18" charset="0"/>
                <a:ea typeface="ＭＳ Ｐゴシック"/>
                <a:cs typeface="ＭＳ Ｐゴシック"/>
              </a:rPr>
              <a:t>. Clinical Evidence </a:t>
            </a:r>
            <a:r>
              <a:rPr lang="en-CA" altLang="ja-JP" sz="1200" smtClean="0">
                <a:latin typeface="Times New Roman" pitchFamily="18" charset="0"/>
                <a:ea typeface="ＭＳ Ｐゴシック"/>
                <a:cs typeface="ＭＳ Ｐゴシック"/>
              </a:rPr>
              <a:t>2007;12:2101.</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Christopherrson AB, Levin D, Hoegberg LCG, Angelo  HR and Kampmann JP. Activated charcoal alone or after gastric lavage: a simulated large paracetamol intoxication</a:t>
            </a:r>
            <a:r>
              <a:rPr lang="en-CA" altLang="ja-JP" sz="1200" i="1" smtClean="0">
                <a:latin typeface="Times New Roman" pitchFamily="18" charset="0"/>
                <a:ea typeface="ＭＳ Ｐゴシック"/>
                <a:cs typeface="ＭＳ Ｐゴシック"/>
              </a:rPr>
              <a:t>. Br J Pharmacol </a:t>
            </a:r>
            <a:r>
              <a:rPr lang="en-CA" altLang="ja-JP" sz="1200" smtClean="0">
                <a:latin typeface="Times New Roman" pitchFamily="18" charset="0"/>
                <a:ea typeface="ＭＳ Ｐゴシック"/>
                <a:cs typeface="ＭＳ Ｐゴシック"/>
              </a:rPr>
              <a:t>2002;53:312-17.</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Dart RC, Green JL, Kuffner EK, et al. The effects of paracetamol (acetaminophen) on hepatic tests in patients who chronically abuse alcohol - a randomized study. </a:t>
            </a:r>
            <a:r>
              <a:rPr lang="en-CA" altLang="ja-JP" sz="1200" i="1" smtClean="0">
                <a:latin typeface="Times New Roman" pitchFamily="18" charset="0"/>
                <a:ea typeface="ＭＳ Ｐゴシック"/>
                <a:cs typeface="ＭＳ Ｐゴシック"/>
              </a:rPr>
              <a:t>Aliment Pharmacol Ther </a:t>
            </a:r>
            <a:r>
              <a:rPr lang="en-CA" altLang="ja-JP" sz="1200" smtClean="0">
                <a:latin typeface="Times New Roman" pitchFamily="18" charset="0"/>
                <a:ea typeface="ＭＳ Ｐゴシック"/>
                <a:cs typeface="ＭＳ Ｐゴシック"/>
              </a:rPr>
              <a:t>2010;32(3):478–86.</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Dart RC, Erdman AR, Olson KR, Christianson GC, Manoguerra AS, Chyka PA, Caravati EM, Wax PM, Keyes DC, Woolf AD, Scharman EJ, Booze LL and Troutman WG. Acetaminophen Poisoning: an Evidence-Based Consensus Guideline for Out-of-Hospital Management.  </a:t>
            </a:r>
            <a:r>
              <a:rPr lang="en-CA" altLang="ja-JP" sz="1200" i="1" smtClean="0">
                <a:latin typeface="Times New Roman" pitchFamily="18" charset="0"/>
                <a:ea typeface="ＭＳ Ｐゴシック"/>
                <a:cs typeface="ＭＳ Ｐゴシック"/>
              </a:rPr>
              <a:t>Clin Toxicol</a:t>
            </a:r>
            <a:r>
              <a:rPr lang="en-CA" altLang="ja-JP" sz="1200" smtClean="0">
                <a:latin typeface="Times New Roman" pitchFamily="18" charset="0"/>
                <a:ea typeface="ＭＳ Ｐゴシック"/>
                <a:cs typeface="ＭＳ Ｐゴシック"/>
              </a:rPr>
              <a:t> 2006;44:1-18.</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Ferner RE, Dear JW and Bateman DN. Management of paracetamol poisoning. </a:t>
            </a:r>
            <a:r>
              <a:rPr lang="en-CA" altLang="ja-JP" sz="1200" i="1" smtClean="0">
                <a:latin typeface="Times New Roman" pitchFamily="18" charset="0"/>
                <a:ea typeface="ＭＳ Ｐゴシック"/>
                <a:cs typeface="ＭＳ Ｐゴシック"/>
              </a:rPr>
              <a:t>BMJ </a:t>
            </a:r>
            <a:r>
              <a:rPr lang="en-CA" altLang="ja-JP" sz="1200" smtClean="0">
                <a:latin typeface="Times New Roman" pitchFamily="18" charset="0"/>
                <a:ea typeface="ＭＳ Ｐゴシック"/>
                <a:cs typeface="ＭＳ Ｐゴシック"/>
              </a:rPr>
              <a:t>2011;342:d2218.</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Hodgman MJ and Garrard AR. A Review of Acetaminophen Poisoning. </a:t>
            </a:r>
            <a:r>
              <a:rPr lang="en-CA" altLang="ja-JP" sz="1200" i="1" smtClean="0">
                <a:latin typeface="Times New Roman" pitchFamily="18" charset="0"/>
                <a:ea typeface="ＭＳ Ｐゴシック"/>
                <a:cs typeface="ＭＳ Ｐゴシック"/>
              </a:rPr>
              <a:t>Crit Care Clin</a:t>
            </a:r>
            <a:r>
              <a:rPr lang="en-CA" altLang="ja-JP" sz="1200" smtClean="0">
                <a:latin typeface="Times New Roman" pitchFamily="18" charset="0"/>
                <a:ea typeface="ＭＳ Ｐゴシック"/>
                <a:cs typeface="ＭＳ Ｐゴシック"/>
              </a:rPr>
              <a:t> 	2012;(28) 499–516.</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Paracetamol Toxicity. Wikipedia.org. Accessed online January 19, 2014 from 	</a:t>
            </a:r>
            <a:r>
              <a:rPr lang="en-CA" altLang="ja-JP" sz="1200" smtClean="0">
                <a:latin typeface="Times New Roman" pitchFamily="18" charset="0"/>
                <a:ea typeface="ＭＳ Ｐゴシック"/>
                <a:cs typeface="ＭＳ Ｐゴシック"/>
                <a:hlinkClick r:id="rId3"/>
              </a:rPr>
              <a:t>http://upload.wikimedia.org/wikipedia/commons/3/34/Paracetamol_metabolism.png</a:t>
            </a:r>
            <a:endParaRPr lang="en-US" altLang="ja-JP" sz="1200" smtClean="0">
              <a:latin typeface="Times New Roman" pitchFamily="18" charset="0"/>
              <a:ea typeface="ＭＳ Ｐゴシック"/>
              <a:cs typeface="ＭＳ Ｐゴシック"/>
            </a:endParaRPr>
          </a:p>
          <a:p>
            <a:pPr eaLnBrk="1" hangingPunct="1">
              <a:buFont typeface="Wingdings 2" pitchFamily="18" charset="2"/>
              <a:buNone/>
            </a:pPr>
            <a:r>
              <a:rPr lang="en-CA" altLang="ja-JP" sz="1200" smtClean="0">
                <a:latin typeface="Times New Roman" pitchFamily="18" charset="0"/>
                <a:ea typeface="ＭＳ Ｐゴシック"/>
                <a:cs typeface="ＭＳ Ｐゴシック"/>
              </a:rPr>
              <a:t>Rumack BH and Matthew HM. Acetaminophen Poisoning and Toxicity. </a:t>
            </a:r>
            <a:r>
              <a:rPr lang="en-CA" altLang="ja-JP" sz="1200" i="1" smtClean="0">
                <a:latin typeface="Times New Roman" pitchFamily="18" charset="0"/>
                <a:ea typeface="ＭＳ Ｐゴシック"/>
                <a:cs typeface="ＭＳ Ｐゴシック"/>
              </a:rPr>
              <a:t>Pediatrics </a:t>
            </a:r>
            <a:r>
              <a:rPr lang="en-CA" altLang="ja-JP" sz="1200" smtClean="0">
                <a:latin typeface="Times New Roman" pitchFamily="18" charset="0"/>
                <a:ea typeface="ＭＳ Ｐゴシック"/>
                <a:cs typeface="ＭＳ Ｐゴシック"/>
              </a:rPr>
              <a:t>1975;55;871-76.</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Outline</a:t>
            </a:r>
            <a:endParaRPr lang="en-CA" dirty="0">
              <a:solidFill>
                <a:schemeClr val="tx2">
                  <a:satMod val="130000"/>
                </a:schemeClr>
              </a:solidFill>
            </a:endParaRPr>
          </a:p>
        </p:txBody>
      </p:sp>
      <p:sp>
        <p:nvSpPr>
          <p:cNvPr id="19458" name="Content Placeholder 2"/>
          <p:cNvSpPr>
            <a:spLocks noGrp="1"/>
          </p:cNvSpPr>
          <p:nvPr>
            <p:ph idx="1"/>
          </p:nvPr>
        </p:nvSpPr>
        <p:spPr/>
        <p:txBody>
          <a:bodyPr/>
          <a:lstStyle/>
          <a:p>
            <a:pPr eaLnBrk="1" hangingPunct="1">
              <a:lnSpc>
                <a:spcPct val="80000"/>
              </a:lnSpc>
            </a:pPr>
            <a:r>
              <a:rPr lang="en-CA" sz="3000" smtClean="0"/>
              <a:t>Gastric Lavage and Activated Charcoal </a:t>
            </a:r>
          </a:p>
          <a:p>
            <a:pPr eaLnBrk="1" hangingPunct="1">
              <a:lnSpc>
                <a:spcPct val="80000"/>
              </a:lnSpc>
            </a:pPr>
            <a:r>
              <a:rPr lang="en-CA" sz="3000" smtClean="0"/>
              <a:t>Treatment Endpoints</a:t>
            </a:r>
          </a:p>
          <a:p>
            <a:pPr eaLnBrk="1" hangingPunct="1">
              <a:lnSpc>
                <a:spcPct val="80000"/>
              </a:lnSpc>
            </a:pPr>
            <a:r>
              <a:rPr lang="en-CA" sz="3000" smtClean="0"/>
              <a:t>Summary</a:t>
            </a:r>
          </a:p>
          <a:p>
            <a:pPr eaLnBrk="1" hangingPunct="1">
              <a:lnSpc>
                <a:spcPct val="80000"/>
              </a:lnSpc>
            </a:pPr>
            <a:r>
              <a:rPr lang="en-CA" sz="3000" smtClean="0"/>
              <a:t>Order Sheet</a:t>
            </a:r>
          </a:p>
          <a:p>
            <a:pPr eaLnBrk="1" hangingPunct="1">
              <a:lnSpc>
                <a:spcPct val="80000"/>
              </a:lnSpc>
              <a:buFont typeface="Wingdings 2" pitchFamily="18" charset="2"/>
              <a:buNone/>
            </a:pPr>
            <a:endParaRPr lang="en-CA" sz="300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References</a:t>
            </a:r>
            <a:endParaRPr lang="en-CA" dirty="0">
              <a:solidFill>
                <a:schemeClr val="tx2">
                  <a:satMod val="130000"/>
                </a:schemeClr>
              </a:solidFill>
            </a:endParaRPr>
          </a:p>
        </p:txBody>
      </p:sp>
      <p:sp>
        <p:nvSpPr>
          <p:cNvPr id="76802" name="Content Placeholder 2"/>
          <p:cNvSpPr>
            <a:spLocks noGrp="1"/>
          </p:cNvSpPr>
          <p:nvPr>
            <p:ph idx="1"/>
          </p:nvPr>
        </p:nvSpPr>
        <p:spPr/>
        <p:txBody>
          <a:bodyPr/>
          <a:lstStyle/>
          <a:p>
            <a:pPr eaLnBrk="1" hangingPunct="1">
              <a:buFont typeface="Wingdings 2" pitchFamily="18" charset="2"/>
              <a:buNone/>
            </a:pPr>
            <a:r>
              <a:rPr lang="en-CA" altLang="ja-JP" sz="1200" smtClean="0">
                <a:latin typeface="Times New Roman" pitchFamily="18" charset="0"/>
                <a:ea typeface="ＭＳ Ｐゴシック"/>
                <a:cs typeface="ＭＳ Ｐゴシック"/>
              </a:rPr>
              <a:t>Sato RL, Wong JJ, Sumida SM, Marn RY, Enoki NR and Yamamoto LG. Efficacy of 	Superactivated Charcoal Administered Late (3 Hours) After Acetaminophen Overdose. </a:t>
            </a:r>
            <a:r>
              <a:rPr lang="en-CA" altLang="ja-JP" sz="1200" i="1" smtClean="0">
                <a:latin typeface="Times New Roman" pitchFamily="18" charset="0"/>
                <a:ea typeface="ＭＳ Ｐゴシック"/>
                <a:cs typeface="ＭＳ Ｐゴシック"/>
              </a:rPr>
              <a:t>Am J Emerge Med</a:t>
            </a:r>
            <a:r>
              <a:rPr lang="en-CA" altLang="ja-JP" sz="1200" smtClean="0">
                <a:latin typeface="Times New Roman" pitchFamily="18" charset="0"/>
                <a:ea typeface="ＭＳ Ｐゴシック"/>
                <a:cs typeface="ＭＳ Ｐゴシック"/>
              </a:rPr>
              <a:t> 2003;21(3):189-191.</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Schwarz E and Cohn B. Is Intravenous Acetylcysteine More Effective Than Oral Administration 	for the Prevention of Hepatotoxicity in Acetaminophen Overdose? </a:t>
            </a:r>
            <a:r>
              <a:rPr lang="en-CA" altLang="ja-JP" sz="1200" i="1" smtClean="0">
                <a:latin typeface="Times New Roman" pitchFamily="18" charset="0"/>
                <a:ea typeface="ＭＳ Ｐゴシック"/>
                <a:cs typeface="ＭＳ Ｐゴシック"/>
              </a:rPr>
              <a:t>Ann Emerge Med.</a:t>
            </a:r>
            <a:r>
              <a:rPr lang="en-CA" altLang="ja-JP" sz="1200" smtClean="0">
                <a:latin typeface="Times New Roman" pitchFamily="18" charset="0"/>
                <a:ea typeface="ＭＳ Ｐゴシック"/>
                <a:cs typeface="ＭＳ Ｐゴシック"/>
              </a:rPr>
              <a:t> 2014;63(1):79-80.</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SickKids Drug Handbook and Formulary 2013-2014. The Hospital for Sick Children. Toronto, Ontario.</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Spiller HA, Krenzelok EP, Grande GA, et al. A prospective evaluation of the effect of activated charcoal before oral N-acetylcysteine in acetaminophen overdose. </a:t>
            </a:r>
            <a:r>
              <a:rPr lang="en-CA" altLang="ja-JP" sz="1200" i="1" smtClean="0">
                <a:latin typeface="Times New Roman" pitchFamily="18" charset="0"/>
                <a:ea typeface="ＭＳ Ｐゴシック"/>
                <a:cs typeface="ＭＳ Ｐゴシック"/>
              </a:rPr>
              <a:t>Ann Emerg Med</a:t>
            </a:r>
            <a:r>
              <a:rPr lang="en-CA" altLang="ja-JP" sz="1200" smtClean="0">
                <a:latin typeface="Times New Roman" pitchFamily="18" charset="0"/>
                <a:ea typeface="ＭＳ Ｐゴシック"/>
                <a:cs typeface="ＭＳ Ｐゴシック"/>
              </a:rPr>
              <a:t> 1994;23(3):519–23.</a:t>
            </a:r>
            <a:endParaRPr lang="en-CA" sz="1200" smtClean="0">
              <a:latin typeface="Times New Roman" pitchFamily="18" charset="0"/>
            </a:endParaRPr>
          </a:p>
          <a:p>
            <a:pPr eaLnBrk="1" hangingPunct="1">
              <a:buFont typeface="Wingdings 2" pitchFamily="18" charset="2"/>
              <a:buNone/>
            </a:pPr>
            <a:r>
              <a:rPr lang="en-US" altLang="ja-JP" sz="1200" smtClean="0">
                <a:latin typeface="Times New Roman" pitchFamily="18" charset="0"/>
                <a:ea typeface="ＭＳ Ｐゴシック"/>
                <a:cs typeface="ＭＳ Ｐゴシック"/>
              </a:rPr>
              <a:t>Ultracet® (tramadol hydrochloride/acetaminophen) Prescribing Information. Drug Reference Encyclopedia. Accessed online January 19, 2014 from &lt;</a:t>
            </a:r>
            <a:r>
              <a:rPr lang="en-CA" altLang="ja-JP" sz="1200" smtClean="0">
                <a:latin typeface="Times New Roman" pitchFamily="18" charset="0"/>
                <a:ea typeface="ＭＳ Ｐゴシック"/>
                <a:cs typeface="ＭＳ Ｐゴシック"/>
                <a:hlinkClick r:id="rId2"/>
              </a:rPr>
              <a:t>http://www.theodora.com/drugs/ultracet_tablets_ortho_mcneil.html</a:t>
            </a:r>
            <a:r>
              <a:rPr lang="en-US" altLang="ja-JP" sz="1200" smtClean="0">
                <a:latin typeface="Times New Roman" pitchFamily="18" charset="0"/>
                <a:ea typeface="ＭＳ Ｐゴシック"/>
                <a:cs typeface="ＭＳ Ｐゴシック"/>
              </a:rPr>
              <a:t>&gt;</a:t>
            </a:r>
            <a:endParaRPr lang="en-CA" altLang="ja-JP" sz="1200" smtClean="0">
              <a:latin typeface="Times New Roman" pitchFamily="18" charset="0"/>
              <a:ea typeface="ＭＳ Ｐゴシック"/>
              <a:cs typeface="ＭＳ Ｐゴシック"/>
            </a:endParaRPr>
          </a:p>
          <a:p>
            <a:pPr eaLnBrk="1" hangingPunct="1">
              <a:buFont typeface="Wingdings 2" pitchFamily="18" charset="2"/>
              <a:buNone/>
            </a:pPr>
            <a:r>
              <a:rPr lang="en-CA" altLang="ja-JP" sz="1200" smtClean="0">
                <a:latin typeface="Times New Roman" pitchFamily="18" charset="0"/>
                <a:ea typeface="ＭＳ Ｐゴシック"/>
                <a:cs typeface="ＭＳ Ｐゴシック"/>
              </a:rPr>
              <a:t>Wananukul W, Klaikleun S, Sriapha C and Tongpoo A. Effect of activated charcoal in reducing paracetamol absorption at a supra-therapeutic dose. </a:t>
            </a:r>
            <a:r>
              <a:rPr lang="en-CA" altLang="ja-JP" sz="1200" i="1" smtClean="0">
                <a:latin typeface="Times New Roman" pitchFamily="18" charset="0"/>
                <a:ea typeface="ＭＳ Ｐゴシック"/>
                <a:cs typeface="ＭＳ Ｐゴシック"/>
                <a:hlinkClick r:id="rId3" tooltip="Journal of the Medical Association of Thailand = Chotmaihet thangphaet."/>
              </a:rPr>
              <a:t>J Med Assoc Thai.</a:t>
            </a:r>
            <a:r>
              <a:rPr lang="en-CA" altLang="ja-JP" sz="1200" smtClean="0">
                <a:latin typeface="Times New Roman" pitchFamily="18" charset="0"/>
                <a:ea typeface="ＭＳ Ｐゴシック"/>
                <a:cs typeface="ＭＳ Ｐゴシック"/>
              </a:rPr>
              <a:t> 2010 Oct;93(10):1145-9.</a:t>
            </a:r>
            <a:endParaRPr lang="en-CA" altLang="ja-JP" sz="1200" b="1" smtClean="0">
              <a:latin typeface="Times New Roman" pitchFamily="18" charset="0"/>
              <a:ea typeface="ＭＳ Ｐゴシック"/>
              <a:cs typeface="ＭＳ Ｐゴシック"/>
            </a:endParaRPr>
          </a:p>
          <a:p>
            <a:pPr eaLnBrk="1" hangingPunct="1">
              <a:buFont typeface="Wingdings 2" pitchFamily="18" charset="2"/>
              <a:buNone/>
            </a:pPr>
            <a:r>
              <a:rPr lang="en-CA" altLang="ja-JP" sz="1200" smtClean="0">
                <a:latin typeface="Times New Roman" pitchFamily="18" charset="0"/>
                <a:ea typeface="ＭＳ Ｐゴシック"/>
                <a:cs typeface="ＭＳ Ｐゴシック"/>
              </a:rPr>
              <a:t>Waring WS, Stephen AF, Robinson OD, Dow MA and Pettie JM. Lower incidence of anaphylactoid reactions to N-acetylcysteine in patients with high acetaminophen concentrations after overdose. </a:t>
            </a:r>
            <a:r>
              <a:rPr lang="en-CA" altLang="ja-JP" sz="1200" i="1" smtClean="0">
                <a:latin typeface="Times New Roman" pitchFamily="18" charset="0"/>
                <a:ea typeface="ＭＳ Ｐゴシック"/>
                <a:cs typeface="ＭＳ Ｐゴシック"/>
              </a:rPr>
              <a:t>Clin Toxicol </a:t>
            </a:r>
            <a:r>
              <a:rPr lang="en-CA" altLang="ja-JP" sz="1200" smtClean="0">
                <a:latin typeface="Times New Roman" pitchFamily="18" charset="0"/>
                <a:ea typeface="ＭＳ Ｐゴシック"/>
                <a:cs typeface="ＭＳ Ｐゴシック"/>
              </a:rPr>
              <a:t>2008;46:496-500.</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Waring WS, Stephen AF, Malkowska AM, et al. Acute ethanol coingestion confers a lower risk of hepatotoxicity after deliberate acetaminophen overdose. </a:t>
            </a:r>
            <a:r>
              <a:rPr lang="en-CA" altLang="ja-JP" sz="1200" i="1" smtClean="0">
                <a:latin typeface="Times New Roman" pitchFamily="18" charset="0"/>
                <a:ea typeface="ＭＳ Ｐゴシック"/>
                <a:cs typeface="ＭＳ Ｐゴシック"/>
              </a:rPr>
              <a:t>Acad Emerg Med </a:t>
            </a:r>
            <a:r>
              <a:rPr lang="en-CA" altLang="ja-JP" sz="1200" smtClean="0">
                <a:latin typeface="Times New Roman" pitchFamily="18" charset="0"/>
                <a:ea typeface="ＭＳ Ｐゴシック"/>
                <a:cs typeface="ＭＳ Ｐゴシック"/>
              </a:rPr>
              <a:t>2008;15(1):54–8.</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Wells PG. Hepatic Toxicology. Introductory Toxicology PHM325/PCL362. Lecture given on February 14, 2013.</a:t>
            </a:r>
          </a:p>
          <a:p>
            <a:pPr eaLnBrk="1" hangingPunct="1">
              <a:buFont typeface="Wingdings 2" pitchFamily="18" charset="2"/>
              <a:buNone/>
            </a:pPr>
            <a:r>
              <a:rPr lang="en-CA" altLang="ja-JP" sz="1200" smtClean="0">
                <a:latin typeface="Times New Roman" pitchFamily="18" charset="0"/>
                <a:ea typeface="ＭＳ Ｐゴシック"/>
                <a:cs typeface="ＭＳ Ｐゴシック"/>
              </a:rPr>
              <a:t>Yarema MC, Johnson DW, Berlin RJ, Sivilotti MLA, Nettel-Aguirre A, Brant RF, Spyker DA, Bailey B, Chalut D, Lee JS, Plint AC, Purssell RA, Rutledge T, Seviour CA, Stiell IG, Thompson M, Tyberg J, Dart RC and Rumack BH. Comparison of the 20-Hour Intravenous and 72-Hour Oral Acetylcysteine Protocols for the Treatment of Acute Acetaminophen Poisoning. </a:t>
            </a:r>
            <a:r>
              <a:rPr lang="en-CA" altLang="ja-JP" sz="1200" i="1" smtClean="0">
                <a:latin typeface="Times New Roman" pitchFamily="18" charset="0"/>
                <a:ea typeface="ＭＳ Ｐゴシック"/>
                <a:cs typeface="ＭＳ Ｐゴシック"/>
              </a:rPr>
              <a:t>Ann Emerge Med</a:t>
            </a:r>
            <a:r>
              <a:rPr lang="en-CA" altLang="ja-JP" sz="1200" smtClean="0">
                <a:latin typeface="Times New Roman" pitchFamily="18" charset="0"/>
                <a:ea typeface="ＭＳ Ｐゴシック"/>
                <a:cs typeface="ＭＳ Ｐゴシック"/>
              </a:rPr>
              <a:t>. 2009;54(4):606-614.</a:t>
            </a:r>
            <a:endParaRPr lang="en-CA" sz="1200" smtClean="0">
              <a:latin typeface="Times New Roman"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58888" y="2276475"/>
            <a:ext cx="7499350" cy="1143000"/>
          </a:xfrm>
        </p:spPr>
        <p:txBody>
          <a:bodyPr>
            <a:normAutofit fontScale="90000"/>
          </a:bodyPr>
          <a:lstStyle/>
          <a:p>
            <a:pPr>
              <a:defRPr/>
            </a:pPr>
            <a:r>
              <a:rPr lang="en-CA" dirty="0" smtClean="0"/>
              <a:t>Thank you Matt De Marco, </a:t>
            </a:r>
            <a:r>
              <a:rPr lang="en-CA" dirty="0" err="1" smtClean="0"/>
              <a:t>Daniella</a:t>
            </a:r>
            <a:r>
              <a:rPr lang="en-CA" dirty="0" smtClean="0"/>
              <a:t> Del </a:t>
            </a:r>
            <a:r>
              <a:rPr lang="en-CA" dirty="0" err="1" smtClean="0"/>
              <a:t>Frate</a:t>
            </a:r>
            <a:r>
              <a:rPr lang="en-CA" dirty="0" smtClean="0"/>
              <a:t> and everyone in the pharmacy department!</a:t>
            </a:r>
            <a:endParaRPr lang="en-C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Acetaminophen</a:t>
            </a:r>
            <a:endParaRPr lang="en-CA" dirty="0">
              <a:solidFill>
                <a:schemeClr val="tx2">
                  <a:satMod val="130000"/>
                </a:schemeClr>
              </a:solidFill>
            </a:endParaRPr>
          </a:p>
        </p:txBody>
      </p:sp>
      <p:sp>
        <p:nvSpPr>
          <p:cNvPr id="20482" name="Content Placeholder 2"/>
          <p:cNvSpPr>
            <a:spLocks noGrp="1"/>
          </p:cNvSpPr>
          <p:nvPr>
            <p:ph idx="1"/>
          </p:nvPr>
        </p:nvSpPr>
        <p:spPr/>
        <p:txBody>
          <a:bodyPr/>
          <a:lstStyle/>
          <a:p>
            <a:pPr eaLnBrk="1" hangingPunct="1">
              <a:buFont typeface="Wingdings 2" pitchFamily="18" charset="2"/>
              <a:buNone/>
            </a:pPr>
            <a:r>
              <a:rPr lang="en-CA" smtClean="0"/>
              <a:t>Tylenol®, Paracetamol®, N-acetyl-para-amino-phenol (APAP)</a:t>
            </a:r>
          </a:p>
          <a:p>
            <a:pPr eaLnBrk="1" hangingPunct="1">
              <a:buFont typeface="Wingdings 2" pitchFamily="18" charset="2"/>
              <a:buNone/>
            </a:pPr>
            <a:endParaRPr lang="en-CA" smtClean="0"/>
          </a:p>
          <a:p>
            <a:pPr eaLnBrk="1" hangingPunct="1">
              <a:buFont typeface="Wingdings 2" pitchFamily="18" charset="2"/>
              <a:buNone/>
            </a:pPr>
            <a:endParaRPr lang="en-CA" smtClean="0"/>
          </a:p>
          <a:p>
            <a:pPr eaLnBrk="1" hangingPunct="1">
              <a:buFont typeface="Wingdings 2" pitchFamily="18" charset="2"/>
              <a:buNone/>
            </a:pPr>
            <a:endParaRPr lang="en-CA" smtClean="0"/>
          </a:p>
          <a:p>
            <a:pPr eaLnBrk="1" hangingPunct="1">
              <a:buFont typeface="Wingdings 2" pitchFamily="18" charset="2"/>
              <a:buNone/>
            </a:pPr>
            <a:endParaRPr lang="en-CA" smtClean="0"/>
          </a:p>
          <a:p>
            <a:pPr eaLnBrk="1" hangingPunct="1">
              <a:buFont typeface="Wingdings 2" pitchFamily="18" charset="2"/>
              <a:buNone/>
            </a:pPr>
            <a:endParaRPr lang="en-CA" smtClean="0"/>
          </a:p>
          <a:p>
            <a:pPr eaLnBrk="1" hangingPunct="1">
              <a:buFont typeface="Wingdings 2" pitchFamily="18" charset="2"/>
              <a:buNone/>
            </a:pPr>
            <a:endParaRPr lang="en-CA" smtClean="0"/>
          </a:p>
        </p:txBody>
      </p:sp>
      <p:pic>
        <p:nvPicPr>
          <p:cNvPr id="20483" name="Picture 3" descr="C:\Users\Davin\Documents\PHM 4th year\SPEP\Health Sciences North\acetaminophen poisoning\acetaminophen pic1.jpg"/>
          <p:cNvPicPr>
            <a:picLocks noChangeAspect="1" noChangeArrowheads="1"/>
          </p:cNvPicPr>
          <p:nvPr/>
        </p:nvPicPr>
        <p:blipFill>
          <a:blip r:embed="rId3" cstate="print"/>
          <a:srcRect/>
          <a:stretch>
            <a:fillRect/>
          </a:stretch>
        </p:blipFill>
        <p:spPr bwMode="auto">
          <a:xfrm>
            <a:off x="3419475" y="2420938"/>
            <a:ext cx="2530475" cy="3500437"/>
          </a:xfrm>
          <a:prstGeom prst="rect">
            <a:avLst/>
          </a:prstGeom>
          <a:noFill/>
          <a:ln w="9525">
            <a:noFill/>
            <a:miter lim="800000"/>
            <a:headEnd/>
            <a:tailEnd/>
          </a:ln>
        </p:spPr>
      </p:pic>
      <p:sp>
        <p:nvSpPr>
          <p:cNvPr id="5" name="TextBox 4"/>
          <p:cNvSpPr txBox="1"/>
          <p:nvPr/>
        </p:nvSpPr>
        <p:spPr>
          <a:xfrm>
            <a:off x="323850" y="6308725"/>
            <a:ext cx="8569325" cy="554038"/>
          </a:xfrm>
          <a:prstGeom prst="rect">
            <a:avLst/>
          </a:prstGeom>
          <a:noFill/>
        </p:spPr>
        <p:txBody>
          <a:bodyPr>
            <a:spAutoFit/>
          </a:bodyPr>
          <a:lstStyle/>
          <a:p>
            <a:pPr fontAlgn="auto">
              <a:spcBef>
                <a:spcPts val="0"/>
              </a:spcBef>
              <a:spcAft>
                <a:spcPts val="0"/>
              </a:spcAft>
              <a:defRPr/>
            </a:pPr>
            <a:r>
              <a:rPr lang="en-CA" sz="1200" dirty="0">
                <a:solidFill>
                  <a:schemeClr val="tx1">
                    <a:lumMod val="95000"/>
                    <a:lumOff val="5000"/>
                  </a:schemeClr>
                </a:solidFill>
                <a:latin typeface="+mn-lt"/>
              </a:rPr>
              <a:t>Image taken from: </a:t>
            </a:r>
            <a:r>
              <a:rPr lang="en-CA" sz="1200" dirty="0">
                <a:solidFill>
                  <a:schemeClr val="tx1">
                    <a:lumMod val="95000"/>
                    <a:lumOff val="5000"/>
                  </a:schemeClr>
                </a:solidFill>
                <a:latin typeface="+mn-lt"/>
                <a:hlinkClick r:id="rId4"/>
              </a:rPr>
              <a:t>http://www.theodora.com/drugs/ultracet_tablets_ortho_mcneil.html</a:t>
            </a:r>
            <a:endParaRPr lang="en-CA" sz="1200" dirty="0">
              <a:solidFill>
                <a:schemeClr val="tx1">
                  <a:lumMod val="95000"/>
                  <a:lumOff val="5000"/>
                </a:schemeClr>
              </a:solidFill>
              <a:latin typeface="+mn-lt"/>
            </a:endParaRPr>
          </a:p>
          <a:p>
            <a:pPr fontAlgn="auto">
              <a:spcBef>
                <a:spcPts val="0"/>
              </a:spcBef>
              <a:spcAft>
                <a:spcPts val="0"/>
              </a:spcAft>
              <a:defRPr/>
            </a:pPr>
            <a:endParaRPr lang="en-CA" dirty="0">
              <a:latin typeface="+mn-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Metabolism</a:t>
            </a:r>
            <a:endParaRPr lang="en-CA" dirty="0">
              <a:solidFill>
                <a:schemeClr val="tx2">
                  <a:satMod val="130000"/>
                </a:schemeClr>
              </a:solidFill>
            </a:endParaRPr>
          </a:p>
        </p:txBody>
      </p:sp>
      <p:pic>
        <p:nvPicPr>
          <p:cNvPr id="22530" name="Picture 2" descr="C:\Users\Davin\Documents\PHM 4th year\SPEP\Health Sciences North\acetaminophen poisoning\Paracetamol_metabolism.png"/>
          <p:cNvPicPr>
            <a:picLocks noGrp="1" noChangeAspect="1" noChangeArrowheads="1"/>
          </p:cNvPicPr>
          <p:nvPr>
            <p:ph idx="1"/>
          </p:nvPr>
        </p:nvPicPr>
        <p:blipFill>
          <a:blip r:embed="rId3" cstate="print"/>
          <a:srcRect/>
          <a:stretch>
            <a:fillRect/>
          </a:stretch>
        </p:blipFill>
        <p:spPr>
          <a:xfrm>
            <a:off x="2835275" y="1447800"/>
            <a:ext cx="4699000" cy="4800600"/>
          </a:xfrm>
        </p:spPr>
      </p:pic>
      <p:sp>
        <p:nvSpPr>
          <p:cNvPr id="22531" name="TextBox 15"/>
          <p:cNvSpPr txBox="1">
            <a:spLocks noChangeArrowheads="1"/>
          </p:cNvSpPr>
          <p:nvPr/>
        </p:nvSpPr>
        <p:spPr bwMode="auto">
          <a:xfrm>
            <a:off x="1547813" y="3357563"/>
            <a:ext cx="1368425" cy="935037"/>
          </a:xfrm>
          <a:prstGeom prst="rect">
            <a:avLst/>
          </a:prstGeom>
          <a:noFill/>
          <a:ln w="9525">
            <a:noFill/>
            <a:miter lim="800000"/>
            <a:headEnd/>
            <a:tailEnd/>
          </a:ln>
        </p:spPr>
        <p:txBody>
          <a:bodyPr>
            <a:spAutoFit/>
          </a:bodyPr>
          <a:lstStyle/>
          <a:p>
            <a:r>
              <a:rPr lang="en-CA">
                <a:latin typeface="Gill Sans MT" pitchFamily="34" charset="0"/>
              </a:rPr>
              <a:t>5-10% Cytochrome</a:t>
            </a:r>
          </a:p>
          <a:p>
            <a:r>
              <a:rPr lang="en-CA">
                <a:latin typeface="Gill Sans MT" pitchFamily="34" charset="0"/>
              </a:rPr>
              <a:t>P-450</a:t>
            </a:r>
          </a:p>
        </p:txBody>
      </p:sp>
      <p:sp>
        <p:nvSpPr>
          <p:cNvPr id="22532" name="TextBox 16"/>
          <p:cNvSpPr txBox="1">
            <a:spLocks noChangeArrowheads="1"/>
          </p:cNvSpPr>
          <p:nvPr/>
        </p:nvSpPr>
        <p:spPr bwMode="auto">
          <a:xfrm>
            <a:off x="6588125" y="6021388"/>
            <a:ext cx="2160588" cy="369887"/>
          </a:xfrm>
          <a:prstGeom prst="rect">
            <a:avLst/>
          </a:prstGeom>
          <a:noFill/>
          <a:ln w="9525">
            <a:noFill/>
            <a:miter lim="800000"/>
            <a:headEnd/>
            <a:tailEnd/>
          </a:ln>
        </p:spPr>
        <p:txBody>
          <a:bodyPr>
            <a:spAutoFit/>
          </a:bodyPr>
          <a:lstStyle/>
          <a:p>
            <a:r>
              <a:rPr lang="en-CA">
                <a:latin typeface="Gill Sans MT" pitchFamily="34" charset="0"/>
              </a:rPr>
              <a:t>TOXIC!!!</a:t>
            </a:r>
          </a:p>
        </p:txBody>
      </p:sp>
      <p:sp>
        <p:nvSpPr>
          <p:cNvPr id="22533" name="TextBox 17"/>
          <p:cNvSpPr txBox="1">
            <a:spLocks noChangeArrowheads="1"/>
          </p:cNvSpPr>
          <p:nvPr/>
        </p:nvSpPr>
        <p:spPr bwMode="auto">
          <a:xfrm>
            <a:off x="6443663" y="4724400"/>
            <a:ext cx="1152525" cy="369888"/>
          </a:xfrm>
          <a:prstGeom prst="rect">
            <a:avLst/>
          </a:prstGeom>
          <a:noFill/>
          <a:ln w="9525">
            <a:noFill/>
            <a:miter lim="800000"/>
            <a:headEnd/>
            <a:tailEnd/>
          </a:ln>
        </p:spPr>
        <p:txBody>
          <a:bodyPr>
            <a:spAutoFit/>
          </a:bodyPr>
          <a:lstStyle/>
          <a:p>
            <a:r>
              <a:rPr lang="en-CA">
                <a:latin typeface="Gill Sans MT" pitchFamily="34" charset="0"/>
              </a:rPr>
              <a:t>Non-toxic</a:t>
            </a:r>
          </a:p>
        </p:txBody>
      </p:sp>
      <p:sp>
        <p:nvSpPr>
          <p:cNvPr id="22534" name="TextBox 18"/>
          <p:cNvSpPr txBox="1">
            <a:spLocks noChangeArrowheads="1"/>
          </p:cNvSpPr>
          <p:nvPr/>
        </p:nvSpPr>
        <p:spPr bwMode="auto">
          <a:xfrm>
            <a:off x="1979613" y="5445125"/>
            <a:ext cx="1296987" cy="1200150"/>
          </a:xfrm>
          <a:prstGeom prst="rect">
            <a:avLst/>
          </a:prstGeom>
          <a:noFill/>
          <a:ln w="9525">
            <a:noFill/>
            <a:miter lim="800000"/>
            <a:headEnd/>
            <a:tailEnd/>
          </a:ln>
        </p:spPr>
        <p:txBody>
          <a:bodyPr>
            <a:spAutoFit/>
          </a:bodyPr>
          <a:lstStyle/>
          <a:p>
            <a:r>
              <a:rPr lang="en-CA">
                <a:latin typeface="Gill Sans MT" pitchFamily="34" charset="0"/>
              </a:rPr>
              <a:t>NAPQI	+</a:t>
            </a:r>
          </a:p>
          <a:p>
            <a:r>
              <a:rPr lang="en-CA">
                <a:latin typeface="Gill Sans MT" pitchFamily="34" charset="0"/>
              </a:rPr>
              <a:t>Positively charged Carbon</a:t>
            </a:r>
          </a:p>
        </p:txBody>
      </p:sp>
      <p:sp>
        <p:nvSpPr>
          <p:cNvPr id="22535" name="TextBox 19"/>
          <p:cNvSpPr txBox="1">
            <a:spLocks noChangeArrowheads="1"/>
          </p:cNvSpPr>
          <p:nvPr/>
        </p:nvSpPr>
        <p:spPr bwMode="auto">
          <a:xfrm>
            <a:off x="4140200" y="4724400"/>
            <a:ext cx="647700" cy="369888"/>
          </a:xfrm>
          <a:prstGeom prst="rect">
            <a:avLst/>
          </a:prstGeom>
          <a:noFill/>
          <a:ln w="9525">
            <a:noFill/>
            <a:miter lim="800000"/>
            <a:headEnd/>
            <a:tailEnd/>
          </a:ln>
        </p:spPr>
        <p:txBody>
          <a:bodyPr>
            <a:spAutoFit/>
          </a:bodyPr>
          <a:lstStyle/>
          <a:p>
            <a:r>
              <a:rPr lang="en-CA">
                <a:latin typeface="Gill Sans MT" pitchFamily="34" charset="0"/>
              </a:rPr>
              <a:t>GSH</a:t>
            </a:r>
          </a:p>
        </p:txBody>
      </p:sp>
      <p:sp>
        <p:nvSpPr>
          <p:cNvPr id="22536" name="TextBox 8"/>
          <p:cNvSpPr txBox="1">
            <a:spLocks noChangeArrowheads="1"/>
          </p:cNvSpPr>
          <p:nvPr/>
        </p:nvSpPr>
        <p:spPr bwMode="auto">
          <a:xfrm>
            <a:off x="6084888" y="2852738"/>
            <a:ext cx="1089025" cy="369887"/>
          </a:xfrm>
          <a:prstGeom prst="rect">
            <a:avLst/>
          </a:prstGeom>
          <a:noFill/>
          <a:ln w="9525">
            <a:noFill/>
            <a:miter lim="800000"/>
            <a:headEnd/>
            <a:tailEnd/>
          </a:ln>
        </p:spPr>
        <p:txBody>
          <a:bodyPr wrap="none">
            <a:spAutoFit/>
          </a:bodyPr>
          <a:lstStyle/>
          <a:p>
            <a:r>
              <a:rPr lang="en-CA">
                <a:latin typeface="Gill Sans MT" pitchFamily="34" charset="0"/>
              </a:rPr>
              <a:t>Non-toxic</a:t>
            </a:r>
          </a:p>
        </p:txBody>
      </p:sp>
      <p:sp>
        <p:nvSpPr>
          <p:cNvPr id="22537" name="TextBox 9"/>
          <p:cNvSpPr txBox="1">
            <a:spLocks noChangeArrowheads="1"/>
          </p:cNvSpPr>
          <p:nvPr/>
        </p:nvSpPr>
        <p:spPr bwMode="auto">
          <a:xfrm>
            <a:off x="4427538" y="1557338"/>
            <a:ext cx="936625" cy="368300"/>
          </a:xfrm>
          <a:prstGeom prst="rect">
            <a:avLst/>
          </a:prstGeom>
          <a:noFill/>
          <a:ln w="9525">
            <a:noFill/>
            <a:miter lim="800000"/>
            <a:headEnd/>
            <a:tailEnd/>
          </a:ln>
        </p:spPr>
        <p:txBody>
          <a:bodyPr>
            <a:spAutoFit/>
          </a:bodyPr>
          <a:lstStyle/>
          <a:p>
            <a:r>
              <a:rPr lang="en-CA">
                <a:latin typeface="Gill Sans MT" pitchFamily="34" charset="0"/>
              </a:rPr>
              <a:t>70%</a:t>
            </a:r>
          </a:p>
        </p:txBody>
      </p:sp>
      <p:sp>
        <p:nvSpPr>
          <p:cNvPr id="22538" name="TextBox 10"/>
          <p:cNvSpPr txBox="1">
            <a:spLocks noChangeArrowheads="1"/>
          </p:cNvSpPr>
          <p:nvPr/>
        </p:nvSpPr>
        <p:spPr bwMode="auto">
          <a:xfrm>
            <a:off x="3924300" y="2420938"/>
            <a:ext cx="576263" cy="369887"/>
          </a:xfrm>
          <a:prstGeom prst="rect">
            <a:avLst/>
          </a:prstGeom>
          <a:noFill/>
          <a:ln w="9525">
            <a:noFill/>
            <a:miter lim="800000"/>
            <a:headEnd/>
            <a:tailEnd/>
          </a:ln>
        </p:spPr>
        <p:txBody>
          <a:bodyPr>
            <a:spAutoFit/>
          </a:bodyPr>
          <a:lstStyle/>
          <a:p>
            <a:r>
              <a:rPr lang="en-CA">
                <a:latin typeface="Gill Sans MT" pitchFamily="34" charset="0"/>
              </a:rPr>
              <a:t>15%</a:t>
            </a:r>
          </a:p>
        </p:txBody>
      </p:sp>
      <p:sp>
        <p:nvSpPr>
          <p:cNvPr id="22539" name="TextBox 11"/>
          <p:cNvSpPr txBox="1">
            <a:spLocks noChangeArrowheads="1"/>
          </p:cNvSpPr>
          <p:nvPr/>
        </p:nvSpPr>
        <p:spPr bwMode="auto">
          <a:xfrm>
            <a:off x="6840538" y="0"/>
            <a:ext cx="2303462" cy="830263"/>
          </a:xfrm>
          <a:prstGeom prst="rect">
            <a:avLst/>
          </a:prstGeom>
          <a:noFill/>
          <a:ln w="9525">
            <a:noFill/>
            <a:miter lim="800000"/>
            <a:headEnd/>
            <a:tailEnd/>
          </a:ln>
        </p:spPr>
        <p:txBody>
          <a:bodyPr>
            <a:spAutoFit/>
          </a:bodyPr>
          <a:lstStyle/>
          <a:p>
            <a:r>
              <a:rPr lang="en-CA" sz="1200">
                <a:latin typeface="Gill Sans MT" pitchFamily="34" charset="0"/>
              </a:rPr>
              <a:t>Image taken from: http://upload.wikimedia.org/wikipedia/commons/3/34/Paracetamol_metabolism.png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013" y="260350"/>
            <a:ext cx="7497762" cy="1143000"/>
          </a:xfrm>
        </p:spPr>
        <p:txBody>
          <a:bodyPr/>
          <a:lstStyle/>
          <a:p>
            <a:pPr eaLnBrk="1" fontAlgn="auto" hangingPunct="1">
              <a:spcAft>
                <a:spcPts val="0"/>
              </a:spcAft>
              <a:defRPr/>
            </a:pPr>
            <a:r>
              <a:rPr lang="en-CA" dirty="0" smtClean="0">
                <a:solidFill>
                  <a:schemeClr val="tx2">
                    <a:satMod val="130000"/>
                  </a:schemeClr>
                </a:solidFill>
              </a:rPr>
              <a:t>Mechanism of toxicity</a:t>
            </a:r>
            <a:endParaRPr lang="en-CA" dirty="0">
              <a:solidFill>
                <a:schemeClr val="tx2">
                  <a:satMod val="130000"/>
                </a:schemeClr>
              </a:solidFill>
            </a:endParaRPr>
          </a:p>
        </p:txBody>
      </p:sp>
      <p:pic>
        <p:nvPicPr>
          <p:cNvPr id="24578" name="Picture 2" descr="C:\Users\Davin\Documents\PHM 4th year\SPEP\Health Sciences North\acetaminophen poisoning\Paracetamol_metabolism.png"/>
          <p:cNvPicPr>
            <a:picLocks noGrp="1" noChangeAspect="1" noChangeArrowheads="1"/>
          </p:cNvPicPr>
          <p:nvPr>
            <p:ph idx="1"/>
          </p:nvPr>
        </p:nvPicPr>
        <p:blipFill>
          <a:blip r:embed="rId3" cstate="print"/>
          <a:srcRect/>
          <a:stretch>
            <a:fillRect/>
          </a:stretch>
        </p:blipFill>
        <p:spPr>
          <a:xfrm>
            <a:off x="2835275" y="1447800"/>
            <a:ext cx="4699000" cy="4800600"/>
          </a:xfrm>
        </p:spPr>
      </p:pic>
      <p:sp>
        <p:nvSpPr>
          <p:cNvPr id="24579" name="TextBox 15"/>
          <p:cNvSpPr txBox="1">
            <a:spLocks noChangeArrowheads="1"/>
          </p:cNvSpPr>
          <p:nvPr/>
        </p:nvSpPr>
        <p:spPr bwMode="auto">
          <a:xfrm>
            <a:off x="1042988" y="2997200"/>
            <a:ext cx="1800225" cy="923925"/>
          </a:xfrm>
          <a:prstGeom prst="rect">
            <a:avLst/>
          </a:prstGeom>
          <a:noFill/>
          <a:ln w="9525">
            <a:noFill/>
            <a:miter lim="800000"/>
            <a:headEnd/>
            <a:tailEnd/>
          </a:ln>
        </p:spPr>
        <p:txBody>
          <a:bodyPr>
            <a:spAutoFit/>
          </a:bodyPr>
          <a:lstStyle/>
          <a:p>
            <a:r>
              <a:rPr lang="en-CA">
                <a:latin typeface="Gill Sans MT" pitchFamily="34" charset="0"/>
              </a:rPr>
              <a:t>5-10% Cytochrome</a:t>
            </a:r>
          </a:p>
          <a:p>
            <a:r>
              <a:rPr lang="en-CA">
                <a:latin typeface="Gill Sans MT" pitchFamily="34" charset="0"/>
              </a:rPr>
              <a:t>P-450s</a:t>
            </a:r>
          </a:p>
        </p:txBody>
      </p:sp>
      <p:sp>
        <p:nvSpPr>
          <p:cNvPr id="24580" name="TextBox 16"/>
          <p:cNvSpPr txBox="1">
            <a:spLocks noChangeArrowheads="1"/>
          </p:cNvSpPr>
          <p:nvPr/>
        </p:nvSpPr>
        <p:spPr bwMode="auto">
          <a:xfrm>
            <a:off x="6588125" y="6021388"/>
            <a:ext cx="2160588" cy="369887"/>
          </a:xfrm>
          <a:prstGeom prst="rect">
            <a:avLst/>
          </a:prstGeom>
          <a:noFill/>
          <a:ln w="9525">
            <a:noFill/>
            <a:miter lim="800000"/>
            <a:headEnd/>
            <a:tailEnd/>
          </a:ln>
        </p:spPr>
        <p:txBody>
          <a:bodyPr>
            <a:spAutoFit/>
          </a:bodyPr>
          <a:lstStyle/>
          <a:p>
            <a:r>
              <a:rPr lang="en-CA">
                <a:latin typeface="Gill Sans MT" pitchFamily="34" charset="0"/>
              </a:rPr>
              <a:t>TOXIC!!!</a:t>
            </a:r>
          </a:p>
        </p:txBody>
      </p:sp>
      <p:sp>
        <p:nvSpPr>
          <p:cNvPr id="24581" name="TextBox 17"/>
          <p:cNvSpPr txBox="1">
            <a:spLocks noChangeArrowheads="1"/>
          </p:cNvSpPr>
          <p:nvPr/>
        </p:nvSpPr>
        <p:spPr bwMode="auto">
          <a:xfrm>
            <a:off x="6443663" y="4724400"/>
            <a:ext cx="1152525" cy="369888"/>
          </a:xfrm>
          <a:prstGeom prst="rect">
            <a:avLst/>
          </a:prstGeom>
          <a:noFill/>
          <a:ln w="9525">
            <a:noFill/>
            <a:miter lim="800000"/>
            <a:headEnd/>
            <a:tailEnd/>
          </a:ln>
        </p:spPr>
        <p:txBody>
          <a:bodyPr>
            <a:spAutoFit/>
          </a:bodyPr>
          <a:lstStyle/>
          <a:p>
            <a:r>
              <a:rPr lang="en-CA">
                <a:latin typeface="Gill Sans MT" pitchFamily="34" charset="0"/>
              </a:rPr>
              <a:t>Non-toxic</a:t>
            </a:r>
          </a:p>
        </p:txBody>
      </p:sp>
      <p:sp>
        <p:nvSpPr>
          <p:cNvPr id="24582" name="TextBox 18"/>
          <p:cNvSpPr txBox="1">
            <a:spLocks noChangeArrowheads="1"/>
          </p:cNvSpPr>
          <p:nvPr/>
        </p:nvSpPr>
        <p:spPr bwMode="auto">
          <a:xfrm>
            <a:off x="1979613" y="5445125"/>
            <a:ext cx="1296987" cy="1200150"/>
          </a:xfrm>
          <a:prstGeom prst="rect">
            <a:avLst/>
          </a:prstGeom>
          <a:noFill/>
          <a:ln w="9525">
            <a:noFill/>
            <a:miter lim="800000"/>
            <a:headEnd/>
            <a:tailEnd/>
          </a:ln>
        </p:spPr>
        <p:txBody>
          <a:bodyPr>
            <a:spAutoFit/>
          </a:bodyPr>
          <a:lstStyle/>
          <a:p>
            <a:r>
              <a:rPr lang="en-CA">
                <a:latin typeface="Gill Sans MT" pitchFamily="34" charset="0"/>
              </a:rPr>
              <a:t>	+</a:t>
            </a:r>
          </a:p>
          <a:p>
            <a:r>
              <a:rPr lang="en-CA">
                <a:latin typeface="Gill Sans MT" pitchFamily="34" charset="0"/>
              </a:rPr>
              <a:t>Positively charged Carbon</a:t>
            </a:r>
          </a:p>
        </p:txBody>
      </p:sp>
      <p:sp>
        <p:nvSpPr>
          <p:cNvPr id="24583" name="TextBox 19"/>
          <p:cNvSpPr txBox="1">
            <a:spLocks noChangeArrowheads="1"/>
          </p:cNvSpPr>
          <p:nvPr/>
        </p:nvSpPr>
        <p:spPr bwMode="auto">
          <a:xfrm>
            <a:off x="4140200" y="4724400"/>
            <a:ext cx="649288" cy="366713"/>
          </a:xfrm>
          <a:prstGeom prst="rect">
            <a:avLst/>
          </a:prstGeom>
          <a:noFill/>
          <a:ln w="9525">
            <a:noFill/>
            <a:miter lim="800000"/>
            <a:headEnd/>
            <a:tailEnd/>
          </a:ln>
        </p:spPr>
        <p:txBody>
          <a:bodyPr>
            <a:spAutoFit/>
          </a:bodyPr>
          <a:lstStyle/>
          <a:p>
            <a:r>
              <a:rPr lang="en-CA">
                <a:latin typeface="Gill Sans MT" pitchFamily="34" charset="0"/>
              </a:rPr>
              <a:t>GSH</a:t>
            </a:r>
          </a:p>
        </p:txBody>
      </p:sp>
      <p:sp>
        <p:nvSpPr>
          <p:cNvPr id="9" name="Rectangle 8"/>
          <p:cNvSpPr/>
          <p:nvPr/>
        </p:nvSpPr>
        <p:spPr>
          <a:xfrm>
            <a:off x="1547813" y="4221163"/>
            <a:ext cx="6119812" cy="26368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24585" name="TextBox 9"/>
          <p:cNvSpPr txBox="1">
            <a:spLocks noChangeArrowheads="1"/>
          </p:cNvSpPr>
          <p:nvPr/>
        </p:nvSpPr>
        <p:spPr bwMode="auto">
          <a:xfrm>
            <a:off x="6084888" y="0"/>
            <a:ext cx="3059112" cy="646113"/>
          </a:xfrm>
          <a:prstGeom prst="rect">
            <a:avLst/>
          </a:prstGeom>
          <a:noFill/>
          <a:ln w="9525">
            <a:noFill/>
            <a:miter lim="800000"/>
            <a:headEnd/>
            <a:tailEnd/>
          </a:ln>
        </p:spPr>
        <p:txBody>
          <a:bodyPr>
            <a:spAutoFit/>
          </a:bodyPr>
          <a:lstStyle/>
          <a:p>
            <a:r>
              <a:rPr lang="en-CA" sz="1200">
                <a:latin typeface="Gill Sans MT" pitchFamily="34" charset="0"/>
              </a:rPr>
              <a:t>Image taken from: http://upload.wikimedia.org/wikipedia/commons/3/34/Paracetamol_metabolism.png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bwMode="auto"/>
        <p:txBody>
          <a:bodyPr vert="horz" wrap="square" lIns="91440" tIns="45720" rIns="91440" bIns="45720" numCol="1" anchorCtr="0" compatLnSpc="1">
            <a:prstTxWarp prst="textNoShape">
              <a:avLst/>
            </a:prstTxWarp>
          </a:bodyPr>
          <a:lstStyle/>
          <a:p>
            <a:r>
              <a:rPr lang="en-CA" smtClean="0">
                <a:effectLst/>
              </a:rPr>
              <a:t>Maximum Daily Dose</a:t>
            </a:r>
          </a:p>
        </p:txBody>
      </p:sp>
      <p:sp>
        <p:nvSpPr>
          <p:cNvPr id="26626" name="Rectangle 3"/>
          <p:cNvSpPr>
            <a:spLocks noGrp="1"/>
          </p:cNvSpPr>
          <p:nvPr>
            <p:ph type="body" idx="1"/>
          </p:nvPr>
        </p:nvSpPr>
        <p:spPr/>
        <p:txBody>
          <a:bodyPr/>
          <a:lstStyle/>
          <a:p>
            <a:pPr>
              <a:lnSpc>
                <a:spcPct val="80000"/>
              </a:lnSpc>
            </a:pPr>
            <a:r>
              <a:rPr lang="en-CA" sz="2800" smtClean="0"/>
              <a:t>Adults: 4 g/day</a:t>
            </a:r>
          </a:p>
          <a:p>
            <a:pPr>
              <a:lnSpc>
                <a:spcPct val="80000"/>
              </a:lnSpc>
            </a:pPr>
            <a:r>
              <a:rPr lang="en-CA" sz="2800" smtClean="0"/>
              <a:t>Infants and older children: 75 mg/kg/day or 4 g/day, whichever is less</a:t>
            </a:r>
          </a:p>
          <a:p>
            <a:pPr>
              <a:lnSpc>
                <a:spcPct val="80000"/>
              </a:lnSpc>
            </a:pPr>
            <a:r>
              <a:rPr lang="en-CA" sz="2800" smtClean="0"/>
              <a:t>Newborn Infants (do not use if &lt; 30 weeks): </a:t>
            </a:r>
          </a:p>
          <a:p>
            <a:pPr>
              <a:lnSpc>
                <a:spcPct val="80000"/>
              </a:lnSpc>
              <a:buFont typeface="Wingdings 2" pitchFamily="18" charset="2"/>
              <a:buNone/>
            </a:pPr>
            <a:r>
              <a:rPr lang="en-CA" sz="2800" smtClean="0"/>
              <a:t>   65 mg/kg PO daily. </a:t>
            </a:r>
          </a:p>
          <a:p>
            <a:pPr lvl="1">
              <a:lnSpc>
                <a:spcPct val="80000"/>
              </a:lnSpc>
            </a:pPr>
            <a:r>
              <a:rPr lang="en-CA" sz="2400" smtClean="0"/>
              <a:t>Rectal: 30-33 wks: 20 mg/kg/dose PR q12h (max: 40 mg/kg/day)</a:t>
            </a:r>
          </a:p>
          <a:p>
            <a:pPr lvl="1">
              <a:lnSpc>
                <a:spcPct val="80000"/>
              </a:lnSpc>
            </a:pPr>
            <a:r>
              <a:rPr lang="en-CA" sz="2400" smtClean="0"/>
              <a:t>34-39 wks: 25 mg/kg/dose PR q8h (max: 75 mg/kg/day)</a:t>
            </a:r>
          </a:p>
          <a:p>
            <a:pPr lvl="1">
              <a:lnSpc>
                <a:spcPct val="80000"/>
              </a:lnSpc>
            </a:pPr>
            <a:r>
              <a:rPr lang="en-CA" sz="2400" smtClean="0"/>
              <a:t>≥ 40 wks: 30 mg/kg/dose PR q6h (max: 120 mg/kg/day)</a:t>
            </a:r>
          </a:p>
          <a:p>
            <a:pPr>
              <a:lnSpc>
                <a:spcPct val="80000"/>
              </a:lnSpc>
              <a:buFont typeface="Wingdings 2" pitchFamily="18" charset="2"/>
              <a:buNone/>
            </a:pPr>
            <a:r>
              <a:rPr lang="en-CA" sz="2800" smtClean="0"/>
              <a:t>SickKids 2013-14 Drug Handbook and Formulary</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CA" dirty="0" smtClean="0">
                <a:solidFill>
                  <a:schemeClr val="tx2">
                    <a:satMod val="130000"/>
                  </a:schemeClr>
                </a:solidFill>
              </a:rPr>
              <a:t>How much is too much?</a:t>
            </a:r>
            <a:endParaRPr lang="en-CA" dirty="0">
              <a:solidFill>
                <a:schemeClr val="tx2">
                  <a:satMod val="130000"/>
                </a:schemeClr>
              </a:solidFill>
            </a:endParaRPr>
          </a:p>
        </p:txBody>
      </p:sp>
      <p:sp>
        <p:nvSpPr>
          <p:cNvPr id="28674" name="Content Placeholder 2"/>
          <p:cNvSpPr>
            <a:spLocks noGrp="1"/>
          </p:cNvSpPr>
          <p:nvPr>
            <p:ph idx="1"/>
          </p:nvPr>
        </p:nvSpPr>
        <p:spPr/>
        <p:txBody>
          <a:bodyPr/>
          <a:lstStyle/>
          <a:p>
            <a:pPr eaLnBrk="1" hangingPunct="1">
              <a:buFont typeface="Wingdings 2" pitchFamily="18" charset="2"/>
              <a:buNone/>
            </a:pPr>
            <a:r>
              <a:rPr lang="en-CA" smtClean="0"/>
              <a:t>Single dose of ≥ 7.5 g in adult</a:t>
            </a:r>
          </a:p>
          <a:p>
            <a:pPr eaLnBrk="1" hangingPunct="1">
              <a:buFont typeface="Wingdings 2" pitchFamily="18" charset="2"/>
              <a:buNone/>
            </a:pPr>
            <a:r>
              <a:rPr lang="en-CA" smtClean="0"/>
              <a:t>Single dose of ≥ 150 mg/kg in children</a:t>
            </a:r>
          </a:p>
          <a:p>
            <a:pPr eaLnBrk="1" hangingPunct="1">
              <a:buFont typeface="Wingdings 2" pitchFamily="18" charset="2"/>
              <a:buNone/>
            </a:pPr>
            <a:endParaRPr lang="en-CA" smtClean="0"/>
          </a:p>
          <a:p>
            <a:pPr eaLnBrk="1" hangingPunct="1">
              <a:buFont typeface="Wingdings 2" pitchFamily="18" charset="2"/>
              <a:buNone/>
            </a:pPr>
            <a:r>
              <a:rPr lang="en-CA" smtClean="0"/>
              <a:t>Can be considered potentially toxic, although these thresholds are conservative. </a:t>
            </a:r>
          </a:p>
          <a:p>
            <a:pPr eaLnBrk="1" hangingPunct="1">
              <a:buFont typeface="Wingdings 2" pitchFamily="18" charset="2"/>
              <a:buNone/>
            </a:pPr>
            <a:endParaRPr lang="en-CA" smtClean="0"/>
          </a:p>
          <a:p>
            <a:pPr eaLnBrk="1" hangingPunct="1">
              <a:buFont typeface="Wingdings 2" pitchFamily="18" charset="2"/>
              <a:buNone/>
            </a:pPr>
            <a:r>
              <a:rPr lang="en-CA" sz="1200" smtClean="0"/>
              <a:t>Hodgman and Garrard 2012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2336</TotalTime>
  <Words>2238</Words>
  <Application>Microsoft Office PowerPoint</Application>
  <PresentationFormat>On-screen Show (4:3)</PresentationFormat>
  <Paragraphs>259</Paragraphs>
  <Slides>41</Slides>
  <Notes>22</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Solstice</vt:lpstr>
      <vt:lpstr>Acetaminophen Toxicity and Treatment </vt:lpstr>
      <vt:lpstr>News</vt:lpstr>
      <vt:lpstr>Outline</vt:lpstr>
      <vt:lpstr>Outline</vt:lpstr>
      <vt:lpstr>Acetaminophen</vt:lpstr>
      <vt:lpstr>Metabolism</vt:lpstr>
      <vt:lpstr>Mechanism of toxicity</vt:lpstr>
      <vt:lpstr>Maximum Daily Dose</vt:lpstr>
      <vt:lpstr>How much is too much?</vt:lpstr>
      <vt:lpstr>Risk Factors for increased toxicity</vt:lpstr>
      <vt:lpstr>Risk Factors that increase risk of  hepatotoxicity</vt:lpstr>
      <vt:lpstr>Treatment Options</vt:lpstr>
      <vt:lpstr>Mechanism of toxicity</vt:lpstr>
      <vt:lpstr>N-acetylcysteine (NAC)</vt:lpstr>
      <vt:lpstr>PowerPoint Presentation</vt:lpstr>
      <vt:lpstr>When to treat?  Rumack and Matthew Nomogram </vt:lpstr>
      <vt:lpstr>Acute Single Dose: Original Nomogram (1975)</vt:lpstr>
      <vt:lpstr>Timing Issues</vt:lpstr>
      <vt:lpstr>Development of PO and iv protocols</vt:lpstr>
      <vt:lpstr>Which is better PO or iv?</vt:lpstr>
      <vt:lpstr>Which is better PO or iv?</vt:lpstr>
      <vt:lpstr>Comparison of safety of iv vs PO</vt:lpstr>
      <vt:lpstr>Anaphylactoid Reaction</vt:lpstr>
      <vt:lpstr>Dosing NAC iv </vt:lpstr>
      <vt:lpstr>PowerPoint Presentation</vt:lpstr>
      <vt:lpstr>PowerPoint Presentation</vt:lpstr>
      <vt:lpstr>Treatment Endpoints</vt:lpstr>
      <vt:lpstr>Gastric Lavage and Activated Charcoal</vt:lpstr>
      <vt:lpstr>CPS recommends</vt:lpstr>
      <vt:lpstr>Gastric Lavage</vt:lpstr>
      <vt:lpstr>Activated Charcoal</vt:lpstr>
      <vt:lpstr>Summary</vt:lpstr>
      <vt:lpstr>Summary</vt:lpstr>
      <vt:lpstr>Summary</vt:lpstr>
      <vt:lpstr>Order Sheet</vt:lpstr>
      <vt:lpstr>PowerPoint Presentation</vt:lpstr>
      <vt:lpstr>PowerPoint Presentation</vt:lpstr>
      <vt:lpstr>PowerPoint Presentation</vt:lpstr>
      <vt:lpstr>References</vt:lpstr>
      <vt:lpstr>References</vt:lpstr>
      <vt:lpstr>Thank you Matt De Marco, Daniella Del Frate and everyone in the pharmacy department!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Acetaminophen Poisoning and Treatment</dc:title>
  <dc:creator>Davin</dc:creator>
  <cp:lastModifiedBy>Bynkoski, Kaitlin</cp:lastModifiedBy>
  <cp:revision>238</cp:revision>
  <dcterms:created xsi:type="dcterms:W3CDTF">2014-01-18T18:38:42Z</dcterms:created>
  <dcterms:modified xsi:type="dcterms:W3CDTF">2017-11-24T13:13:14Z</dcterms:modified>
</cp:coreProperties>
</file>