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84" r:id="rId4"/>
  </p:sldMasterIdLst>
  <p:sldIdLst>
    <p:sldId id="261" r:id="rId5"/>
  </p:sldIdLst>
  <p:sldSz cx="12192000" cy="1625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D6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31" autoAdjust="0"/>
  </p:normalViewPr>
  <p:slideViewPr>
    <p:cSldViewPr snapToGrid="0">
      <p:cViewPr varScale="1">
        <p:scale>
          <a:sx n="37" d="100"/>
          <a:sy n="37" d="100"/>
        </p:scale>
        <p:origin x="18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chemeClr val="bg2">
            <a:lumMod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54469CC-F6B6-483C-9573-E1A34D2D7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5188"/>
            <a:ext cx="10515600" cy="84931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557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1861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 descr="Editable Brace and Lines">
            <a:extLst>
              <a:ext uri="{FF2B5EF4-FFF2-40B4-BE49-F238E27FC236}">
                <a16:creationId xmlns:a16="http://schemas.microsoft.com/office/drawing/2014/main" xmlns="" id="{89CEF277-4CFE-4426-B837-BA78D55DC159}"/>
              </a:ext>
            </a:extLst>
          </p:cNvPr>
          <p:cNvGrpSpPr/>
          <p:nvPr/>
        </p:nvGrpSpPr>
        <p:grpSpPr>
          <a:xfrm>
            <a:off x="3814868" y="3468859"/>
            <a:ext cx="2819616" cy="4294620"/>
            <a:chOff x="2827652" y="5366324"/>
            <a:chExt cx="2819616" cy="6354180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xmlns="" id="{3C9F3DD7-512F-4EA5-AF2B-CCB8CB300E50}"/>
                </a:ext>
              </a:extLst>
            </p:cNvPr>
            <p:cNvGrpSpPr/>
            <p:nvPr/>
          </p:nvGrpSpPr>
          <p:grpSpPr>
            <a:xfrm>
              <a:off x="3514998" y="5366324"/>
              <a:ext cx="2132270" cy="6354180"/>
              <a:chOff x="3514998" y="5366324"/>
              <a:chExt cx="2132270" cy="6354180"/>
            </a:xfrm>
          </p:grpSpPr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xmlns="" id="{F925B4B5-09CA-403E-8B4B-D4BB3678EFDA}"/>
                  </a:ext>
                </a:extLst>
              </p:cNvPr>
              <p:cNvCxnSpPr/>
              <p:nvPr/>
            </p:nvCxnSpPr>
            <p:spPr>
              <a:xfrm>
                <a:off x="3514998" y="5366324"/>
                <a:ext cx="2132270" cy="0"/>
              </a:xfrm>
              <a:prstGeom prst="line">
                <a:avLst/>
              </a:prstGeom>
              <a:ln>
                <a:gradFill>
                  <a:gsLst>
                    <a:gs pos="21000">
                      <a:schemeClr val="accent1">
                        <a:lumMod val="5000"/>
                        <a:lumOff val="95000"/>
                        <a:alpha val="16000"/>
                      </a:schemeClr>
                    </a:gs>
                    <a:gs pos="100000">
                      <a:schemeClr val="tx1"/>
                    </a:gs>
                  </a:gsLst>
                  <a:lin ang="0" scaled="0"/>
                </a:gra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xmlns="" id="{032FC056-C24C-439F-8FC4-004DF4BD92F5}"/>
                  </a:ext>
                </a:extLst>
              </p:cNvPr>
              <p:cNvCxnSpPr/>
              <p:nvPr/>
            </p:nvCxnSpPr>
            <p:spPr>
              <a:xfrm>
                <a:off x="3514998" y="11720504"/>
                <a:ext cx="2132270" cy="0"/>
              </a:xfrm>
              <a:prstGeom prst="line">
                <a:avLst/>
              </a:prstGeom>
              <a:ln>
                <a:gradFill>
                  <a:gsLst>
                    <a:gs pos="21000">
                      <a:schemeClr val="accent1">
                        <a:lumMod val="5000"/>
                        <a:lumOff val="95000"/>
                        <a:alpha val="16000"/>
                      </a:schemeClr>
                    </a:gs>
                    <a:gs pos="100000">
                      <a:schemeClr val="tx1"/>
                    </a:gs>
                  </a:gsLst>
                  <a:lin ang="0" scaled="0"/>
                </a:gra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8" name="Right Brace 37">
              <a:extLst>
                <a:ext uri="{FF2B5EF4-FFF2-40B4-BE49-F238E27FC236}">
                  <a16:creationId xmlns:a16="http://schemas.microsoft.com/office/drawing/2014/main" xmlns="" id="{700B08CB-E4ED-4CD4-B586-5D651C50A9C6}"/>
                </a:ext>
              </a:extLst>
            </p:cNvPr>
            <p:cNvSpPr/>
            <p:nvPr/>
          </p:nvSpPr>
          <p:spPr>
            <a:xfrm flipH="1">
              <a:off x="2827652" y="5366324"/>
              <a:ext cx="687346" cy="6354180"/>
            </a:xfrm>
            <a:prstGeom prst="rightBrace">
              <a:avLst>
                <a:gd name="adj1" fmla="val 46992"/>
                <a:gd name="adj2" fmla="val 40092"/>
              </a:avLst>
            </a:prstGeom>
            <a:solidFill>
              <a:schemeClr val="accent1"/>
            </a:solidFill>
            <a:ln>
              <a:solidFill>
                <a:schemeClr val="bg1"/>
              </a:solidFill>
              <a:prstDash val="solid"/>
            </a:ln>
            <a:effectLst>
              <a:glow rad="63500">
                <a:schemeClr val="bg1"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ZA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9938082-2C44-4016-85DA-E23C2CA237EF}"/>
              </a:ext>
            </a:extLst>
          </p:cNvPr>
          <p:cNvSpPr txBox="1"/>
          <p:nvPr/>
        </p:nvSpPr>
        <p:spPr>
          <a:xfrm>
            <a:off x="493037" y="4114517"/>
            <a:ext cx="285055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ZA" sz="4400" i="1" dirty="0" smtClean="0">
                <a:solidFill>
                  <a:schemeClr val="bg1"/>
                </a:solidFill>
                <a:latin typeface="+mj-lt"/>
              </a:rPr>
              <a:t>Learning Objectives</a:t>
            </a:r>
            <a:endParaRPr lang="en-ZA" sz="4400" i="1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10" name="Group 9" descr="Headline">
            <a:extLst>
              <a:ext uri="{FF2B5EF4-FFF2-40B4-BE49-F238E27FC236}">
                <a16:creationId xmlns:a16="http://schemas.microsoft.com/office/drawing/2014/main" xmlns="" id="{83AF4264-1B8B-4096-99CE-CD065FDA1C1E}"/>
              </a:ext>
            </a:extLst>
          </p:cNvPr>
          <p:cNvGrpSpPr/>
          <p:nvPr/>
        </p:nvGrpSpPr>
        <p:grpSpPr>
          <a:xfrm>
            <a:off x="133815" y="268328"/>
            <a:ext cx="11998500" cy="3102592"/>
            <a:chOff x="-1645169" y="496748"/>
            <a:chExt cx="11998500" cy="1694101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xmlns="" id="{86D2B746-2878-4D20-9AFC-71E12C7B7002}"/>
                </a:ext>
              </a:extLst>
            </p:cNvPr>
            <p:cNvSpPr txBox="1"/>
            <p:nvPr/>
          </p:nvSpPr>
          <p:spPr>
            <a:xfrm>
              <a:off x="-1645169" y="496748"/>
              <a:ext cx="11319733" cy="113990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ZA" sz="11500" b="1" spc="-300" dirty="0" smtClean="0">
                  <a:solidFill>
                    <a:schemeClr val="accent1"/>
                  </a:solidFill>
                </a:rPr>
                <a:t>Chronic Pain Part 1</a:t>
              </a:r>
              <a:endParaRPr lang="en-ZA" sz="8000" b="1" spc="-300" noProof="1">
                <a:solidFill>
                  <a:schemeClr val="accent1"/>
                </a:solidFill>
              </a:endParaRP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xmlns="" id="{E3C4141D-3D29-4554-B3A8-A5A2FB1E2811}"/>
                </a:ext>
              </a:extLst>
            </p:cNvPr>
            <p:cNvSpPr txBox="1"/>
            <p:nvPr/>
          </p:nvSpPr>
          <p:spPr>
            <a:xfrm>
              <a:off x="-118453" y="1398892"/>
              <a:ext cx="10471784" cy="79195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ZA" sz="8000" b="1" spc="-300" dirty="0" smtClean="0">
                  <a:solidFill>
                    <a:schemeClr val="bg1"/>
                  </a:solidFill>
                </a:rPr>
                <a:t>Legacy Opioid Patients….</a:t>
              </a:r>
              <a:endParaRPr lang="en-ZA" sz="8000" b="1" spc="-300" noProof="1">
                <a:solidFill>
                  <a:srgbClr val="C6D630"/>
                </a:solidFill>
                <a:latin typeface="+mj-lt"/>
              </a:endParaRPr>
            </a:p>
          </p:txBody>
        </p:sp>
      </p:grpSp>
      <p:sp>
        <p:nvSpPr>
          <p:cNvPr id="22" name="Rectangle 21" descr="Bottom Bar">
            <a:extLst>
              <a:ext uri="{FF2B5EF4-FFF2-40B4-BE49-F238E27FC236}">
                <a16:creationId xmlns:a16="http://schemas.microsoft.com/office/drawing/2014/main" xmlns="" id="{8B5655C9-67FC-4407-AF9A-B7431182A2A8}"/>
              </a:ext>
            </a:extLst>
          </p:cNvPr>
          <p:cNvSpPr/>
          <p:nvPr/>
        </p:nvSpPr>
        <p:spPr>
          <a:xfrm>
            <a:off x="0" y="15222062"/>
            <a:ext cx="12192000" cy="10339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74" name="Straight Connector 73" descr="Footer accent divider line">
            <a:extLst>
              <a:ext uri="{FF2B5EF4-FFF2-40B4-BE49-F238E27FC236}">
                <a16:creationId xmlns:a16="http://schemas.microsoft.com/office/drawing/2014/main" xmlns="" id="{F4FDF632-4D14-497C-9373-F6176DCB167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/>
        </p:nvCxnSpPr>
        <p:spPr>
          <a:xfrm>
            <a:off x="5920760" y="15346680"/>
            <a:ext cx="0" cy="798712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Oval 114" descr="Glow Light">
            <a:extLst>
              <a:ext uri="{FF2B5EF4-FFF2-40B4-BE49-F238E27FC236}">
                <a16:creationId xmlns:a16="http://schemas.microsoft.com/office/drawing/2014/main" xmlns="" id="{D4AC5A0A-8BC1-4624-839A-AC2E729428FF}"/>
              </a:ext>
            </a:extLst>
          </p:cNvPr>
          <p:cNvSpPr>
            <a:spLocks noChangeAspect="1"/>
          </p:cNvSpPr>
          <p:nvPr/>
        </p:nvSpPr>
        <p:spPr>
          <a:xfrm>
            <a:off x="2435192" y="1699783"/>
            <a:ext cx="710877" cy="710877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3000">
                <a:schemeClr val="bg1"/>
              </a:gs>
              <a:gs pos="6000">
                <a:schemeClr val="bg1">
                  <a:alpha val="10000"/>
                </a:schemeClr>
              </a:gs>
              <a:gs pos="57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xmlns="" id="{A42C3242-9078-4D60-B555-94569C9FD15D}"/>
              </a:ext>
            </a:extLst>
          </p:cNvPr>
          <p:cNvSpPr txBox="1"/>
          <p:nvPr/>
        </p:nvSpPr>
        <p:spPr>
          <a:xfrm>
            <a:off x="1097447" y="8128122"/>
            <a:ext cx="77204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600" i="1" dirty="0" smtClean="0">
                <a:solidFill>
                  <a:schemeClr val="accent1"/>
                </a:solidFill>
                <a:latin typeface="+mj-lt"/>
              </a:rPr>
              <a:t>Speaker:</a:t>
            </a:r>
            <a:r>
              <a:rPr lang="en-ZA" sz="3600" i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ZA" sz="3600" i="1" dirty="0">
                <a:solidFill>
                  <a:schemeClr val="bg1"/>
                </a:solidFill>
                <a:latin typeface="+mj-lt"/>
              </a:rPr>
              <a:t>to </a:t>
            </a:r>
            <a:r>
              <a:rPr lang="en-ZA" sz="3600" b="1" i="1" dirty="0" smtClean="0">
                <a:solidFill>
                  <a:schemeClr val="bg1"/>
                </a:solidFill>
                <a:latin typeface="+mj-lt"/>
              </a:rPr>
              <a:t>Mathew DeMarco </a:t>
            </a:r>
            <a:r>
              <a:rPr lang="en-ZA" sz="3600" b="1" i="1" dirty="0" err="1" smtClean="0">
                <a:solidFill>
                  <a:schemeClr val="bg1"/>
                </a:solidFill>
                <a:latin typeface="+mj-lt"/>
              </a:rPr>
              <a:t>R.Ph</a:t>
            </a:r>
            <a:endParaRPr lang="en-ZA" sz="3600" b="1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6" name="Oval 165" descr="Glow Light">
            <a:extLst>
              <a:ext uri="{FF2B5EF4-FFF2-40B4-BE49-F238E27FC236}">
                <a16:creationId xmlns:a16="http://schemas.microsoft.com/office/drawing/2014/main" xmlns="" id="{DCA34089-64DD-45E4-BF67-15FB5478C8F2}"/>
              </a:ext>
            </a:extLst>
          </p:cNvPr>
          <p:cNvSpPr>
            <a:spLocks noChangeAspect="1"/>
          </p:cNvSpPr>
          <p:nvPr/>
        </p:nvSpPr>
        <p:spPr>
          <a:xfrm flipH="1">
            <a:off x="411605" y="3145750"/>
            <a:ext cx="279937" cy="279937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3000">
                <a:schemeClr val="bg1"/>
              </a:gs>
              <a:gs pos="6000">
                <a:schemeClr val="bg1">
                  <a:alpha val="10000"/>
                </a:schemeClr>
              </a:gs>
              <a:gs pos="57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9" name="Title 18" hidden="1">
            <a:extLst>
              <a:ext uri="{FF2B5EF4-FFF2-40B4-BE49-F238E27FC236}">
                <a16:creationId xmlns:a16="http://schemas.microsoft.com/office/drawing/2014/main" xmlns="" id="{AB94E015-C133-400C-A000-0FFCCE4E3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3</a:t>
            </a:r>
          </a:p>
        </p:txBody>
      </p:sp>
      <p:sp>
        <p:nvSpPr>
          <p:cNvPr id="106" name="Right Brace 105" descr="Editable Brace">
            <a:extLst>
              <a:ext uri="{FF2B5EF4-FFF2-40B4-BE49-F238E27FC236}">
                <a16:creationId xmlns:a16="http://schemas.microsoft.com/office/drawing/2014/main" xmlns="" id="{C54AE627-939D-4617-925F-3286431961DF}"/>
              </a:ext>
            </a:extLst>
          </p:cNvPr>
          <p:cNvSpPr/>
          <p:nvPr/>
        </p:nvSpPr>
        <p:spPr>
          <a:xfrm>
            <a:off x="7912077" y="8165713"/>
            <a:ext cx="665242" cy="3770687"/>
          </a:xfrm>
          <a:prstGeom prst="rightBrace">
            <a:avLst>
              <a:gd name="adj1" fmla="val 46992"/>
              <a:gd name="adj2" fmla="val 52526"/>
            </a:avLst>
          </a:prstGeom>
          <a:solidFill>
            <a:schemeClr val="tx1">
              <a:lumMod val="65000"/>
              <a:lumOff val="35000"/>
            </a:schemeClr>
          </a:solidFill>
          <a:ln w="25400">
            <a:solidFill>
              <a:schemeClr val="bg1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08" name="Oval 107" descr="Accent oval outline">
            <a:extLst>
              <a:ext uri="{FF2B5EF4-FFF2-40B4-BE49-F238E27FC236}">
                <a16:creationId xmlns:a16="http://schemas.microsoft.com/office/drawing/2014/main" xmlns="" id="{CA33170E-3296-4B87-978D-91C768E7404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8840672" y="8863738"/>
            <a:ext cx="3092818" cy="2296322"/>
          </a:xfrm>
          <a:prstGeom prst="ellipse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xmlns="" id="{F9480873-E789-4FC5-AA0C-494972D441F0}"/>
              </a:ext>
            </a:extLst>
          </p:cNvPr>
          <p:cNvSpPr txBox="1"/>
          <p:nvPr/>
        </p:nvSpPr>
        <p:spPr>
          <a:xfrm>
            <a:off x="8966136" y="9473290"/>
            <a:ext cx="284188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b="1" i="1" dirty="0" smtClean="0">
                <a:solidFill>
                  <a:schemeClr val="accent1"/>
                </a:solidFill>
                <a:latin typeface="+mj-lt"/>
              </a:rPr>
              <a:t>Date: Tuesday November 20th</a:t>
            </a:r>
            <a:endParaRPr lang="en-ZA" sz="3200" b="1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4" name="Oval 113" descr="Glow Light">
            <a:extLst>
              <a:ext uri="{FF2B5EF4-FFF2-40B4-BE49-F238E27FC236}">
                <a16:creationId xmlns:a16="http://schemas.microsoft.com/office/drawing/2014/main" xmlns="" id="{88756E32-70EA-4C13-91D4-D69A4C91FD41}"/>
              </a:ext>
            </a:extLst>
          </p:cNvPr>
          <p:cNvSpPr>
            <a:spLocks noChangeAspect="1"/>
          </p:cNvSpPr>
          <p:nvPr/>
        </p:nvSpPr>
        <p:spPr>
          <a:xfrm flipH="1">
            <a:off x="9368376" y="13844403"/>
            <a:ext cx="2303740" cy="230374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3000">
                <a:schemeClr val="bg1"/>
              </a:gs>
              <a:gs pos="6000">
                <a:schemeClr val="bg1">
                  <a:alpha val="10000"/>
                </a:schemeClr>
              </a:gs>
              <a:gs pos="57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17" name="Oval 116" descr="Glow Light">
            <a:extLst>
              <a:ext uri="{FF2B5EF4-FFF2-40B4-BE49-F238E27FC236}">
                <a16:creationId xmlns:a16="http://schemas.microsoft.com/office/drawing/2014/main" xmlns="" id="{88756E32-70EA-4C13-91D4-D69A4C91FD41}"/>
              </a:ext>
            </a:extLst>
          </p:cNvPr>
          <p:cNvSpPr>
            <a:spLocks noChangeAspect="1"/>
          </p:cNvSpPr>
          <p:nvPr/>
        </p:nvSpPr>
        <p:spPr>
          <a:xfrm>
            <a:off x="794343" y="6990855"/>
            <a:ext cx="238190" cy="23819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3000">
                <a:schemeClr val="bg1"/>
              </a:gs>
              <a:gs pos="6000">
                <a:schemeClr val="bg1">
                  <a:alpha val="10000"/>
                </a:schemeClr>
              </a:gs>
              <a:gs pos="57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xmlns="" id="{A42C3242-9078-4D60-B555-94569C9FD15D}"/>
              </a:ext>
            </a:extLst>
          </p:cNvPr>
          <p:cNvSpPr txBox="1"/>
          <p:nvPr/>
        </p:nvSpPr>
        <p:spPr>
          <a:xfrm>
            <a:off x="4812484" y="3906998"/>
            <a:ext cx="731983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600" i="1" dirty="0" smtClean="0">
                <a:solidFill>
                  <a:schemeClr val="accent1"/>
                </a:solidFill>
                <a:latin typeface="+mj-lt"/>
              </a:rPr>
              <a:t>   </a:t>
            </a:r>
            <a:r>
              <a:rPr lang="en-US" sz="3600" i="1" dirty="0" smtClean="0">
                <a:solidFill>
                  <a:schemeClr val="bg1"/>
                </a:solidFill>
                <a:latin typeface="+mj-lt"/>
              </a:rPr>
              <a:t>Recognize </a:t>
            </a:r>
            <a:r>
              <a:rPr lang="en-US" sz="3600" i="1" dirty="0">
                <a:solidFill>
                  <a:schemeClr val="bg1"/>
                </a:solidFill>
                <a:latin typeface="+mj-lt"/>
              </a:rPr>
              <a:t>CNCP patients that could benefit </a:t>
            </a:r>
            <a:r>
              <a:rPr lang="en-US" sz="3600" i="1" dirty="0" smtClean="0">
                <a:solidFill>
                  <a:schemeClr val="bg1"/>
                </a:solidFill>
                <a:latin typeface="+mj-lt"/>
              </a:rPr>
              <a:t>   from </a:t>
            </a:r>
            <a:r>
              <a:rPr lang="en-US" sz="3600" i="1" dirty="0">
                <a:solidFill>
                  <a:schemeClr val="bg1"/>
                </a:solidFill>
                <a:latin typeface="+mj-lt"/>
              </a:rPr>
              <a:t>an opioid taper.</a:t>
            </a:r>
          </a:p>
          <a:p>
            <a:endParaRPr lang="en-US" sz="3600" i="1" dirty="0">
              <a:solidFill>
                <a:schemeClr val="bg1"/>
              </a:solidFill>
              <a:latin typeface="+mj-lt"/>
            </a:endParaRPr>
          </a:p>
          <a:p>
            <a:endParaRPr lang="en-ZA" sz="3600" b="1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1" name="Oval 120" descr="Accent oval outline">
            <a:extLst>
              <a:ext uri="{FF2B5EF4-FFF2-40B4-BE49-F238E27FC236}">
                <a16:creationId xmlns:a16="http://schemas.microsoft.com/office/drawing/2014/main" xmlns="" id="{CA33170E-3296-4B87-978D-91C768E7404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1340560" y="3758474"/>
            <a:ext cx="2078074" cy="2160577"/>
          </a:xfrm>
          <a:prstGeom prst="ellipse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2400"/>
          </a:p>
        </p:txBody>
      </p:sp>
      <p:grpSp>
        <p:nvGrpSpPr>
          <p:cNvPr id="122" name="Group 121" descr="Info with Icon">
            <a:extLst>
              <a:ext uri="{FF2B5EF4-FFF2-40B4-BE49-F238E27FC236}">
                <a16:creationId xmlns:a16="http://schemas.microsoft.com/office/drawing/2014/main" xmlns="" id="{4320CB6B-6E8F-4635-AFB0-06ACF8A889B5}"/>
              </a:ext>
            </a:extLst>
          </p:cNvPr>
          <p:cNvGrpSpPr/>
          <p:nvPr/>
        </p:nvGrpSpPr>
        <p:grpSpPr>
          <a:xfrm>
            <a:off x="1340561" y="8960083"/>
            <a:ext cx="6595088" cy="3012632"/>
            <a:chOff x="8824341" y="2906064"/>
            <a:chExt cx="3200633" cy="3012632"/>
          </a:xfrm>
        </p:grpSpPr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xmlns="" id="{2E12C728-CC7A-4E4D-8C24-4D38A508DAFC}"/>
                </a:ext>
              </a:extLst>
            </p:cNvPr>
            <p:cNvSpPr txBox="1"/>
            <p:nvPr/>
          </p:nvSpPr>
          <p:spPr>
            <a:xfrm flipH="1">
              <a:off x="8918857" y="3671927"/>
              <a:ext cx="3106117" cy="2246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b="1" dirty="0">
                  <a:solidFill>
                    <a:schemeClr val="bg1"/>
                  </a:solidFill>
                </a:rPr>
                <a:t>Hollis </a:t>
              </a:r>
              <a:r>
                <a:rPr lang="en-US" sz="2800" b="1" dirty="0" smtClean="0">
                  <a:solidFill>
                    <a:schemeClr val="bg1"/>
                  </a:solidFill>
                </a:rPr>
                <a:t>Wealth </a:t>
              </a:r>
              <a:r>
                <a:rPr lang="en-US" sz="2800" b="1" dirty="0">
                  <a:solidFill>
                    <a:schemeClr val="bg1"/>
                  </a:solidFill>
                </a:rPr>
                <a:t>Management 201 Larch</a:t>
              </a:r>
              <a:br>
                <a:rPr lang="en-US" sz="2800" b="1" dirty="0">
                  <a:solidFill>
                    <a:schemeClr val="bg1"/>
                  </a:solidFill>
                </a:rPr>
              </a:br>
              <a:r>
                <a:rPr lang="en-US" sz="2800" b="1" dirty="0">
                  <a:solidFill>
                    <a:schemeClr val="bg1"/>
                  </a:solidFill>
                </a:rPr>
                <a:t>4th Floor (same </a:t>
              </a:r>
              <a:r>
                <a:rPr lang="en-US" sz="2800" b="1" dirty="0" smtClean="0">
                  <a:solidFill>
                    <a:schemeClr val="bg1"/>
                  </a:solidFill>
                </a:rPr>
                <a:t>building </a:t>
              </a:r>
              <a:r>
                <a:rPr lang="en-US" sz="2800" b="1" dirty="0">
                  <a:solidFill>
                    <a:schemeClr val="bg1"/>
                  </a:solidFill>
                </a:rPr>
                <a:t>as SRO)</a:t>
              </a:r>
              <a:br>
                <a:rPr lang="en-US" sz="2800" b="1" dirty="0">
                  <a:solidFill>
                    <a:schemeClr val="bg1"/>
                  </a:solidFill>
                </a:rPr>
              </a:br>
              <a:r>
                <a:rPr lang="en-US" sz="2800" b="1" dirty="0">
                  <a:solidFill>
                    <a:schemeClr val="bg1"/>
                  </a:solidFill>
                </a:rPr>
                <a:t>6 </a:t>
              </a:r>
              <a:r>
                <a:rPr lang="en-US" sz="2800" b="1" dirty="0" smtClean="0">
                  <a:solidFill>
                    <a:schemeClr val="bg1"/>
                  </a:solidFill>
                </a:rPr>
                <a:t>pm: Drinks</a:t>
              </a:r>
              <a:r>
                <a:rPr lang="en-US" sz="2800" b="1" dirty="0">
                  <a:solidFill>
                    <a:schemeClr val="bg1"/>
                  </a:solidFill>
                </a:rPr>
                <a:t/>
              </a:r>
              <a:br>
                <a:rPr lang="en-US" sz="2800" b="1" dirty="0">
                  <a:solidFill>
                    <a:schemeClr val="bg1"/>
                  </a:solidFill>
                </a:rPr>
              </a:br>
              <a:r>
                <a:rPr lang="en-US" sz="2800" b="1" dirty="0">
                  <a:solidFill>
                    <a:schemeClr val="bg1"/>
                  </a:solidFill>
                </a:rPr>
                <a:t>630-8 PM </a:t>
              </a:r>
              <a:r>
                <a:rPr lang="en-US" sz="2800" b="1" dirty="0" smtClean="0">
                  <a:solidFill>
                    <a:schemeClr val="bg1"/>
                  </a:solidFill>
                </a:rPr>
                <a:t>:                        630 pm : Diner  &amp; Presentation</a:t>
              </a:r>
              <a:r>
                <a:rPr lang="en-ZA" sz="2800" noProof="1" smtClean="0">
                  <a:solidFill>
                    <a:schemeClr val="bg1"/>
                  </a:solidFill>
                </a:rPr>
                <a:t> </a:t>
              </a:r>
              <a:endParaRPr lang="en-ZA" sz="2800" noProof="1">
                <a:solidFill>
                  <a:schemeClr val="bg1"/>
                </a:solidFill>
              </a:endParaRPr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xmlns="" id="{ABB22B38-8D27-4D84-BC70-DD3BD8B9232D}"/>
                </a:ext>
              </a:extLst>
            </p:cNvPr>
            <p:cNvSpPr txBox="1"/>
            <p:nvPr/>
          </p:nvSpPr>
          <p:spPr>
            <a:xfrm>
              <a:off x="8824341" y="2906064"/>
              <a:ext cx="3098687" cy="54512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r"/>
              <a:r>
                <a:rPr lang="en-ZA" sz="4800" b="1" dirty="0" smtClean="0">
                  <a:solidFill>
                    <a:schemeClr val="accent1"/>
                  </a:solidFill>
                </a:rPr>
                <a:t>*</a:t>
              </a:r>
              <a:r>
                <a:rPr lang="en-ZA" sz="4800" i="1" dirty="0" smtClean="0">
                  <a:solidFill>
                    <a:schemeClr val="accent1"/>
                  </a:solidFill>
                  <a:latin typeface="+mj-lt"/>
                </a:rPr>
                <a:t>New Venue</a:t>
              </a:r>
              <a:r>
                <a:rPr lang="en-ZA" sz="4800" b="1" dirty="0" smtClean="0">
                  <a:solidFill>
                    <a:schemeClr val="accent1"/>
                  </a:solidFill>
                </a:rPr>
                <a:t>*           </a:t>
              </a:r>
              <a:endParaRPr lang="en-ZA" sz="4800" b="1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146" name="Oval 145" descr="Glow Light">
            <a:extLst>
              <a:ext uri="{FF2B5EF4-FFF2-40B4-BE49-F238E27FC236}">
                <a16:creationId xmlns:a16="http://schemas.microsoft.com/office/drawing/2014/main" xmlns="" id="{D4AC5A0A-8BC1-4624-839A-AC2E729428FF}"/>
              </a:ext>
            </a:extLst>
          </p:cNvPr>
          <p:cNvSpPr>
            <a:spLocks noChangeAspect="1"/>
          </p:cNvSpPr>
          <p:nvPr/>
        </p:nvSpPr>
        <p:spPr>
          <a:xfrm>
            <a:off x="10520246" y="3224015"/>
            <a:ext cx="1074712" cy="1074712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3000">
                <a:schemeClr val="bg1"/>
              </a:gs>
              <a:gs pos="6000">
                <a:schemeClr val="bg1">
                  <a:alpha val="10000"/>
                </a:schemeClr>
              </a:gs>
              <a:gs pos="57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62" name="Oval 161" descr="Glow Light">
            <a:extLst>
              <a:ext uri="{FF2B5EF4-FFF2-40B4-BE49-F238E27FC236}">
                <a16:creationId xmlns:a16="http://schemas.microsoft.com/office/drawing/2014/main" xmlns="" id="{D4AC5A0A-8BC1-4624-839A-AC2E729428FF}"/>
              </a:ext>
            </a:extLst>
          </p:cNvPr>
          <p:cNvSpPr>
            <a:spLocks noChangeAspect="1"/>
          </p:cNvSpPr>
          <p:nvPr/>
        </p:nvSpPr>
        <p:spPr>
          <a:xfrm flipV="1">
            <a:off x="2015202" y="9833846"/>
            <a:ext cx="134595" cy="134595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3000">
                <a:schemeClr val="bg1"/>
              </a:gs>
              <a:gs pos="6000">
                <a:schemeClr val="bg1">
                  <a:alpha val="10000"/>
                </a:schemeClr>
              </a:gs>
              <a:gs pos="57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67" name="Oval 166" descr="Glow Light">
            <a:extLst>
              <a:ext uri="{FF2B5EF4-FFF2-40B4-BE49-F238E27FC236}">
                <a16:creationId xmlns:a16="http://schemas.microsoft.com/office/drawing/2014/main" xmlns="" id="{D4AC5A0A-8BC1-4624-839A-AC2E729428FF}"/>
              </a:ext>
            </a:extLst>
          </p:cNvPr>
          <p:cNvSpPr>
            <a:spLocks noChangeAspect="1"/>
          </p:cNvSpPr>
          <p:nvPr/>
        </p:nvSpPr>
        <p:spPr>
          <a:xfrm>
            <a:off x="11325978" y="11012776"/>
            <a:ext cx="1074712" cy="1074712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3000">
                <a:schemeClr val="bg1"/>
              </a:gs>
              <a:gs pos="6000">
                <a:schemeClr val="bg1">
                  <a:alpha val="10000"/>
                </a:schemeClr>
              </a:gs>
              <a:gs pos="57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69" name="Oval 168" descr="Glow Light">
            <a:extLst>
              <a:ext uri="{FF2B5EF4-FFF2-40B4-BE49-F238E27FC236}">
                <a16:creationId xmlns:a16="http://schemas.microsoft.com/office/drawing/2014/main" xmlns="" id="{D4AC5A0A-8BC1-4624-839A-AC2E729428FF}"/>
              </a:ext>
            </a:extLst>
          </p:cNvPr>
          <p:cNvSpPr>
            <a:spLocks noChangeAspect="1"/>
          </p:cNvSpPr>
          <p:nvPr/>
        </p:nvSpPr>
        <p:spPr>
          <a:xfrm>
            <a:off x="8275840" y="7327881"/>
            <a:ext cx="1074712" cy="1074712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3000">
                <a:schemeClr val="bg1"/>
              </a:gs>
              <a:gs pos="6000">
                <a:schemeClr val="bg1">
                  <a:alpha val="10000"/>
                </a:schemeClr>
              </a:gs>
              <a:gs pos="57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484" y="10758239"/>
            <a:ext cx="4996838" cy="4345175"/>
          </a:xfrm>
          <a:prstGeom prst="rect">
            <a:avLst/>
          </a:prstGeom>
        </p:spPr>
      </p:pic>
      <p:sp>
        <p:nvSpPr>
          <p:cNvPr id="186" name="TextBox 185">
            <a:extLst>
              <a:ext uri="{FF2B5EF4-FFF2-40B4-BE49-F238E27FC236}">
                <a16:creationId xmlns:a16="http://schemas.microsoft.com/office/drawing/2014/main" xmlns="" id="{A42C3242-9078-4D60-B555-94569C9FD15D}"/>
              </a:ext>
            </a:extLst>
          </p:cNvPr>
          <p:cNvSpPr txBox="1"/>
          <p:nvPr/>
        </p:nvSpPr>
        <p:spPr>
          <a:xfrm>
            <a:off x="5048430" y="5179807"/>
            <a:ext cx="73040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600" i="1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3600" i="1" dirty="0" smtClean="0">
                <a:solidFill>
                  <a:schemeClr val="bg1"/>
                </a:solidFill>
                <a:latin typeface="+mj-lt"/>
              </a:rPr>
              <a:t>Discuss </a:t>
            </a:r>
            <a:r>
              <a:rPr lang="en-US" sz="3600" i="1" dirty="0">
                <a:solidFill>
                  <a:schemeClr val="bg1"/>
                </a:solidFill>
                <a:latin typeface="+mj-lt"/>
              </a:rPr>
              <a:t>evidence for benefits and risks of opioid taper or switch for CNCP patients</a:t>
            </a:r>
            <a:endParaRPr lang="en-ZA" sz="3600" i="1" dirty="0" smtClean="0">
              <a:solidFill>
                <a:schemeClr val="bg1"/>
              </a:solidFill>
              <a:latin typeface="+mj-lt"/>
            </a:endParaRPr>
          </a:p>
          <a:p>
            <a:endParaRPr lang="en-ZA" sz="3600" i="1" dirty="0">
              <a:solidFill>
                <a:schemeClr val="bg1"/>
              </a:solidFill>
              <a:latin typeface="+mj-lt"/>
            </a:endParaRPr>
          </a:p>
          <a:p>
            <a:r>
              <a:rPr lang="en-ZA" sz="3600" i="1" dirty="0" smtClean="0">
                <a:solidFill>
                  <a:schemeClr val="bg1"/>
                </a:solidFill>
                <a:latin typeface="+mj-lt"/>
              </a:rPr>
              <a:t> </a:t>
            </a:r>
            <a:endParaRPr lang="en-ZA" sz="3600" b="1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xmlns="" id="{A42C3242-9078-4D60-B555-94569C9FD15D}"/>
              </a:ext>
            </a:extLst>
          </p:cNvPr>
          <p:cNvSpPr txBox="1"/>
          <p:nvPr/>
        </p:nvSpPr>
        <p:spPr>
          <a:xfrm>
            <a:off x="4955670" y="6379972"/>
            <a:ext cx="725364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600" i="1" dirty="0" smtClean="0">
                <a:solidFill>
                  <a:schemeClr val="accent1"/>
                </a:solidFill>
                <a:latin typeface="+mj-lt"/>
              </a:rPr>
              <a:t> </a:t>
            </a:r>
            <a:r>
              <a:rPr lang="en-ZA" sz="3600" i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i="1" dirty="0" smtClean="0">
                <a:solidFill>
                  <a:schemeClr val="bg1"/>
                </a:solidFill>
                <a:latin typeface="+mj-lt"/>
              </a:rPr>
              <a:t>Review </a:t>
            </a:r>
            <a:r>
              <a:rPr lang="en-US" sz="3600" i="1" dirty="0">
                <a:solidFill>
                  <a:schemeClr val="bg1"/>
                </a:solidFill>
                <a:latin typeface="+mj-lt"/>
              </a:rPr>
              <a:t>CNCP opioid patient prescribing safeguards and patient counselling resources.</a:t>
            </a:r>
          </a:p>
          <a:p>
            <a:endParaRPr lang="en-ZA" sz="3600" b="1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88" name="TextBox 187">
            <a:extLst>
              <a:ext uri="{FF2B5EF4-FFF2-40B4-BE49-F238E27FC236}">
                <a16:creationId xmlns:a16="http://schemas.microsoft.com/office/drawing/2014/main" xmlns="" id="{6D3C506C-6419-4896-BB76-3351C2FE9C6F}"/>
              </a:ext>
            </a:extLst>
          </p:cNvPr>
          <p:cNvSpPr txBox="1">
            <a:spLocks noChangeAspect="1"/>
          </p:cNvSpPr>
          <p:nvPr/>
        </p:nvSpPr>
        <p:spPr>
          <a:xfrm>
            <a:off x="4695593" y="4069736"/>
            <a:ext cx="405710" cy="405710"/>
          </a:xfrm>
          <a:prstGeom prst="ellipse">
            <a:avLst/>
          </a:prstGeom>
          <a:solidFill>
            <a:schemeClr val="accent1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ZA" sz="2400" b="1" dirty="0">
                <a:latin typeface="+mj-lt"/>
              </a:rPr>
              <a:t>1</a:t>
            </a:r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xmlns="" id="{7772ACF4-BC4E-4F78-B71C-62DD9C3934C9}"/>
              </a:ext>
            </a:extLst>
          </p:cNvPr>
          <p:cNvSpPr txBox="1">
            <a:spLocks noChangeAspect="1"/>
          </p:cNvSpPr>
          <p:nvPr/>
        </p:nvSpPr>
        <p:spPr>
          <a:xfrm>
            <a:off x="4718936" y="5322768"/>
            <a:ext cx="405710" cy="405710"/>
          </a:xfrm>
          <a:prstGeom prst="ellipse">
            <a:avLst/>
          </a:prstGeom>
          <a:solidFill>
            <a:schemeClr val="accent1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ZA" sz="2400" b="1" dirty="0">
                <a:latin typeface="+mj-lt"/>
              </a:rPr>
              <a:t>2</a:t>
            </a:r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xmlns="" id="{87CFB26C-7411-4138-971D-1A57C83E4D3F}"/>
              </a:ext>
            </a:extLst>
          </p:cNvPr>
          <p:cNvSpPr txBox="1">
            <a:spLocks noChangeAspect="1"/>
          </p:cNvSpPr>
          <p:nvPr/>
        </p:nvSpPr>
        <p:spPr>
          <a:xfrm>
            <a:off x="4735483" y="6475094"/>
            <a:ext cx="405710" cy="405710"/>
          </a:xfrm>
          <a:prstGeom prst="ellipse">
            <a:avLst/>
          </a:prstGeom>
          <a:solidFill>
            <a:schemeClr val="accent1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ZA" sz="2400" b="1" dirty="0">
                <a:latin typeface="+mj-lt"/>
              </a:rPr>
              <a:t>3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0049" y="15222061"/>
            <a:ext cx="5751580" cy="1033937"/>
          </a:xfrm>
          <a:prstGeom prst="rect">
            <a:avLst/>
          </a:prstGeom>
        </p:spPr>
      </p:pic>
      <p:sp>
        <p:nvSpPr>
          <p:cNvPr id="191" name="Oval 190" descr="Glow Light">
            <a:extLst>
              <a:ext uri="{FF2B5EF4-FFF2-40B4-BE49-F238E27FC236}">
                <a16:creationId xmlns:a16="http://schemas.microsoft.com/office/drawing/2014/main" xmlns="" id="{DCA34089-64DD-45E4-BF67-15FB5478C8F2}"/>
              </a:ext>
            </a:extLst>
          </p:cNvPr>
          <p:cNvSpPr>
            <a:spLocks noChangeAspect="1"/>
          </p:cNvSpPr>
          <p:nvPr/>
        </p:nvSpPr>
        <p:spPr>
          <a:xfrm>
            <a:off x="11222034" y="-152635"/>
            <a:ext cx="1074712" cy="1074712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3000">
                <a:schemeClr val="bg1"/>
              </a:gs>
              <a:gs pos="6000">
                <a:schemeClr val="bg1">
                  <a:alpha val="10000"/>
                </a:schemeClr>
              </a:gs>
              <a:gs pos="57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92" name="Oval 191" descr="Glow Light">
            <a:extLst>
              <a:ext uri="{FF2B5EF4-FFF2-40B4-BE49-F238E27FC236}">
                <a16:creationId xmlns:a16="http://schemas.microsoft.com/office/drawing/2014/main" xmlns="" id="{DCA34089-64DD-45E4-BF67-15FB5478C8F2}"/>
              </a:ext>
            </a:extLst>
          </p:cNvPr>
          <p:cNvSpPr>
            <a:spLocks noChangeAspect="1"/>
          </p:cNvSpPr>
          <p:nvPr/>
        </p:nvSpPr>
        <p:spPr>
          <a:xfrm>
            <a:off x="5494651" y="13899335"/>
            <a:ext cx="1074712" cy="1074712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3000">
                <a:schemeClr val="bg1"/>
              </a:gs>
              <a:gs pos="6000">
                <a:schemeClr val="bg1">
                  <a:alpha val="10000"/>
                </a:schemeClr>
              </a:gs>
              <a:gs pos="57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5" name="Explosion 1 24"/>
          <p:cNvSpPr/>
          <p:nvPr/>
        </p:nvSpPr>
        <p:spPr>
          <a:xfrm>
            <a:off x="7374720" y="11160061"/>
            <a:ext cx="5217873" cy="4446520"/>
          </a:xfrm>
          <a:prstGeom prst="irregularSeal1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RSVP NOW@ www.sudburyjournalclub.com</a:t>
            </a:r>
            <a:endParaRPr lang="en-US" sz="3200" b="1" dirty="0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2657" y="15268302"/>
            <a:ext cx="5524500" cy="990600"/>
          </a:xfrm>
          <a:prstGeom prst="rect">
            <a:avLst/>
          </a:prstGeom>
        </p:spPr>
      </p:pic>
      <p:cxnSp>
        <p:nvCxnSpPr>
          <p:cNvPr id="193" name="Straight Connector 192" descr="Footer accent divider line">
            <a:extLst>
              <a:ext uri="{FF2B5EF4-FFF2-40B4-BE49-F238E27FC236}">
                <a16:creationId xmlns:a16="http://schemas.microsoft.com/office/drawing/2014/main" xmlns="" id="{F4FDF632-4D14-497C-9373-F6176DCB167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/>
        </p:nvCxnSpPr>
        <p:spPr>
          <a:xfrm>
            <a:off x="11860277" y="15346680"/>
            <a:ext cx="0" cy="798712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9436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36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6D630"/>
      </a:accent1>
      <a:accent2>
        <a:srgbClr val="D6A954"/>
      </a:accent2>
      <a:accent3>
        <a:srgbClr val="40A36F"/>
      </a:accent3>
      <a:accent4>
        <a:srgbClr val="458FD6"/>
      </a:accent4>
      <a:accent5>
        <a:srgbClr val="9F3ED6"/>
      </a:accent5>
      <a:accent6>
        <a:srgbClr val="A33B35"/>
      </a:accent6>
      <a:hlink>
        <a:srgbClr val="C6D630"/>
      </a:hlink>
      <a:folHlink>
        <a:srgbClr val="C6D630"/>
      </a:folHlink>
    </a:clrScheme>
    <a:fontScheme name="Custom 155">
      <a:majorFont>
        <a:latin typeface="Garamond"/>
        <a:ea typeface=""/>
        <a:cs typeface=""/>
      </a:majorFont>
      <a:minorFont>
        <a:latin typeface="Corbe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chemeClr val="bg1">
              <a:lumMod val="95000"/>
            </a:schemeClr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 anchor="ctr">
        <a:noAutofit/>
      </a:bodyPr>
      <a:lstStyle>
        <a:defPPr algn="ctr">
          <a:defRPr sz="2800" b="1" dirty="0" smtClean="0">
            <a:solidFill>
              <a:schemeClr val="bg1"/>
            </a:solidFill>
            <a:latin typeface="Corbel" panose="020B0503020204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Fashion Infographics_SB - v3" id="{6C78988A-1A02-4D97-9AB3-FCAD154451B8}" vid="{7F854F0E-B44C-4924-BE2B-F76B5589391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9" ma:contentTypeDescription="Create a new document." ma:contentTypeScope="" ma:versionID="76e25e1730b4532ab1d5e5b131a96a5a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d1e9281a84c4949647088091c718de3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A79EB09-6EF0-4C58-9B5E-E21E5A018BE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A185A23-D8FC-4951-992A-C55C141B4C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50A5FDF-FBD3-4A71-B557-DBEE80839796}">
  <ds:schemaRefs>
    <ds:schemaRef ds:uri="fb0879af-3eba-417a-a55a-ffe6dcd6ca77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6dc4bcd6-49db-4c07-9060-8acfc67cef9f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Fashion infographics poster</Template>
  <TotalTime>0</TotalTime>
  <Words>79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Corbel</vt:lpstr>
      <vt:lpstr>Garamond</vt:lpstr>
      <vt:lpstr>Office Theme</vt:lpstr>
      <vt:lpstr>Slide 3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2018-11-08T09:57:52Z</dcterms:created>
  <dcterms:modified xsi:type="dcterms:W3CDTF">2018-11-08T11:07:35Z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