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6" r:id="rId2"/>
    <p:sldId id="257" r:id="rId3"/>
    <p:sldId id="267" r:id="rId4"/>
    <p:sldId id="266" r:id="rId5"/>
    <p:sldId id="268" r:id="rId6"/>
    <p:sldId id="292" r:id="rId7"/>
    <p:sldId id="263" r:id="rId8"/>
    <p:sldId id="293" r:id="rId9"/>
    <p:sldId id="315" r:id="rId10"/>
    <p:sldId id="316" r:id="rId11"/>
    <p:sldId id="317" r:id="rId12"/>
    <p:sldId id="318" r:id="rId13"/>
    <p:sldId id="319" r:id="rId14"/>
    <p:sldId id="320" r:id="rId15"/>
    <p:sldId id="271" r:id="rId16"/>
    <p:sldId id="269" r:id="rId17"/>
    <p:sldId id="277" r:id="rId18"/>
    <p:sldId id="262" r:id="rId19"/>
    <p:sldId id="299" r:id="rId20"/>
    <p:sldId id="300" r:id="rId21"/>
    <p:sldId id="321" r:id="rId22"/>
    <p:sldId id="279" r:id="rId23"/>
    <p:sldId id="282" r:id="rId24"/>
    <p:sldId id="323" r:id="rId25"/>
    <p:sldId id="304" r:id="rId26"/>
    <p:sldId id="305" r:id="rId27"/>
    <p:sldId id="284" r:id="rId28"/>
    <p:sldId id="280" r:id="rId29"/>
    <p:sldId id="283" r:id="rId30"/>
    <p:sldId id="285" r:id="rId31"/>
    <p:sldId id="281" r:id="rId32"/>
    <p:sldId id="278" r:id="rId33"/>
    <p:sldId id="322" r:id="rId34"/>
    <p:sldId id="291" r:id="rId35"/>
    <p:sldId id="306" r:id="rId36"/>
    <p:sldId id="309" r:id="rId37"/>
    <p:sldId id="290" r:id="rId38"/>
    <p:sldId id="325" r:id="rId39"/>
    <p:sldId id="327" r:id="rId40"/>
    <p:sldId id="310" r:id="rId41"/>
    <p:sldId id="303" r:id="rId42"/>
    <p:sldId id="312" r:id="rId43"/>
    <p:sldId id="328" r:id="rId44"/>
    <p:sldId id="302" r:id="rId45"/>
    <p:sldId id="313" r:id="rId46"/>
    <p:sldId id="314" r:id="rId47"/>
    <p:sldId id="307" r:id="rId48"/>
    <p:sldId id="308" r:id="rId49"/>
  </p:sldIdLst>
  <p:sldSz cx="12192000" cy="6858000"/>
  <p:notesSz cx="6858000" cy="9296400"/>
  <p:custDataLst>
    <p:tags r:id="rId52"/>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FF1AE3"/>
    <a:srgbClr val="7D11B1"/>
    <a:srgbClr val="A63EE3"/>
    <a:srgbClr val="FFD937"/>
    <a:srgbClr val="3333FF"/>
    <a:srgbClr val="FF0000"/>
    <a:srgbClr val="F3B46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4784" autoAdjust="0"/>
  </p:normalViewPr>
  <p:slideViewPr>
    <p:cSldViewPr snapToGrid="0">
      <p:cViewPr varScale="1">
        <p:scale>
          <a:sx n="60" d="100"/>
          <a:sy n="60" d="100"/>
        </p:scale>
        <p:origin x="-228" y="-7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CA"/>
          </a:p>
        </p:txBody>
      </p:sp>
      <p:sp>
        <p:nvSpPr>
          <p:cNvPr id="6963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14C2286-4401-4F97-BA35-F15E3E4C9B80}" type="datetimeFigureOut">
              <a:rPr lang="en-CA"/>
              <a:pPr>
                <a:defRPr/>
              </a:pPr>
              <a:t>16/04/2015</a:t>
            </a:fld>
            <a:endParaRPr lang="en-CA"/>
          </a:p>
        </p:txBody>
      </p:sp>
      <p:sp>
        <p:nvSpPr>
          <p:cNvPr id="6963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CA"/>
          </a:p>
        </p:txBody>
      </p:sp>
      <p:sp>
        <p:nvSpPr>
          <p:cNvPr id="6963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459068-DC02-4CF6-B2EF-F3C1B3E68004}" type="slidenum">
              <a:rPr lang="en-CA"/>
              <a:pPr>
                <a:defRPr/>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CB080B3-004D-4EF1-BAA5-26EBD2C4DDBC}" type="datetimeFigureOut">
              <a:rPr lang="en-US"/>
              <a:pPr>
                <a:defRPr/>
              </a:pPr>
              <a:t>4/16/2015</a:t>
            </a:fld>
            <a:endParaRPr lang="en-US"/>
          </a:p>
        </p:txBody>
      </p:sp>
      <p:sp>
        <p:nvSpPr>
          <p:cNvPr id="4" name="Slide Image Placeholder 3"/>
          <p:cNvSpPr>
            <a:spLocks noGrp="1" noRot="1" noChangeAspect="1"/>
          </p:cNvSpPr>
          <p:nvPr>
            <p:ph type="sldImg" idx="2"/>
          </p:nvPr>
        </p:nvSpPr>
        <p:spPr>
          <a:xfrm>
            <a:off x="641350" y="1162050"/>
            <a:ext cx="5576888" cy="31369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7F230FE-DBC7-47B5-A029-2646482ED7F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hivclinic.ca/main/drugs_fact.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683DCF-E163-448B-98D3-76C09DCC66DA}" type="slidenum">
              <a:rPr lang="en-US"/>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Backbone is essential to all the regimens</a:t>
            </a:r>
          </a:p>
        </p:txBody>
      </p:sp>
      <p:sp>
        <p:nvSpPr>
          <p:cNvPr id="4" name="Slide Number Placeholder 3"/>
          <p:cNvSpPr>
            <a:spLocks noGrp="1"/>
          </p:cNvSpPr>
          <p:nvPr>
            <p:ph type="sldNum" sz="quarter" idx="5"/>
          </p:nvPr>
        </p:nvSpPr>
        <p:spPr/>
        <p:txBody>
          <a:bodyPr/>
          <a:lstStyle/>
          <a:p>
            <a:pPr>
              <a:defRPr/>
            </a:pPr>
            <a:fld id="{21DE1567-8C64-4BF3-80D5-76BA729C3D38}"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FD4C8D8A-1656-4E2D-AFB3-4A1E67E5512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5608C0B-C2DC-4963-9BD7-56885AEEF66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AA800DD5-B373-48F5-BB89-AABD5450A94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sym typeface="Wingdings" pitchFamily="2" charset="2"/>
              </a:rPr>
              <a:t>Regimens on slide are from HIV pregnancy guidelines: </a:t>
            </a:r>
          </a:p>
          <a:p>
            <a:endParaRPr lang="en-US" smtClean="0">
              <a:sym typeface="Wingdings" pitchFamily="2" charset="2"/>
            </a:endParaRPr>
          </a:p>
          <a:p>
            <a:r>
              <a:rPr lang="en-US" smtClean="0">
                <a:sym typeface="Wingdings" pitchFamily="2" charset="2"/>
              </a:rPr>
              <a:t>Then add a PI that’s boosted with ritonavir</a:t>
            </a:r>
          </a:p>
          <a:p>
            <a:pPr>
              <a:buFontTx/>
              <a:buChar char="-"/>
            </a:pPr>
            <a:r>
              <a:rPr lang="en-US" smtClean="0">
                <a:sym typeface="Wingdings" pitchFamily="2" charset="2"/>
              </a:rPr>
              <a:t>Explain that Kaletra now appears on the list. Has evidence for pregnancy but wasn’t on previous list of common usual regimens due to high pill burden (2 pills BID  4 pills/day + Kivexa = 5 pills/day) and worse GI adverse effect profile. (seems a bit counter-intuitive to give a pregnant patient something that may exacerbate pre-existing nausea but it’s one of the agents with the most evidence in pregnancy thus it’s still recommended)</a:t>
            </a:r>
          </a:p>
          <a:p>
            <a:pPr>
              <a:buFontTx/>
              <a:buChar char="-"/>
            </a:pPr>
            <a:r>
              <a:rPr lang="en-US" smtClean="0">
                <a:sym typeface="Wingdings" pitchFamily="2" charset="2"/>
              </a:rPr>
              <a:t>Other PI regimens – darunavir is no longer on the list since it hasn’t been studied in pregnancy  no data</a:t>
            </a:r>
          </a:p>
          <a:p>
            <a:pPr>
              <a:buFontTx/>
              <a:buChar char="-"/>
            </a:pPr>
            <a:endParaRPr lang="en-US" smtClean="0">
              <a:sym typeface="Wingdings" pitchFamily="2" charset="2"/>
            </a:endParaRPr>
          </a:p>
          <a:p>
            <a:r>
              <a:rPr lang="en-US" smtClean="0"/>
              <a:t>Other recommendations with pregnancy data include: </a:t>
            </a:r>
          </a:p>
          <a:p>
            <a:r>
              <a:rPr lang="en-US" smtClean="0"/>
              <a:t>i) NNRTI – efavirenz (not typically used in practice though due to CNS effects – depression, insomnia, vivid nightmares. Worse side effect profile in NNRTI drug class). Would only use if mom already on it during her pregnancy (after the 8 week mark)</a:t>
            </a:r>
          </a:p>
          <a:p>
            <a:r>
              <a:rPr lang="en-US" smtClean="0"/>
              <a:t>ii) Integrase Inhibitors – raltegravir is the only one in this drug class that has pregnancy data</a:t>
            </a:r>
          </a:p>
          <a:p>
            <a:endParaRPr lang="en-US" smtClean="0"/>
          </a:p>
          <a:p>
            <a:r>
              <a:rPr lang="en-US" smtClean="0"/>
              <a:t>My bottom line:</a:t>
            </a:r>
          </a:p>
          <a:p>
            <a:r>
              <a:rPr lang="en-US" smtClean="0"/>
              <a:t>- Likely would recommend choosing atazanvir from the PI class or isentress (integrase inhibitor if CYP3A4 interactions are a problem with PI’s)</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93747D66-BFC8-465F-93AA-BF4EA270FE0A}"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5DCE7EFB-3BED-4FD5-91E6-DF88908EEA8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t>Some notes:</a:t>
            </a:r>
          </a:p>
          <a:p>
            <a:pPr marL="171450" indent="-171450">
              <a:buFontTx/>
              <a:buChar char="-"/>
              <a:defRPr/>
            </a:pPr>
            <a:r>
              <a:rPr lang="en-US" dirty="0" smtClean="0"/>
              <a:t>Monitor </a:t>
            </a:r>
            <a:r>
              <a:rPr lang="en-US" dirty="0" err="1" smtClean="0"/>
              <a:t>SCr</a:t>
            </a:r>
            <a:r>
              <a:rPr lang="en-US" dirty="0" smtClean="0"/>
              <a:t> while on </a:t>
            </a:r>
            <a:r>
              <a:rPr lang="en-US" dirty="0" err="1" smtClean="0"/>
              <a:t>tenofovir</a:t>
            </a:r>
            <a:r>
              <a:rPr lang="en-US" dirty="0" smtClean="0"/>
              <a:t>. Can cause AKI via renal tubule injury. CI when </a:t>
            </a:r>
            <a:r>
              <a:rPr lang="en-US" dirty="0" err="1" smtClean="0"/>
              <a:t>CrCl</a:t>
            </a:r>
            <a:r>
              <a:rPr lang="en-US" dirty="0" smtClean="0"/>
              <a:t> &lt;10 and not on hemodialysis. Otherwise dosing interval is adjusted based on renal function once CrCl,50</a:t>
            </a:r>
          </a:p>
          <a:p>
            <a:pPr marL="171450" indent="-171450">
              <a:buFontTx/>
              <a:buChar char="-"/>
              <a:defRPr/>
            </a:pPr>
            <a:r>
              <a:rPr lang="en-US" dirty="0" smtClean="0"/>
              <a:t>Although there is a risk of osteoporosis the guidelines don’t recommend routine BMD testing. Only done based on clinical </a:t>
            </a:r>
            <a:r>
              <a:rPr lang="en-US" dirty="0" err="1" smtClean="0"/>
              <a:t>judgement</a:t>
            </a:r>
            <a:r>
              <a:rPr lang="en-US" dirty="0" smtClean="0"/>
              <a:t> if you think the patient has a high fracture risk</a:t>
            </a:r>
          </a:p>
          <a:p>
            <a:pPr marL="171450" indent="-171450">
              <a:buFontTx/>
              <a:buChar char="-"/>
              <a:defRPr/>
            </a:pPr>
            <a:r>
              <a:rPr lang="en-US" dirty="0" smtClean="0"/>
              <a:t>Genetic testing is done if using </a:t>
            </a:r>
            <a:r>
              <a:rPr lang="en-US" dirty="0" err="1" smtClean="0"/>
              <a:t>abacavir</a:t>
            </a:r>
            <a:r>
              <a:rPr lang="en-US" dirty="0" smtClean="0"/>
              <a:t>. Patient must be HLA-B*5701 negative otherwise they are at risk of hypersensitivity reaction</a:t>
            </a:r>
            <a:endParaRPr lang="en-US" dirty="0"/>
          </a:p>
        </p:txBody>
      </p:sp>
      <p:sp>
        <p:nvSpPr>
          <p:cNvPr id="4" name="Slide Number Placeholder 3"/>
          <p:cNvSpPr>
            <a:spLocks noGrp="1"/>
          </p:cNvSpPr>
          <p:nvPr>
            <p:ph type="sldNum" sz="quarter" idx="5"/>
          </p:nvPr>
        </p:nvSpPr>
        <p:spPr/>
        <p:txBody>
          <a:bodyPr/>
          <a:lstStyle/>
          <a:p>
            <a:pPr>
              <a:defRPr/>
            </a:pPr>
            <a:fld id="{D80F32F4-78CB-469F-84C5-2073C8F402A1}"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Etravirine is the worst for CNS and dyslipidemia</a:t>
            </a:r>
          </a:p>
          <a:p>
            <a:pPr eaLnBrk="1" hangingPunct="1">
              <a:spcBef>
                <a:spcPct val="0"/>
              </a:spcBef>
            </a:pPr>
            <a:endParaRPr lang="en-CA" smtClean="0"/>
          </a:p>
          <a:p>
            <a:pPr eaLnBrk="1" hangingPunct="1">
              <a:spcBef>
                <a:spcPct val="0"/>
              </a:spcBef>
            </a:pPr>
            <a:r>
              <a:rPr lang="en-CA" smtClean="0"/>
              <a:t>Atripla = insomnia</a:t>
            </a:r>
          </a:p>
          <a:p>
            <a:pPr eaLnBrk="1" hangingPunct="1">
              <a:spcBef>
                <a:spcPct val="0"/>
              </a:spcBef>
            </a:pPr>
            <a:endParaRPr lang="en-CA" smtClean="0"/>
          </a:p>
          <a:p>
            <a:pPr eaLnBrk="1" hangingPunct="1">
              <a:spcBef>
                <a:spcPct val="0"/>
              </a:spcBef>
            </a:pPr>
            <a:r>
              <a:rPr lang="en-CA" smtClean="0"/>
              <a:t>Rilpivirine: lipid neutral and no increase in depression </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4F53B0-44EA-4031-8B58-E24C56E0AD9A}" type="slidenum">
              <a:rPr lang="en-US"/>
              <a:pPr fontAlgn="base">
                <a:spcBef>
                  <a:spcPct val="0"/>
                </a:spcBef>
                <a:spcAft>
                  <a:spcPct val="0"/>
                </a:spcAft>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*Almost all PI’s are taken with food to minimize GI side effects and to increase absorption. (exception: indinavir – empty stomach)</a:t>
            </a:r>
            <a:endParaRPr lang="en-CA" smtClean="0">
              <a:sym typeface="Wingdings" pitchFamily="2" charset="2"/>
            </a:endParaRPr>
          </a:p>
          <a:p>
            <a:pPr eaLnBrk="1" hangingPunct="1">
              <a:spcBef>
                <a:spcPct val="0"/>
              </a:spcBef>
            </a:pPr>
            <a:endParaRPr lang="en-CA" smtClean="0">
              <a:sym typeface="Wingdings" pitchFamily="2" charset="2"/>
            </a:endParaRPr>
          </a:p>
          <a:p>
            <a:pPr eaLnBrk="1" hangingPunct="1">
              <a:spcBef>
                <a:spcPct val="0"/>
              </a:spcBef>
              <a:buFontTx/>
              <a:buChar char="-"/>
            </a:pPr>
            <a:r>
              <a:rPr lang="en-CA" smtClean="0">
                <a:sym typeface="Wingdings" pitchFamily="2" charset="2"/>
              </a:rPr>
              <a:t>Preparing for questions: </a:t>
            </a:r>
          </a:p>
          <a:p>
            <a:pPr eaLnBrk="1" hangingPunct="1">
              <a:spcBef>
                <a:spcPct val="0"/>
              </a:spcBef>
              <a:buFontTx/>
              <a:buChar char="-"/>
            </a:pPr>
            <a:r>
              <a:rPr lang="en-CA" smtClean="0"/>
              <a:t>Ken may ask the incidence of new onset diabetes from PIs </a:t>
            </a:r>
            <a:r>
              <a:rPr lang="en-CA" smtClean="0">
                <a:sym typeface="Wingdings" pitchFamily="2" charset="2"/>
              </a:rPr>
              <a:t> &lt;1% of patient’s (rare ADR)</a:t>
            </a:r>
          </a:p>
          <a:p>
            <a:pPr eaLnBrk="1" hangingPunct="1">
              <a:spcBef>
                <a:spcPct val="0"/>
              </a:spcBef>
              <a:buFontTx/>
              <a:buChar char="-"/>
            </a:pPr>
            <a:r>
              <a:rPr lang="en-CA" smtClean="0"/>
              <a:t>Is it reversible once drug stopped? (most likely)</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D51887-1FF1-4F5C-A84C-8B34A401DD72}" type="slidenum">
              <a:rPr lang="en-US"/>
              <a:pPr fontAlgn="base">
                <a:spcBef>
                  <a:spcPct val="0"/>
                </a:spcBef>
                <a:spcAft>
                  <a:spcPct val="0"/>
                </a:spcAft>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endParaRPr lang="en-CA" b="1"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sym typeface="Wingdings" pitchFamily="2" charset="2"/>
              </a:rPr>
              <a:t>*Integrase Inhibitors have the best adverse effect profile – as you can see it’s just a short list and the side effects listed here are manageable</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2E5B7E-D36F-4334-A9E1-96AA7446C49D}" type="slidenum">
              <a:rPr lang="en-US"/>
              <a:pPr fontAlgn="base">
                <a:spcBef>
                  <a:spcPct val="0"/>
                </a:spcBef>
                <a:spcAft>
                  <a:spcPct val="0"/>
                </a:spcAft>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t>*Darunavir/r is a CYP3A4 inhibitor</a:t>
            </a:r>
          </a:p>
          <a:p>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*Point out at this point that they could find this same information by using the app HIV ichart (free for iphone and android)</a:t>
            </a:r>
          </a:p>
          <a:p>
            <a:endParaRPr lang="en-CA" smtClean="0"/>
          </a:p>
          <a:p>
            <a:r>
              <a:rPr lang="en-CA" smtClean="0"/>
              <a:t>- Explain that the protease inhibitors are listed across the top – in our case we’re interested in darunavir and ritonavir (highlighted in yellow along the top)</a:t>
            </a:r>
          </a:p>
          <a:p>
            <a:pPr>
              <a:buFontTx/>
              <a:buChar char="-"/>
            </a:pPr>
            <a:r>
              <a:rPr lang="en-CA" smtClean="0"/>
              <a:t>Along the y-axis are other drug classes so in this case we’re looking at corticosteroids</a:t>
            </a:r>
          </a:p>
          <a:p>
            <a:pPr>
              <a:buFontTx/>
              <a:buChar char="-"/>
            </a:pPr>
            <a:r>
              <a:rPr lang="en-CA" smtClean="0"/>
              <a:t>The red boxes show what to avoid – fluticasone and Advair (has fluticasone in combo)</a:t>
            </a:r>
          </a:p>
          <a:p>
            <a:pPr>
              <a:buFontTx/>
              <a:buChar char="-"/>
            </a:pPr>
            <a:r>
              <a:rPr lang="en-CA" smtClean="0"/>
              <a:t>The green boxes show what’s recommended instead </a:t>
            </a:r>
            <a:r>
              <a:rPr lang="en-CA" smtClean="0">
                <a:sym typeface="Wingdings" pitchFamily="2" charset="2"/>
              </a:rPr>
              <a:t> beclomethasone (QVAR)</a:t>
            </a:r>
          </a:p>
          <a:p>
            <a:endParaRPr lang="en-CA" smtClean="0"/>
          </a:p>
          <a:p>
            <a:r>
              <a:rPr lang="en-CA" smtClean="0"/>
              <a:t>* This is a great resource to use since it includes PK data and instead of just saying there is an interaction, it provides a recommendation on what to do and what alternative to use</a:t>
            </a:r>
          </a:p>
        </p:txBody>
      </p:sp>
      <p:sp>
        <p:nvSpPr>
          <p:cNvPr id="4" name="Slide Number Placeholder 3"/>
          <p:cNvSpPr>
            <a:spLocks noGrp="1"/>
          </p:cNvSpPr>
          <p:nvPr>
            <p:ph type="sldNum" sz="quarter" idx="5"/>
          </p:nvPr>
        </p:nvSpPr>
        <p:spPr/>
        <p:txBody>
          <a:bodyPr/>
          <a:lstStyle/>
          <a:p>
            <a:pPr>
              <a:defRPr/>
            </a:pPr>
            <a:fld id="{CA6EEECE-8901-42DC-90CE-14E6BD6CDD28}"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TextEdit="1"/>
          </p:cNvSpPr>
          <p:nvPr>
            <p:ph type="sldImg"/>
          </p:nvPr>
        </p:nvSpPr>
        <p:spPr bwMode="auto">
          <a:noFill/>
          <a:ln>
            <a:solidFill>
              <a:srgbClr val="000000"/>
            </a:solidFill>
            <a:miter lim="800000"/>
            <a:headEnd/>
            <a:tailEnd/>
          </a:ln>
        </p:spPr>
      </p:sp>
      <p:sp>
        <p:nvSpPr>
          <p:cNvPr id="70658"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t>*Really highlight the fact that community pharmacists can easily catch and prevent this type of interaction. </a:t>
            </a:r>
          </a:p>
          <a:p>
            <a:endParaRPr lang="en-CA" smtClean="0"/>
          </a:p>
          <a:p>
            <a:pPr>
              <a:buFontTx/>
              <a:buChar char="-"/>
            </a:pPr>
            <a:r>
              <a:rPr lang="en-CA" smtClean="0"/>
              <a:t>Dosing of QVAR not listed on slide because it varies depending on the severity of the asthma. Most commonly 100 mcg (1 puff) BID = moderate asthma</a:t>
            </a:r>
          </a:p>
          <a:p>
            <a:pPr>
              <a:buFontTx/>
              <a:buChar char="-"/>
            </a:pPr>
            <a:r>
              <a:rPr lang="en-CA" smtClean="0"/>
              <a:t>Although beclomethasone is still a corticosteroid it’s not metabolized by CYP3A4 (drug interaction due to enzymes not drug class since one corticosteroid interacts and the other does not)</a:t>
            </a:r>
          </a:p>
          <a:p>
            <a:pPr>
              <a:buFontTx/>
              <a:buChar char="-"/>
            </a:pPr>
            <a:endParaRPr lang="en-CA" smtClean="0"/>
          </a:p>
          <a:p>
            <a:pPr>
              <a:buFontTx/>
              <a:buChar char="-"/>
            </a:pPr>
            <a:r>
              <a:rPr lang="en-CA" smtClean="0"/>
              <a:t>ODB patients – not only 65+ but lots of trillium patients at clinic due to scoioeconomic and financial issues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*Interactions with statins is another type of interaction that we are commonly asked about at clinic</a:t>
            </a:r>
          </a:p>
          <a:p>
            <a:r>
              <a:rPr lang="en-CA" smtClean="0"/>
              <a:t>*Highlight fact that interaction is due to the booster not the actual antiretrovirals and that the key to this interaction is to manage by monitoring</a:t>
            </a:r>
          </a:p>
          <a:p>
            <a:r>
              <a:rPr lang="en-CA" smtClean="0"/>
              <a:t>*only common side effects listed</a:t>
            </a:r>
          </a:p>
          <a:p>
            <a:endParaRPr lang="en-CA" smtClean="0"/>
          </a:p>
          <a:p>
            <a:r>
              <a:rPr lang="en-CA" smtClean="0"/>
              <a:t>KEY POINT: </a:t>
            </a:r>
          </a:p>
          <a:p>
            <a:pPr>
              <a:buFontTx/>
              <a:buChar char="-"/>
            </a:pPr>
            <a:r>
              <a:rPr lang="en-CA" smtClean="0"/>
              <a:t>This interaction is managed by monitoring compared to the previous interaction which required a change in therapy</a:t>
            </a:r>
          </a:p>
          <a:p>
            <a:pPr>
              <a:buFontTx/>
              <a:buChar char="-"/>
            </a:pPr>
            <a:endParaRPr lang="en-CA" smtClean="0"/>
          </a:p>
          <a:p>
            <a:r>
              <a:rPr lang="en-CA" smtClean="0"/>
              <a:t>*At this point before we move on I want to point out that there are many other drug interactions besides the two most common ones we’ve talked about here. But the bottom line is the same – determine if the interaction can be managed by simply monitoring for adverse effects before deciding that a change in therapy is needed. Compliance is important in all patients but even more so in the HIV patient. Thus we often don’t want to make too many medication changes unless necessary.</a:t>
            </a:r>
          </a:p>
          <a:p>
            <a:endParaRPr lang="en-CA" smtClean="0"/>
          </a:p>
          <a:p>
            <a:r>
              <a:rPr lang="en-CA" smtClean="0"/>
              <a:t>*Also, if you’re ever unsure about an interaction with antiretrovirals and how to manage it feel free to contact the HAVEN clinic and use us as a resource. We’re more than happy to assist you if needed.</a:t>
            </a:r>
          </a:p>
        </p:txBody>
      </p:sp>
      <p:sp>
        <p:nvSpPr>
          <p:cNvPr id="4" name="Slide Number Placeholder 3"/>
          <p:cNvSpPr>
            <a:spLocks noGrp="1"/>
          </p:cNvSpPr>
          <p:nvPr>
            <p:ph type="sldNum" sz="quarter" idx="5"/>
          </p:nvPr>
        </p:nvSpPr>
        <p:spPr/>
        <p:txBody>
          <a:bodyPr/>
          <a:lstStyle/>
          <a:p>
            <a:pPr>
              <a:defRPr/>
            </a:pPr>
            <a:fld id="{00C23A09-13E8-4204-8D5B-0261AE8A8286}"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TextEdit="1"/>
          </p:cNvSpPr>
          <p:nvPr>
            <p:ph type="sldImg"/>
          </p:nvPr>
        </p:nvSpPr>
        <p:spPr bwMode="auto">
          <a:noFill/>
          <a:ln>
            <a:solidFill>
              <a:srgbClr val="000000"/>
            </a:solidFill>
            <a:miter lim="800000"/>
            <a:headEnd/>
            <a:tailEnd/>
          </a:ln>
        </p:spPr>
      </p:sp>
      <p:sp>
        <p:nvSpPr>
          <p:cNvPr id="74754"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t>3A4 inducers may decrease efficacy of ARV by decreasing levels???? (ask mat)</a:t>
            </a:r>
          </a:p>
          <a:p>
            <a:r>
              <a:rPr lang="en-CA" smtClean="0"/>
              <a:t>3A4 inhibitors may increase ARV levels increasing the risk of adverse effects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t>Bottom line: even a little bit of non-adherence can lead to virologic breakthrough </a:t>
            </a:r>
            <a:r>
              <a:rPr lang="en-CA" smtClean="0">
                <a:sym typeface="Wingdings" pitchFamily="2" charset="2"/>
              </a:rPr>
              <a:t> non adherence leads to resistance!</a:t>
            </a:r>
          </a:p>
          <a:p>
            <a:endParaRPr lang="en-CA" smtClean="0">
              <a:sym typeface="Wingdings" pitchFamily="2" charset="2"/>
            </a:endParaRPr>
          </a:p>
          <a:p>
            <a:r>
              <a:rPr lang="en-CA" b="1" smtClean="0">
                <a:sym typeface="Wingdings" pitchFamily="2" charset="2"/>
              </a:rPr>
              <a:t>*Missing doses here has bigger effects</a:t>
            </a:r>
          </a:p>
          <a:p>
            <a:pPr>
              <a:buFontTx/>
              <a:buChar char="-"/>
            </a:pPr>
            <a:r>
              <a:rPr lang="en-CA" b="1" smtClean="0">
                <a:sym typeface="Wingdings" pitchFamily="2" charset="2"/>
              </a:rPr>
              <a:t>95%  missing 2 doses/month</a:t>
            </a:r>
          </a:p>
          <a:p>
            <a:pPr>
              <a:buFontTx/>
              <a:buChar char="-"/>
            </a:pPr>
            <a:endParaRPr lang="en-CA" b="1" smtClean="0">
              <a:sym typeface="Wingdings" pitchFamily="2" charset="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Key point: one pill once a day regimens have been proven to increase adherence. This is why at the clinic we try to start all of our patients on and switch others to this type of regimen. Now we’re typically only using the multi-tablet regimens when resistance to parts of the combination pills is an issue and factor.</a:t>
            </a:r>
          </a:p>
        </p:txBody>
      </p:sp>
      <p:sp>
        <p:nvSpPr>
          <p:cNvPr id="552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72223B-A852-41D0-937F-7035FE124BD1}" type="slidenum">
              <a:rPr lang="en-US"/>
              <a:pPr fontAlgn="base">
                <a:spcBef>
                  <a:spcPct val="0"/>
                </a:spcBef>
                <a:spcAft>
                  <a:spcPct val="0"/>
                </a:spcAft>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TextEdit="1"/>
          </p:cNvSpPr>
          <p:nvPr>
            <p:ph type="sldImg"/>
          </p:nvPr>
        </p:nvSpPr>
        <p:spPr bwMode="auto">
          <a:noFill/>
          <a:ln>
            <a:solidFill>
              <a:srgbClr val="000000"/>
            </a:solidFill>
            <a:miter lim="800000"/>
            <a:headEnd/>
            <a:tailEnd/>
          </a:ln>
        </p:spPr>
      </p:sp>
      <p:sp>
        <p:nvSpPr>
          <p:cNvPr id="81922" name="Rectangle 3"/>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CA" smtClean="0">
                <a:sym typeface="Wingdings" pitchFamily="2" charset="2"/>
              </a:rPr>
              <a:t>In regards to this slide, I know that this is something that all of you do every day thus this is meant to simply be a friendly reminder of some strategies you can use</a:t>
            </a:r>
          </a:p>
          <a:p>
            <a:pPr marL="171450" indent="-171450">
              <a:buFontTx/>
              <a:buChar char="•"/>
            </a:pPr>
            <a:r>
              <a:rPr lang="en-CA" smtClean="0">
                <a:sym typeface="Wingdings" pitchFamily="2" charset="2"/>
              </a:rPr>
              <a:t>1 pill/day is best for the system approach!*  highlight that this is the approach we use most often at clinic when counselling patients</a:t>
            </a:r>
          </a:p>
          <a:p>
            <a:pPr marL="171450" indent="-171450">
              <a:buFontTx/>
              <a:buChar char="•"/>
            </a:pPr>
            <a:endParaRPr lang="en-CA" smtClean="0">
              <a:sym typeface="Wingdings" pitchFamily="2" charset="2"/>
            </a:endParaRPr>
          </a:p>
          <a:p>
            <a:pPr marL="171450" indent="-171450"/>
            <a:r>
              <a:rPr lang="en-CA" smtClean="0">
                <a:sym typeface="Wingdings" pitchFamily="2" charset="2"/>
              </a:rPr>
              <a:t>Re: counselling: </a:t>
            </a:r>
          </a:p>
          <a:p>
            <a:pPr marL="171450" indent="-171450">
              <a:buFontTx/>
              <a:buChar char="-"/>
            </a:pPr>
            <a:r>
              <a:rPr lang="en-CA" smtClean="0">
                <a:sym typeface="Wingdings" pitchFamily="2" charset="2"/>
              </a:rPr>
              <a:t>Explain the implications of non-adherence to the patient so they know the importance of taking it regularly</a:t>
            </a:r>
          </a:p>
          <a:p>
            <a:pPr marL="171450" indent="-171450">
              <a:buFontTx/>
              <a:buChar char="-"/>
            </a:pPr>
            <a:r>
              <a:rPr lang="en-CA" smtClean="0"/>
              <a:t>Explain to them what to do in the case that they do accidentally miss a dose</a:t>
            </a:r>
          </a:p>
          <a:p>
            <a:pPr marL="171450" indent="-171450">
              <a:buFontTx/>
              <a:buChar char="-"/>
            </a:pPr>
            <a:r>
              <a:rPr lang="en-CA" smtClean="0"/>
              <a:t>Explain adverse effects that you will monitor for and how they can be managed if the need arises. The goal is to explain ADRs in a way that will not discourage the patient from taking the drug</a:t>
            </a:r>
          </a:p>
          <a:p>
            <a:pPr marL="171450" indent="-171450">
              <a:buFontTx/>
              <a:buChar char="-"/>
            </a:pPr>
            <a:r>
              <a:rPr lang="en-CA" smtClean="0"/>
              <a:t>Explain how drug interactions will be monitored and managed. Reassure them that they will be managed in a way that does not compromise efficacy of ARVs (many patients worry about this and as a result may not take some of their drugs!)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This is just some confidence behind what we are talking about today in that pharmacists really can make a difference for these patients!</a:t>
            </a:r>
          </a:p>
          <a:p>
            <a:pPr eaLnBrk="1" hangingPunct="1">
              <a:spcBef>
                <a:spcPct val="0"/>
              </a:spcBef>
              <a:defRPr/>
            </a:pPr>
            <a:endParaRPr lang="en-US" dirty="0" smtClean="0"/>
          </a:p>
          <a:p>
            <a:pPr eaLnBrk="1" hangingPunct="1">
              <a:spcBef>
                <a:spcPct val="0"/>
              </a:spcBef>
              <a:defRPr/>
            </a:pPr>
            <a:r>
              <a:rPr lang="en-US" dirty="0" smtClean="0"/>
              <a:t>The goal of this presentation tonight will be to provide you some tools and resources that will help you feel better prepared when helping these patients</a:t>
            </a:r>
          </a:p>
          <a:p>
            <a:pPr eaLnBrk="1" hangingPunct="1">
              <a:spcBef>
                <a:spcPct val="0"/>
              </a:spcBef>
              <a:defRPr/>
            </a:pPr>
            <a:endParaRPr lang="en-US" dirty="0" smtClean="0"/>
          </a:p>
          <a:p>
            <a:pPr eaLnBrk="1" hangingPunct="1">
              <a:spcBef>
                <a:spcPct val="0"/>
              </a:spcBef>
              <a:defRPr/>
            </a:pPr>
            <a:r>
              <a:rPr lang="en-US" dirty="0" smtClean="0"/>
              <a:t>2 things: </a:t>
            </a:r>
          </a:p>
          <a:p>
            <a:pPr marL="228600" indent="-228600" eaLnBrk="1" hangingPunct="1">
              <a:spcBef>
                <a:spcPct val="0"/>
              </a:spcBef>
              <a:buFontTx/>
              <a:buAutoNum type="arabicParenR"/>
              <a:defRPr/>
            </a:pPr>
            <a:r>
              <a:rPr lang="en-US" dirty="0" smtClean="0"/>
              <a:t>Interactive resource presentation that will be posted with links to help you when previewing and assessing HIV prescriptions/meds</a:t>
            </a:r>
          </a:p>
          <a:p>
            <a:pPr marL="228600" indent="-228600" eaLnBrk="1" hangingPunct="1">
              <a:spcBef>
                <a:spcPct val="0"/>
              </a:spcBef>
              <a:buFontTx/>
              <a:buAutoNum type="arabicParenR"/>
              <a:defRPr/>
            </a:pPr>
            <a:r>
              <a:rPr lang="en-US" dirty="0" smtClean="0"/>
              <a:t>Focus on the names of the drugs from the start</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DA7AE8-70B8-45E6-95A8-52F94A2D5E9E}" type="slidenum">
              <a:rPr lang="en-US"/>
              <a:pPr fontAlgn="base">
                <a:spcBef>
                  <a:spcPct val="0"/>
                </a:spcBef>
                <a:spcAft>
                  <a:spcPct val="0"/>
                </a:spcAft>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TextEdit="1"/>
          </p:cNvSpPr>
          <p:nvPr>
            <p:ph type="sldImg"/>
          </p:nvPr>
        </p:nvSpPr>
        <p:spPr bwMode="auto">
          <a:noFill/>
          <a:ln>
            <a:solidFill>
              <a:srgbClr val="000000"/>
            </a:solidFill>
            <a:miter lim="800000"/>
            <a:headEnd/>
            <a:tailEnd/>
          </a:ln>
        </p:spPr>
      </p:sp>
      <p:sp>
        <p:nvSpPr>
          <p:cNvPr id="83970" name="Rectangle 3"/>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F1849E5-CF90-4970-A1B9-2BE5B70E036A}" type="slidenum">
              <a:rPr lang="en-US" smtClean="0"/>
              <a:pPr>
                <a:defRPr/>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TextEdit="1"/>
          </p:cNvSpPr>
          <p:nvPr>
            <p:ph type="sldImg"/>
          </p:nvPr>
        </p:nvSpPr>
        <p:spPr bwMode="auto">
          <a:noFill/>
          <a:ln>
            <a:solidFill>
              <a:srgbClr val="000000"/>
            </a:solidFill>
            <a:miter lim="800000"/>
            <a:headEnd/>
            <a:tailEnd/>
          </a:ln>
        </p:spPr>
      </p:sp>
      <p:sp>
        <p:nvSpPr>
          <p:cNvPr id="89090"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t>Key point: </a:t>
            </a:r>
          </a:p>
          <a:p>
            <a:pPr>
              <a:buFontTx/>
              <a:buChar char="-"/>
            </a:pPr>
            <a:r>
              <a:rPr lang="en-CA" smtClean="0"/>
              <a:t>As community pharmacists you should not have to worry about coverage issues as it should technically be looked after by the clinic before the patient comes to see you</a:t>
            </a:r>
          </a:p>
          <a:p>
            <a:pPr>
              <a:buFontTx/>
              <a:buChar char="-"/>
            </a:pPr>
            <a:r>
              <a:rPr lang="en-CA" b="1" smtClean="0"/>
              <a:t>Bottom line re: cost </a:t>
            </a:r>
            <a:r>
              <a:rPr lang="en-CA" b="1" smtClean="0">
                <a:sym typeface="Wingdings" pitchFamily="2" charset="2"/>
              </a:rPr>
              <a:t> regimens are &gt; 1000 /month!</a:t>
            </a:r>
            <a:endParaRPr lang="en-CA" b="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TextEdit="1"/>
          </p:cNvSpPr>
          <p:nvPr>
            <p:ph type="sldImg"/>
          </p:nvPr>
        </p:nvSpPr>
        <p:spPr bwMode="auto">
          <a:noFill/>
          <a:ln>
            <a:solidFill>
              <a:srgbClr val="000000"/>
            </a:solidFill>
            <a:miter lim="800000"/>
            <a:headEnd/>
            <a:tailEnd/>
          </a:ln>
        </p:spPr>
      </p:sp>
      <p:sp>
        <p:nvSpPr>
          <p:cNvPr id="91138" name="Rectangle 3"/>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*Mention: VL should be &lt;40; CD4 should be &gt;500</a:t>
            </a:r>
          </a:p>
          <a:p>
            <a:endParaRPr lang="en-US" smtClean="0"/>
          </a:p>
          <a:p>
            <a:r>
              <a:rPr lang="en-US" smtClean="0"/>
              <a:t>*Mention that both of the links provided on the slide are great resources for counselling information</a:t>
            </a:r>
          </a:p>
        </p:txBody>
      </p:sp>
      <p:sp>
        <p:nvSpPr>
          <p:cNvPr id="4" name="Slide Number Placeholder 3"/>
          <p:cNvSpPr>
            <a:spLocks noGrp="1"/>
          </p:cNvSpPr>
          <p:nvPr>
            <p:ph type="sldNum" sz="quarter" idx="5"/>
          </p:nvPr>
        </p:nvSpPr>
        <p:spPr/>
        <p:txBody>
          <a:bodyPr/>
          <a:lstStyle/>
          <a:p>
            <a:pPr>
              <a:defRPr/>
            </a:pPr>
            <a:fld id="{C7D32EDB-E265-4EE6-8EDC-65FF167BD1DF}"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0" lvl="3">
              <a:defRPr/>
            </a:pPr>
            <a:r>
              <a:rPr lang="en-US" dirty="0" smtClean="0"/>
              <a:t>This is a screenshot of the type of information you will find at the first link: </a:t>
            </a:r>
            <a:r>
              <a:rPr lang="en-US" sz="1800" i="1" dirty="0" smtClean="0">
                <a:solidFill>
                  <a:srgbClr val="404040"/>
                </a:solidFill>
                <a:hlinkClick r:id="rId3"/>
              </a:rPr>
              <a:t>http://hivclinic.ca/main/drugs_fact.html</a:t>
            </a:r>
            <a:endParaRPr lang="en-US" sz="1800" i="1" dirty="0" smtClean="0">
              <a:solidFill>
                <a:srgbClr val="404040"/>
              </a:solidFill>
            </a:endParaRPr>
          </a:p>
          <a:p>
            <a:pPr marL="171450" indent="-171450">
              <a:buFontTx/>
              <a:buChar char="-"/>
              <a:defRPr/>
            </a:pPr>
            <a:r>
              <a:rPr lang="en-US" dirty="0" err="1" smtClean="0"/>
              <a:t>Hiv</a:t>
            </a:r>
            <a:r>
              <a:rPr lang="en-US" dirty="0" smtClean="0"/>
              <a:t> </a:t>
            </a:r>
            <a:r>
              <a:rPr lang="en-US" dirty="0" err="1" smtClean="0"/>
              <a:t>clinic.ca</a:t>
            </a:r>
            <a:r>
              <a:rPr lang="en-US" dirty="0" smtClean="0"/>
              <a:t> is a great resource because they have fact sheets for all of the </a:t>
            </a:r>
            <a:r>
              <a:rPr lang="en-US" dirty="0" err="1" smtClean="0"/>
              <a:t>antiretrovirals</a:t>
            </a:r>
            <a:r>
              <a:rPr lang="en-US" dirty="0" smtClean="0"/>
              <a:t> that are formatted the same way</a:t>
            </a:r>
          </a:p>
          <a:p>
            <a:pPr marL="171450" indent="-171450">
              <a:buFontTx/>
              <a:buChar char="-"/>
              <a:defRPr/>
            </a:pPr>
            <a:endParaRPr lang="en-US" dirty="0" smtClean="0"/>
          </a:p>
          <a:p>
            <a:pPr>
              <a:defRPr/>
            </a:pPr>
            <a:r>
              <a:rPr lang="en-US" dirty="0" smtClean="0"/>
              <a:t>Highlight key </a:t>
            </a:r>
            <a:r>
              <a:rPr lang="en-US" dirty="0" err="1" smtClean="0"/>
              <a:t>counselling</a:t>
            </a:r>
            <a:r>
              <a:rPr lang="en-US" dirty="0" smtClean="0"/>
              <a:t> sections for pharmacists</a:t>
            </a:r>
          </a:p>
          <a:p>
            <a:pPr marL="171450" indent="-171450">
              <a:buFontTx/>
              <a:buChar char="-"/>
              <a:defRPr/>
            </a:pPr>
            <a:r>
              <a:rPr lang="en-US" dirty="0" smtClean="0"/>
              <a:t>How to take the drug</a:t>
            </a:r>
          </a:p>
          <a:p>
            <a:pPr marL="171450" indent="-171450">
              <a:buFontTx/>
              <a:buChar char="-"/>
              <a:defRPr/>
            </a:pPr>
            <a:r>
              <a:rPr lang="en-US" dirty="0" smtClean="0"/>
              <a:t>What to do if </a:t>
            </a:r>
            <a:r>
              <a:rPr lang="en-US" dirty="0" err="1" smtClean="0"/>
              <a:t>pt</a:t>
            </a:r>
            <a:r>
              <a:rPr lang="en-US" dirty="0" smtClean="0"/>
              <a:t> misses a dose (</a:t>
            </a:r>
            <a:r>
              <a:rPr lang="en-US" dirty="0" err="1" smtClean="0"/>
              <a:t>ie</a:t>
            </a:r>
            <a:r>
              <a:rPr lang="en-US" dirty="0" smtClean="0"/>
              <a:t>. Take right away or wait until next dose)</a:t>
            </a:r>
          </a:p>
          <a:p>
            <a:pPr marL="171450" indent="-171450">
              <a:buFontTx/>
              <a:buChar char="-"/>
              <a:defRPr/>
            </a:pPr>
            <a:r>
              <a:rPr lang="en-US" dirty="0" smtClean="0"/>
              <a:t>Adverse effects</a:t>
            </a:r>
          </a:p>
          <a:p>
            <a:pPr marL="171450" indent="-171450">
              <a:buFontTx/>
              <a:buChar char="-"/>
              <a:defRPr/>
            </a:pPr>
            <a:r>
              <a:rPr lang="en-US" dirty="0" smtClean="0"/>
              <a:t>Pregnancy and drug interaction information is also included on the second page</a:t>
            </a:r>
          </a:p>
          <a:p>
            <a:pPr>
              <a:defRPr/>
            </a:pPr>
            <a:endParaRPr lang="en-US" dirty="0"/>
          </a:p>
        </p:txBody>
      </p:sp>
      <p:sp>
        <p:nvSpPr>
          <p:cNvPr id="4" name="Slide Number Placeholder 3"/>
          <p:cNvSpPr>
            <a:spLocks noGrp="1"/>
          </p:cNvSpPr>
          <p:nvPr>
            <p:ph type="sldNum" sz="quarter" idx="5"/>
          </p:nvPr>
        </p:nvSpPr>
        <p:spPr/>
        <p:txBody>
          <a:bodyPr/>
          <a:lstStyle/>
          <a:p>
            <a:pPr>
              <a:defRPr/>
            </a:pPr>
            <a:fld id="{158619C5-34A7-494F-BE5C-C3A1CFE2A741}" type="slidenum">
              <a:rPr lang="en-US" smtClean="0"/>
              <a:pPr>
                <a:defRPr/>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Drug interactions, pregnancy and storage information is also included</a:t>
            </a:r>
          </a:p>
        </p:txBody>
      </p:sp>
      <p:sp>
        <p:nvSpPr>
          <p:cNvPr id="4" name="Slide Number Placeholder 3"/>
          <p:cNvSpPr>
            <a:spLocks noGrp="1"/>
          </p:cNvSpPr>
          <p:nvPr>
            <p:ph type="sldNum" sz="quarter" idx="5"/>
          </p:nvPr>
        </p:nvSpPr>
        <p:spPr/>
        <p:txBody>
          <a:bodyPr/>
          <a:lstStyle/>
          <a:p>
            <a:pPr>
              <a:defRPr/>
            </a:pPr>
            <a:fld id="{A7E53D07-89A5-4F9E-A82D-DBC21A4199DA}" type="slidenum">
              <a:rPr lang="en-US" smtClean="0"/>
              <a:pPr>
                <a:defRPr/>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TextEdit="1"/>
          </p:cNvSpPr>
          <p:nvPr>
            <p:ph type="sldImg"/>
          </p:nvPr>
        </p:nvSpPr>
        <p:spPr bwMode="auto">
          <a:noFill/>
          <a:ln>
            <a:solidFill>
              <a:srgbClr val="000000"/>
            </a:solidFill>
            <a:miter lim="800000"/>
            <a:headEnd/>
            <a:tailEnd/>
          </a:ln>
        </p:spPr>
      </p:sp>
      <p:sp>
        <p:nvSpPr>
          <p:cNvPr id="99330" name="Rectangle 3"/>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TextEdit="1"/>
          </p:cNvSpPr>
          <p:nvPr>
            <p:ph type="sldImg"/>
          </p:nvPr>
        </p:nvSpPr>
        <p:spPr bwMode="auto">
          <a:noFill/>
          <a:ln>
            <a:solidFill>
              <a:srgbClr val="000000"/>
            </a:solidFill>
            <a:miter lim="800000"/>
            <a:headEnd/>
            <a:tailEnd/>
          </a:ln>
        </p:spPr>
      </p:sp>
      <p:sp>
        <p:nvSpPr>
          <p:cNvPr id="10137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CA" smtClean="0"/>
              <a:t>What do you do if the partner’s HIV is known to be resistant to ingredients in Truvada or if pt has renal dysfunction? </a:t>
            </a:r>
          </a:p>
          <a:p>
            <a:pPr eaLnBrk="1" hangingPunct="1"/>
            <a:r>
              <a:rPr lang="en-CA" smtClean="0"/>
              <a:t>Recommendations don’t address this</a:t>
            </a:r>
          </a:p>
          <a:p>
            <a:pPr eaLnBrk="1" hangingPunct="1">
              <a:buFontTx/>
              <a:buChar char="-"/>
            </a:pPr>
            <a:r>
              <a:rPr lang="en-CA" smtClean="0"/>
              <a:t>If renal dysfunction split up Truvada into individual ingredients</a:t>
            </a:r>
          </a:p>
          <a:p>
            <a:pPr eaLnBrk="1" hangingPunct="1">
              <a:buFontTx/>
              <a:buChar char="-"/>
            </a:pPr>
            <a:r>
              <a:rPr lang="en-CA" smtClean="0"/>
              <a:t>Can give different dual therapy combo if resistance is a concern</a:t>
            </a:r>
          </a:p>
          <a:p>
            <a:pPr eaLnBrk="1" hangingPunct="1"/>
            <a:endParaRPr lang="en-CA" smtClean="0"/>
          </a:p>
          <a:p>
            <a:pPr eaLnBrk="1" hangingPunct="1"/>
            <a:r>
              <a:rPr lang="en-CA" smtClean="0"/>
              <a:t>Notes: </a:t>
            </a:r>
          </a:p>
          <a:p>
            <a:pPr eaLnBrk="1" hangingPunct="1">
              <a:buFontTx/>
              <a:buChar char="-"/>
            </a:pPr>
            <a:r>
              <a:rPr lang="en-CA" smtClean="0"/>
              <a:t>Although Truvada was approved as an HIV tx back in 2004 it wasn’t until 2012 that it was approved as PrEP</a:t>
            </a:r>
          </a:p>
          <a:p>
            <a:pPr eaLnBrk="1" hangingPunct="1">
              <a:buFontTx/>
              <a:buChar char="-"/>
            </a:pPr>
            <a:r>
              <a:rPr lang="en-CA" smtClean="0"/>
              <a:t>No duration of therapy mentioned in guidelines. Assuming you take PrEP as long as you are deemed high risk</a:t>
            </a:r>
          </a:p>
          <a:p>
            <a:pPr eaLnBrk="1" hangingPunct="1"/>
            <a:endParaRPr lang="en-CA" smtClean="0"/>
          </a:p>
          <a:p>
            <a:pPr eaLnBrk="1" hangingPunct="1"/>
            <a:r>
              <a:rPr lang="en-CA" smtClean="0"/>
              <a:t>References: </a:t>
            </a:r>
          </a:p>
          <a:p>
            <a:pPr eaLnBrk="1" hangingPunct="1"/>
            <a:r>
              <a:rPr lang="en-CA" smtClean="0"/>
              <a:t>http://www.cdc.gov/hiv/pdf/PrEPguidelines2014.pdf</a:t>
            </a:r>
          </a:p>
          <a:p>
            <a:pPr eaLnBrk="1" hangingPunct="1"/>
            <a:r>
              <a:rPr lang="en-CA" smtClean="0"/>
              <a:t>http://www.huffingtonpost.com/sean-cahill/new-cdc-prep-guidelines-could-transform-hiv-prevention_b_5338197.html</a:t>
            </a:r>
          </a:p>
          <a:p>
            <a:endParaRPr lang="en-C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p:cNvSpPr>
          <p:nvPr>
            <p:ph type="sldImg"/>
          </p:nvPr>
        </p:nvSpPr>
        <p:spPr bwMode="auto">
          <a:noFill/>
          <a:ln>
            <a:solidFill>
              <a:srgbClr val="000000"/>
            </a:solidFill>
            <a:miter lim="800000"/>
            <a:headEnd/>
            <a:tailEnd/>
          </a:ln>
        </p:spPr>
      </p:sp>
      <p:sp>
        <p:nvSpPr>
          <p:cNvPr id="1034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Pregnancy: </a:t>
            </a:r>
          </a:p>
          <a:p>
            <a:pPr>
              <a:buFontTx/>
              <a:buChar char="-"/>
            </a:pPr>
            <a:r>
              <a:rPr lang="en-US" smtClean="0"/>
              <a:t>Both FDA and drug labeling permit this use</a:t>
            </a:r>
          </a:p>
          <a:p>
            <a:pPr>
              <a:buFontTx/>
              <a:buChar char="-"/>
            </a:pPr>
            <a:r>
              <a:rPr lang="en-US" smtClean="0"/>
              <a:t>Data directly related to safety of PrEP on developing fetus is limited though</a:t>
            </a:r>
          </a:p>
          <a:p>
            <a:pPr>
              <a:buFontTx/>
              <a:buChar char="-"/>
            </a:pPr>
            <a:r>
              <a:rPr lang="en-US" smtClean="0"/>
              <a:t>A single small study of periconception use of TDF in uninfected women found no ill effects on the pregnancy and no HIV infections.</a:t>
            </a:r>
          </a:p>
          <a:p>
            <a:pPr>
              <a:buFontTx/>
              <a:buChar char="-"/>
            </a:pPr>
            <a:r>
              <a:rPr lang="en-US" smtClean="0"/>
              <a:t>TDF is also continued during pregnacy in HIV + mother </a:t>
            </a:r>
            <a:r>
              <a:rPr lang="en-US" smtClean="0">
                <a:sym typeface="Wingdings" pitchFamily="2" charset="2"/>
              </a:rPr>
              <a:t> retrospective evidence also suggests no harm to the fetus from being on this medication</a:t>
            </a:r>
          </a:p>
          <a:p>
            <a:pPr>
              <a:buFontTx/>
              <a:buChar char="-"/>
            </a:pPr>
            <a:r>
              <a:rPr lang="en-US" smtClean="0">
                <a:sym typeface="Wingdings" pitchFamily="2" charset="2"/>
              </a:rPr>
              <a:t>Explain risks and benefits to pt so they can make an informed decision</a:t>
            </a:r>
            <a:endParaRPr lang="en-US" smtClean="0"/>
          </a:p>
          <a:p>
            <a:endParaRPr lang="en-US" smtClean="0"/>
          </a:p>
          <a:p>
            <a:r>
              <a:rPr lang="en-US" smtClean="0"/>
              <a:t>Breastfeeding:</a:t>
            </a:r>
          </a:p>
          <a:p>
            <a:r>
              <a:rPr lang="en-US" smtClean="0"/>
              <a:t>HIV + mom’s technically shouldn’t be breastfeeding in the first place as the virus can be transmitted via breast milk even if the mom’s viral load is suppressed with treatment. However, if the mom chooses to avoid the recommendation to breastfeed (perhaps religious or cultural reasons) it is still ok to use Truvada</a:t>
            </a:r>
          </a:p>
          <a:p>
            <a:pPr>
              <a:buFontTx/>
              <a:buChar char="-"/>
            </a:pPr>
            <a:r>
              <a:rPr lang="en-US" smtClean="0"/>
              <a:t>Safety during lactation has not been adequately studied</a:t>
            </a:r>
          </a:p>
          <a:p>
            <a:pPr>
              <a:buFontTx/>
              <a:buChar char="-"/>
            </a:pPr>
            <a:r>
              <a:rPr lang="en-US" smtClean="0"/>
              <a:t>But data from studies of infants born to HIV + mothers and exposed to Truvada via breast milk suggest limited drug exposure</a:t>
            </a:r>
          </a:p>
          <a:p>
            <a:pPr>
              <a:buFontTx/>
              <a:buChar char="-"/>
            </a:pPr>
            <a:r>
              <a:rPr lang="en-US" smtClean="0"/>
              <a:t>Product monograph technically says to avoid breastfeeding while on Truvada (due to lack of data; manufacturer covering themselves)</a:t>
            </a:r>
          </a:p>
          <a:p>
            <a:pPr>
              <a:buFontTx/>
              <a:buChar char="-"/>
            </a:pPr>
            <a:r>
              <a:rPr lang="en-US" smtClean="0"/>
              <a:t>WHO recommends it during pregnancy and breastfeeding for the prevention of perinatal and postpartum mother to child transmission</a:t>
            </a:r>
          </a:p>
          <a:p>
            <a:pPr>
              <a:buFontTx/>
              <a:buChar char="-"/>
            </a:pPr>
            <a:r>
              <a:rPr lang="en-US" smtClean="0"/>
              <a:t>Explain risks and benefits to patient so they can make an informed decision</a:t>
            </a:r>
          </a:p>
          <a:p>
            <a:pPr>
              <a:buFontTx/>
              <a:buChar char="-"/>
            </a:pPr>
            <a:r>
              <a:rPr lang="en-US" smtClean="0"/>
              <a:t>Bottom line: monograph says not to use it but in practice it is in pregnancy and breastfeeding</a:t>
            </a:r>
          </a:p>
          <a:p>
            <a:endParaRPr lang="en-US" smtClean="0"/>
          </a:p>
          <a:p>
            <a:r>
              <a:rPr lang="en-US" smtClean="0"/>
              <a:t>Renal dysfunction (orange not red since still able to use individual ingredients. Just the combination hasn’t been studied less than 50 ml/min)</a:t>
            </a:r>
          </a:p>
          <a:p>
            <a:pPr>
              <a:buFontTx/>
              <a:buChar char="-"/>
            </a:pPr>
            <a:r>
              <a:rPr lang="en-US" smtClean="0"/>
              <a:t>PrEP not recommended if CrCl &lt;50 ml/min due to lack of data (safety not evaluated) </a:t>
            </a:r>
            <a:r>
              <a:rPr lang="en-US" smtClean="0">
                <a:sym typeface="Wingdings" pitchFamily="2" charset="2"/>
              </a:rPr>
              <a:t> look into using individual ingredients to dose adjust (tenofovir + emtricitabine so 2 pills?)  change to individual ingredients so then the dosing interval can be adjusted as per renal function. </a:t>
            </a:r>
          </a:p>
          <a:p>
            <a:pPr>
              <a:buFontTx/>
              <a:buChar char="-"/>
            </a:pPr>
            <a:r>
              <a:rPr lang="en-US" smtClean="0">
                <a:sym typeface="Wingdings" pitchFamily="2" charset="2"/>
              </a:rPr>
              <a:t>Truvada = tenofovir and emtricitabine. Tenofovir can be used as low as 10 ml/min. Emtricitabine’s dosing interval is also extended as per renal function and be used &lt;15 ml/min and in hemodialysis</a:t>
            </a:r>
            <a:endParaRPr lang="en-US" smtClean="0"/>
          </a:p>
        </p:txBody>
      </p:sp>
      <p:sp>
        <p:nvSpPr>
          <p:cNvPr id="4" name="Slide Number Placeholder 3"/>
          <p:cNvSpPr>
            <a:spLocks noGrp="1"/>
          </p:cNvSpPr>
          <p:nvPr>
            <p:ph type="sldNum" sz="quarter" idx="5"/>
          </p:nvPr>
        </p:nvSpPr>
        <p:spPr/>
        <p:txBody>
          <a:bodyPr/>
          <a:lstStyle/>
          <a:p>
            <a:pPr>
              <a:defRPr/>
            </a:pPr>
            <a:fld id="{45DEF9F8-7D89-4AB9-9F4E-5C132394DC55}" type="slidenum">
              <a:rPr lang="en-US" smtClean="0"/>
              <a:pPr>
                <a:defRPr/>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t>*Explain the story of Magic Johnson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Adherence</a:t>
            </a:r>
          </a:p>
          <a:p>
            <a:pPr>
              <a:buFontTx/>
              <a:buChar char="-"/>
            </a:pPr>
            <a:r>
              <a:rPr lang="en-US" smtClean="0"/>
              <a:t>important to prevent possibly getting infected if going to be exposed.</a:t>
            </a:r>
          </a:p>
          <a:p>
            <a:pPr>
              <a:buFontTx/>
              <a:buChar char="-"/>
            </a:pPr>
            <a:r>
              <a:rPr lang="en-US" smtClean="0"/>
              <a:t>Refer back to systems approach</a:t>
            </a:r>
          </a:p>
          <a:p>
            <a:pPr>
              <a:buFontTx/>
              <a:buChar char="-"/>
            </a:pPr>
            <a:r>
              <a:rPr lang="en-US" smtClean="0"/>
              <a:t>Won’t be as effective if not taken daily and non compliance can lead to resistance developing (want to avoid since this is our common backbone usually)</a:t>
            </a:r>
          </a:p>
          <a:p>
            <a:endParaRPr lang="en-US" smtClean="0"/>
          </a:p>
          <a:p>
            <a:r>
              <a:rPr lang="en-US" smtClean="0"/>
              <a:t>PrEP is not 100% effective and thus does not replace the need for condoms (with the exception of trying to conceive). Make sure that this is clearly address with the patient.</a:t>
            </a:r>
          </a:p>
          <a:p>
            <a:pPr>
              <a:buFontTx/>
              <a:buChar char="-"/>
            </a:pPr>
            <a:r>
              <a:rPr lang="en-US" smtClean="0"/>
              <a:t>Explain adverse effects so they know the difference between those and signs and sx of acute HIV infection (fever, maliase, myalgia </a:t>
            </a:r>
            <a:r>
              <a:rPr lang="en-US" smtClean="0">
                <a:sym typeface="Wingdings" pitchFamily="2" charset="2"/>
              </a:rPr>
              <a:t></a:t>
            </a:r>
            <a:r>
              <a:rPr lang="en-US" smtClean="0"/>
              <a:t> flu like sx)</a:t>
            </a:r>
          </a:p>
          <a:p>
            <a:pPr>
              <a:buFontTx/>
              <a:buChar char="-"/>
            </a:pPr>
            <a:r>
              <a:rPr lang="en-US" smtClean="0"/>
              <a:t>Adverse effects of prep listed on previous slide</a:t>
            </a:r>
          </a:p>
          <a:p>
            <a:pPr>
              <a:buFontTx/>
              <a:buChar char="-"/>
            </a:pPr>
            <a:endParaRPr lang="en-US" smtClean="0"/>
          </a:p>
          <a:p>
            <a:endParaRPr lang="en-US" smtClean="0"/>
          </a:p>
          <a:p>
            <a:r>
              <a:rPr lang="en-US" smtClean="0"/>
              <a:t>Importance of continuing condom use after conception to protect against sexually transmitted infections and to add protection against HIV infection </a:t>
            </a:r>
          </a:p>
          <a:p>
            <a:r>
              <a:rPr lang="en-US" smtClean="0"/>
              <a:t>- Signs and symptoms of acute HIV infection and the need for urgent HIV testing if HIV infection is suspected </a:t>
            </a:r>
          </a:p>
          <a:p>
            <a:endParaRPr lang="en-US" smtClean="0"/>
          </a:p>
          <a:p>
            <a:pPr>
              <a:buFontTx/>
              <a:buChar char="-"/>
            </a:pPr>
            <a:endParaRPr lang="en-US" smtClean="0"/>
          </a:p>
        </p:txBody>
      </p:sp>
      <p:sp>
        <p:nvSpPr>
          <p:cNvPr id="4" name="Slide Number Placeholder 3"/>
          <p:cNvSpPr>
            <a:spLocks noGrp="1"/>
          </p:cNvSpPr>
          <p:nvPr>
            <p:ph type="sldNum" sz="quarter" idx="5"/>
          </p:nvPr>
        </p:nvSpPr>
        <p:spPr/>
        <p:txBody>
          <a:bodyPr/>
          <a:lstStyle/>
          <a:p>
            <a:pPr>
              <a:defRPr/>
            </a:pPr>
            <a:fld id="{F7C44EBF-618B-4344-9160-952519A610F4}" type="slidenum">
              <a:rPr lang="en-US" smtClean="0"/>
              <a:pPr>
                <a:defRPr/>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TextEdit="1"/>
          </p:cNvSpPr>
          <p:nvPr>
            <p:ph type="sldImg"/>
          </p:nvPr>
        </p:nvSpPr>
        <p:spPr bwMode="auto">
          <a:noFill/>
          <a:ln>
            <a:solidFill>
              <a:srgbClr val="000000"/>
            </a:solidFill>
            <a:miter lim="800000"/>
            <a:headEnd/>
            <a:tailEnd/>
          </a:ln>
        </p:spPr>
      </p:sp>
      <p:sp>
        <p:nvSpPr>
          <p:cNvPr id="107522" name="Rectangle 3"/>
          <p:cNvSpPr>
            <a:spLocks noGrp="1"/>
          </p:cNvSpPr>
          <p:nvPr>
            <p:ph type="body" idx="1"/>
          </p:nvPr>
        </p:nvSpPr>
        <p:spPr bwMode="auto">
          <a:noFill/>
        </p:spPr>
        <p:txBody>
          <a:bodyPr wrap="square" numCol="1" anchor="t" anchorCtr="0" compatLnSpc="1">
            <a:prstTxWarp prst="textNoShape">
              <a:avLst/>
            </a:prstTxWarp>
          </a:bodyPr>
          <a:lstStyle/>
          <a:p>
            <a:r>
              <a:rPr lang="en-CA" b="1" smtClean="0"/>
              <a:t>*Explain chances of transmission and compare occupation vs. non-occupational exposure at this point*</a:t>
            </a:r>
          </a:p>
          <a:p>
            <a:endParaRPr lang="en-CA" b="1" smtClean="0"/>
          </a:p>
          <a:p>
            <a:r>
              <a:rPr lang="en-CA" smtClean="0"/>
              <a:t>Explain that there are 2 types of PEP</a:t>
            </a:r>
          </a:p>
          <a:p>
            <a:pPr>
              <a:buFontTx/>
              <a:buAutoNum type="arabicParenR"/>
            </a:pPr>
            <a:r>
              <a:rPr lang="en-CA" smtClean="0"/>
              <a:t>Occupational = when someone working in a healthcare setting is exposed to material infected with HIV</a:t>
            </a:r>
          </a:p>
          <a:p>
            <a:pPr>
              <a:buFontTx/>
              <a:buAutoNum type="arabicParenR"/>
            </a:pPr>
            <a:r>
              <a:rPr lang="en-CA" smtClean="0"/>
              <a:t>Non-occupational = exposed outside of work (sexual assault, unprotected sex, needle sharing injection drug use) </a:t>
            </a:r>
          </a:p>
          <a:p>
            <a:pPr>
              <a:buFontTx/>
              <a:buAutoNum type="arabicParenR"/>
            </a:pPr>
            <a:endParaRPr lang="en-CA" smtClean="0"/>
          </a:p>
          <a:p>
            <a:r>
              <a:rPr lang="en-CA" smtClean="0"/>
              <a:t>Key points:</a:t>
            </a:r>
          </a:p>
          <a:p>
            <a:r>
              <a:rPr lang="en-CA" smtClean="0"/>
              <a:t>- Explain that new guidelines recommend 3 drug regimen (before was just the dual NRTI backbone)</a:t>
            </a:r>
            <a:endParaRPr lang="en-CA" smtClean="0">
              <a:sym typeface="Wingdings" pitchFamily="2" charset="2"/>
            </a:endParaRPr>
          </a:p>
          <a:p>
            <a:r>
              <a:rPr lang="en-CA" smtClean="0">
                <a:sym typeface="Wingdings" pitchFamily="2" charset="2"/>
              </a:rPr>
              <a:t>* beside duration = may be continued longer than 28 days in case by case situations if HIV testing results indeterminate or signs of acute HIV infection</a:t>
            </a:r>
            <a:endParaRPr lang="en-CA" smtClean="0"/>
          </a:p>
          <a:p>
            <a:endParaRPr lang="en-CA" smtClean="0"/>
          </a:p>
          <a:p>
            <a:r>
              <a:rPr lang="en-CA" smtClean="0"/>
              <a:t>Explain that there was recently a guideline update (old guidelines 2005 </a:t>
            </a:r>
            <a:r>
              <a:rPr lang="en-CA" smtClean="0">
                <a:sym typeface="Wingdings" pitchFamily="2" charset="2"/>
              </a:rPr>
              <a:t> newly updated 2013)</a:t>
            </a:r>
          </a:p>
          <a:p>
            <a:pPr>
              <a:buFontTx/>
              <a:buChar char="-"/>
            </a:pPr>
            <a:r>
              <a:rPr lang="en-CA" smtClean="0">
                <a:sym typeface="Wingdings" pitchFamily="2" charset="2"/>
              </a:rPr>
              <a:t>Guidelines changed due to drug interactions and adverse effects</a:t>
            </a:r>
          </a:p>
          <a:p>
            <a:pPr>
              <a:buFontTx/>
              <a:buChar char="-"/>
            </a:pPr>
            <a:r>
              <a:rPr lang="en-CA" smtClean="0">
                <a:sym typeface="Wingdings" pitchFamily="2" charset="2"/>
              </a:rPr>
              <a:t>Mat looking into what old recommendations were  dual therapy not triple therapy?</a:t>
            </a:r>
          </a:p>
          <a:p>
            <a:endParaRPr lang="en-CA" smtClean="0">
              <a:sym typeface="Wingdings" pitchFamily="2" charset="2"/>
            </a:endParaRPr>
          </a:p>
          <a:p>
            <a:r>
              <a:rPr lang="en-CA" smtClean="0">
                <a:sym typeface="Wingdings" pitchFamily="2" charset="2"/>
              </a:rPr>
              <a:t>Re: regimen: </a:t>
            </a:r>
          </a:p>
          <a:p>
            <a:pPr>
              <a:buFontTx/>
              <a:buChar char="-"/>
            </a:pPr>
            <a:r>
              <a:rPr lang="en-CA" smtClean="0">
                <a:sym typeface="Wingdings" pitchFamily="2" charset="2"/>
              </a:rPr>
              <a:t>Lamuvidine can replace emtricitabine but then can’t use combo pill (don’t mention in presentation though or will confuse them) - FYI</a:t>
            </a:r>
          </a:p>
          <a:p>
            <a:pPr>
              <a:buFontTx/>
              <a:buChar char="-"/>
            </a:pPr>
            <a:r>
              <a:rPr lang="en-CA" smtClean="0">
                <a:sym typeface="Wingdings" pitchFamily="2" charset="2"/>
              </a:rPr>
              <a:t>Renal dose adjustment required of Tenofovir if Crcl&lt;50 ml/min  may not be able to use fixed dose combo</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899CC6B-BF8F-4017-A772-24ACA6966C99}" type="slidenum">
              <a:rPr lang="en-US" smtClean="0"/>
              <a:pPr>
                <a:defRPr/>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Char char="-"/>
            </a:pPr>
            <a:endParaRPr lang="en-US" smtClean="0"/>
          </a:p>
        </p:txBody>
      </p:sp>
      <p:sp>
        <p:nvSpPr>
          <p:cNvPr id="4" name="Slide Number Placeholder 3"/>
          <p:cNvSpPr>
            <a:spLocks noGrp="1"/>
          </p:cNvSpPr>
          <p:nvPr>
            <p:ph type="sldNum" sz="quarter" idx="5"/>
          </p:nvPr>
        </p:nvSpPr>
        <p:spPr/>
        <p:txBody>
          <a:bodyPr/>
          <a:lstStyle/>
          <a:p>
            <a:pPr>
              <a:defRPr/>
            </a:pPr>
            <a:fld id="{AA8735A3-4536-41AB-8643-9ECFD444A308}" type="slidenum">
              <a:rPr lang="en-US" smtClean="0"/>
              <a:pPr>
                <a:defRPr/>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ART = 3 drug regimen = 2 NRTI backbone + NNRTI, PI or Integrase Inhibitor (3</a:t>
            </a:r>
            <a:r>
              <a:rPr lang="en-US" baseline="30000" smtClean="0"/>
              <a:t>rd</a:t>
            </a:r>
            <a:r>
              <a:rPr lang="en-US" smtClean="0"/>
              <a:t> agent is chosen based on patient specific factors – resistance profile, side effect profile or history, compliance issues etc)</a:t>
            </a:r>
          </a:p>
          <a:p>
            <a:r>
              <a:rPr lang="en-US" smtClean="0"/>
              <a:t>1 pill once/day regimens are preferred when possible</a:t>
            </a:r>
          </a:p>
          <a:p>
            <a:r>
              <a:rPr lang="en-US" smtClean="0"/>
              <a:t>Explain adverse effects to the patient in a way that they understand and in a way that doesn’t cause non-compliance</a:t>
            </a:r>
          </a:p>
          <a:p>
            <a:r>
              <a:rPr lang="en-US" smtClean="0"/>
              <a:t>Check on and re-inforce the importance of compliance when pt gets refills</a:t>
            </a:r>
          </a:p>
          <a:p>
            <a:r>
              <a:rPr lang="en-US" smtClean="0"/>
              <a:t>PrEP = Truvada daily (only the backbone). Proven to be effective in this case. Don’t use triple therapy in this case because don’t want to encourage resistance</a:t>
            </a:r>
          </a:p>
          <a:p>
            <a:r>
              <a:rPr lang="en-US" smtClean="0"/>
              <a:t>PEP = Truvada + Raltegravir x 28 day duration. Use triple therapy in this case because if there is a small amount of virus in the person we want to make sure we suppress and kill it before it causes HIV infection</a:t>
            </a:r>
          </a:p>
          <a:p>
            <a:endParaRPr lang="en-US" smtClean="0"/>
          </a:p>
          <a:p>
            <a:pPr>
              <a:buFontTx/>
              <a:buChar char="-"/>
            </a:pPr>
            <a:r>
              <a:rPr lang="en-US" smtClean="0"/>
              <a:t>Mention something about the community pharmacist being in a prime position to manage drug interactions via monitoring (or just word as many drug interactions can be managed by monitoring)</a:t>
            </a:r>
          </a:p>
          <a:p>
            <a:pPr>
              <a:buFontTx/>
              <a:buChar char="-"/>
            </a:pPr>
            <a:r>
              <a:rPr lang="en-US" smtClean="0"/>
              <a:t>Mention flagging flovent and changing to QVAR if pt on antiretrovirals (easy fix for community pharmacists) to prevent cushings</a:t>
            </a:r>
          </a:p>
          <a:p>
            <a:endParaRPr lang="en-US" smtClean="0"/>
          </a:p>
          <a:p>
            <a:endParaRPr lang="en-US" smtClean="0"/>
          </a:p>
          <a:p>
            <a:r>
              <a:rPr lang="en-US" smtClean="0"/>
              <a:t>http://aidsinfo.nih.gov/contentfiles/lvguidelines/adultandadolescentgl.pdf</a:t>
            </a:r>
          </a:p>
          <a:p>
            <a:r>
              <a:rPr lang="en-US" smtClean="0"/>
              <a:t>Hivclinic.ca is a great resource tool – counselling, drug interactions</a:t>
            </a:r>
          </a:p>
          <a:p>
            <a:r>
              <a:rPr lang="en-US" smtClean="0"/>
              <a:t>Post link to 2014 guidelines here for conveinance</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E4DCA7BF-7878-4B45-866B-9D16C1BDFB16}" type="slidenum">
              <a:rPr lang="en-US" smtClean="0"/>
              <a:pPr>
                <a:defRPr/>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that picture is an old sign but was to highlight the fact that we’re located at the old hospital! </a:t>
            </a:r>
          </a:p>
        </p:txBody>
      </p:sp>
      <p:sp>
        <p:nvSpPr>
          <p:cNvPr id="4" name="Slide Number Placeholder 3"/>
          <p:cNvSpPr>
            <a:spLocks noGrp="1"/>
          </p:cNvSpPr>
          <p:nvPr>
            <p:ph type="sldNum" sz="quarter" idx="5"/>
          </p:nvPr>
        </p:nvSpPr>
        <p:spPr/>
        <p:txBody>
          <a:bodyPr/>
          <a:lstStyle/>
          <a:p>
            <a:pPr>
              <a:defRPr/>
            </a:pPr>
            <a:fld id="{EBA08501-AFA2-483A-9CA5-250A90C2B9E7}"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smtClean="0"/>
              <a:t>Suppress viral load to prevent transmission, then encourage adherence so this continues. </a:t>
            </a:r>
          </a:p>
          <a:p>
            <a:pPr marL="171450" indent="-171450">
              <a:buFontTx/>
              <a:buChar char="-"/>
            </a:pPr>
            <a:r>
              <a:rPr lang="en-US" smtClean="0"/>
              <a:t>While on ARV therapy you want to avoid drug interactions and minimize adverse effects as well as simplify the treatment regimen to decrease drug costs</a:t>
            </a:r>
          </a:p>
          <a:p>
            <a:pPr marL="171450" indent="-171450">
              <a:buFontTx/>
              <a:buChar char="-"/>
            </a:pPr>
            <a:r>
              <a:rPr lang="en-US" smtClean="0"/>
              <a:t>And finally manage comorbid conditions</a:t>
            </a:r>
          </a:p>
        </p:txBody>
      </p:sp>
      <p:sp>
        <p:nvSpPr>
          <p:cNvPr id="4" name="Slide Number Placeholder 3"/>
          <p:cNvSpPr>
            <a:spLocks noGrp="1"/>
          </p:cNvSpPr>
          <p:nvPr>
            <p:ph type="sldNum" sz="quarter" idx="5"/>
          </p:nvPr>
        </p:nvSpPr>
        <p:spPr/>
        <p:txBody>
          <a:bodyPr/>
          <a:lstStyle/>
          <a:p>
            <a:pPr>
              <a:defRPr/>
            </a:pPr>
            <a:fld id="{964926E2-BA8E-40C4-8CE3-6FDAF0B7188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Stop everyone right here and soak It up</a:t>
            </a:r>
          </a:p>
          <a:p>
            <a:pPr eaLnBrk="1" hangingPunct="1">
              <a:spcBef>
                <a:spcPct val="0"/>
              </a:spcBef>
              <a:buFontTx/>
              <a:buChar char="-"/>
            </a:pPr>
            <a:r>
              <a:rPr lang="en-US" smtClean="0"/>
              <a:t>The basis of ART is to </a:t>
            </a:r>
            <a:r>
              <a:rPr lang="en-US" b="1" smtClean="0"/>
              <a:t>combine drugs to target the virus via different ways. This is done by inhibiting different viral enzymes such as transcriptase, protease and most recently integrase</a:t>
            </a:r>
          </a:p>
          <a:p>
            <a:pPr eaLnBrk="1" hangingPunct="1">
              <a:spcBef>
                <a:spcPct val="0"/>
              </a:spcBef>
              <a:buFontTx/>
              <a:buChar char="-"/>
            </a:pPr>
            <a:r>
              <a:rPr lang="en-US" smtClean="0"/>
              <a:t>Triple therapy has been proven to be more effective than mono or dual therapy thus the key to HIV therapy is that you have a 2 NRTI backbone + a NNRTI, PI or Integrase inhibitor</a:t>
            </a:r>
          </a:p>
          <a:p>
            <a:pPr eaLnBrk="1" hangingPunct="1">
              <a:spcBef>
                <a:spcPct val="0"/>
              </a:spcBef>
              <a:buFontTx/>
              <a:buChar char="-"/>
            </a:pPr>
            <a:r>
              <a:rPr lang="en-US" smtClean="0"/>
              <a:t>Explain short forms: NRTI = nucleoside reverse transcriptase inhibitors; NNRTI = non-nucleoside reverse transcriptase inhibitors; PIs = protease inhibitors (explain that /r = boosted with ritonavir which is another PI. Boosted with this agent because it is the most potent CYP3A4 inhibitor in that drug class. Ritonavir not used alone though in higher doses due to adverse effect profile </a:t>
            </a:r>
            <a:r>
              <a:rPr lang="en-US" smtClean="0">
                <a:sym typeface="Wingdings" pitchFamily="2" charset="2"/>
              </a:rPr>
              <a:t> GI side effects?</a:t>
            </a:r>
            <a:r>
              <a:rPr lang="en-US" smtClean="0"/>
              <a:t>)</a:t>
            </a:r>
          </a:p>
          <a:p>
            <a:pPr eaLnBrk="1" hangingPunct="1">
              <a:spcBef>
                <a:spcPct val="0"/>
              </a:spcBef>
              <a:buFontTx/>
              <a:buChar char="-"/>
            </a:pPr>
            <a:r>
              <a:rPr lang="en-US" smtClean="0"/>
              <a:t>Guideline update: Integrase inhibitors are now included in the guidelines. They weren’t in the old guidelines because they’re a newer drug class that has just been developed in the past couple of years which has less resistance and better adverse effect profile which we’ll talk about.</a:t>
            </a:r>
          </a:p>
          <a:p>
            <a:pPr eaLnBrk="1" hangingPunct="1">
              <a:spcBef>
                <a:spcPct val="0"/>
              </a:spcBef>
              <a:buFontTx/>
              <a:buChar char="-"/>
            </a:pPr>
            <a:r>
              <a:rPr lang="en-US" smtClean="0"/>
              <a:t>Key point = </a:t>
            </a:r>
            <a:r>
              <a:rPr lang="en-US" b="1" smtClean="0"/>
              <a:t>triple therapy to target the virus via different mechanisms</a:t>
            </a:r>
          </a:p>
          <a:p>
            <a:pPr eaLnBrk="1" hangingPunct="1">
              <a:spcBef>
                <a:spcPct val="0"/>
              </a:spcBef>
            </a:pPr>
            <a:endParaRPr lang="en-US" smtClean="0"/>
          </a:p>
          <a:p>
            <a:pPr eaLnBrk="1" hangingPunct="1">
              <a:spcBef>
                <a:spcPct val="0"/>
              </a:spcBef>
            </a:pPr>
            <a:r>
              <a:rPr lang="en-US" b="1" smtClean="0"/>
              <a:t>*Make sure everyone understands this slide* </a:t>
            </a:r>
            <a:r>
              <a:rPr lang="en-US" b="1" smtClean="0">
                <a:sym typeface="Wingdings" pitchFamily="2" charset="2"/>
              </a:rPr>
              <a:t> KEY SLIDE!!!!!</a:t>
            </a:r>
            <a:endParaRPr lang="en-US" b="1" smtClean="0"/>
          </a:p>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B7264E-0C45-405B-A980-DDFE6F19780C}" type="slidenum">
              <a:rPr lang="en-US"/>
              <a:pPr fontAlgn="base">
                <a:spcBef>
                  <a:spcPct val="0"/>
                </a:spcBef>
                <a:spcAft>
                  <a:spcPct val="0"/>
                </a:spcAft>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This table compares the different options that you have to add on to the 2 NRTI backbone. </a:t>
            </a:r>
          </a:p>
          <a:p>
            <a:pPr eaLnBrk="1" hangingPunct="1">
              <a:spcBef>
                <a:spcPct val="0"/>
              </a:spcBef>
              <a:buFontTx/>
              <a:buChar char="-"/>
            </a:pPr>
            <a:r>
              <a:rPr lang="en-CA" smtClean="0"/>
              <a:t>Ask mat to remind you why drug interactions is yellow for NNRTI’s </a:t>
            </a:r>
            <a:r>
              <a:rPr lang="en-CA" smtClean="0">
                <a:sym typeface="Wingdings" pitchFamily="2" charset="2"/>
              </a:rPr>
              <a:t> it’s because these drug interactions can be managed by monitoring for adverse effects. Don’t necessarily require an intervention</a:t>
            </a:r>
            <a:endParaRPr lang="en-CA" smtClean="0"/>
          </a:p>
          <a:p>
            <a:pPr eaLnBrk="1" hangingPunct="1">
              <a:spcBef>
                <a:spcPct val="0"/>
              </a:spcBef>
              <a:buFontTx/>
              <a:buChar char="-"/>
            </a:pPr>
            <a:r>
              <a:rPr lang="en-CA" smtClean="0"/>
              <a:t>Ask mat where efavirenz falls in terms of adverse effects – we don’t really use it because it has the worst adverse effect profile in the drug class</a:t>
            </a:r>
          </a:p>
          <a:p>
            <a:pPr eaLnBrk="1" hangingPunct="1">
              <a:spcBef>
                <a:spcPct val="0"/>
              </a:spcBef>
              <a:buFontTx/>
              <a:buChar char="-"/>
            </a:pPr>
            <a:r>
              <a:rPr lang="en-CA" smtClean="0"/>
              <a:t>NNRTI </a:t>
            </a:r>
            <a:r>
              <a:rPr lang="en-CA" smtClean="0">
                <a:sym typeface="Wingdings" pitchFamily="2" charset="2"/>
              </a:rPr>
              <a:t> drug interactions that you can monitor vs. PI drug interactions are worse = strong cyp 3A4</a:t>
            </a:r>
          </a:p>
          <a:p>
            <a:pPr eaLnBrk="1" hangingPunct="1">
              <a:spcBef>
                <a:spcPct val="0"/>
              </a:spcBef>
            </a:pPr>
            <a:endParaRPr lang="en-CA" smtClean="0"/>
          </a:p>
          <a:p>
            <a:pPr eaLnBrk="1" hangingPunct="1">
              <a:spcBef>
                <a:spcPct val="0"/>
              </a:spcBef>
            </a:pPr>
            <a:r>
              <a:rPr lang="en-CA" smtClean="0"/>
              <a:t>Key points:</a:t>
            </a:r>
          </a:p>
          <a:p>
            <a:pPr eaLnBrk="1" hangingPunct="1">
              <a:spcBef>
                <a:spcPct val="0"/>
              </a:spcBef>
            </a:pPr>
            <a:r>
              <a:rPr lang="en-CA" smtClean="0"/>
              <a:t>- All equally effective </a:t>
            </a:r>
          </a:p>
          <a:p>
            <a:pPr eaLnBrk="1" hangingPunct="1">
              <a:spcBef>
                <a:spcPct val="0"/>
              </a:spcBef>
              <a:buFontTx/>
              <a:buChar char="-"/>
            </a:pPr>
            <a:r>
              <a:rPr lang="en-CA" smtClean="0"/>
              <a:t>NNRTI’s have lowest barrier to resistance (is it just a point mutation that causes resistance in this case? Double check/look into before presentation to explain?)</a:t>
            </a:r>
          </a:p>
          <a:p>
            <a:pPr eaLnBrk="1" hangingPunct="1">
              <a:spcBef>
                <a:spcPct val="0"/>
              </a:spcBef>
              <a:buFontTx/>
              <a:buChar char="-"/>
            </a:pPr>
            <a:r>
              <a:rPr lang="en-CA" smtClean="0"/>
              <a:t>PI’s: have drug interactions (CYP3A4 and CYP 2D6 inhibitors) and GI ADRs</a:t>
            </a:r>
          </a:p>
          <a:p>
            <a:pPr eaLnBrk="1" hangingPunct="1">
              <a:spcBef>
                <a:spcPct val="0"/>
              </a:spcBef>
              <a:buFontTx/>
              <a:buChar char="-"/>
            </a:pPr>
            <a:r>
              <a:rPr lang="en-CA" smtClean="0"/>
              <a:t>Integrase inhibitors: have best safety profile (interactions and adverse effects).</a:t>
            </a:r>
          </a:p>
          <a:p>
            <a:pPr eaLnBrk="1" hangingPunct="1">
              <a:spcBef>
                <a:spcPct val="0"/>
              </a:spcBef>
              <a:buFontTx/>
              <a:buChar char="-"/>
            </a:pPr>
            <a:endParaRPr lang="en-CA" smtClean="0"/>
          </a:p>
          <a:p>
            <a:pPr eaLnBrk="1" hangingPunct="1">
              <a:spcBef>
                <a:spcPct val="0"/>
              </a:spcBef>
            </a:pPr>
            <a:r>
              <a:rPr lang="en-CA" b="1" smtClean="0"/>
              <a:t>*usually we choose and rank drugs based on efficacy but in the case of the HIV patient compliance and thus dosage form is key and most important*</a:t>
            </a:r>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729E6-7DD4-4006-9CA4-DBBD6BA80086}"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Explain that this chart summarizes the most popular HIV regimens and shows how the different drug classes are combined</a:t>
            </a:r>
          </a:p>
          <a:p>
            <a:endParaRPr lang="en-US" smtClean="0"/>
          </a:p>
          <a:p>
            <a:r>
              <a:rPr lang="en-US" smtClean="0"/>
              <a:t>Also explain the symbols: X and Star</a:t>
            </a:r>
          </a:p>
          <a:p>
            <a:pPr>
              <a:buFontTx/>
              <a:buChar char="-"/>
            </a:pPr>
            <a:r>
              <a:rPr lang="en-US" smtClean="0"/>
              <a:t>X is to highlight the fact that Atripla is rarely used in practice here due to the genotype of the HIV virus in Sudbury is resistant to it </a:t>
            </a:r>
            <a:r>
              <a:rPr lang="en-US" smtClean="0">
                <a:sym typeface="Wingdings" pitchFamily="2" charset="2"/>
              </a:rPr>
              <a:t> K103</a:t>
            </a:r>
            <a:endParaRPr lang="en-US" smtClean="0"/>
          </a:p>
          <a:p>
            <a:pPr>
              <a:buFontTx/>
              <a:buChar char="-"/>
            </a:pPr>
            <a:r>
              <a:rPr lang="en-US" smtClean="0"/>
              <a:t>Star: Triumeq = NEW drug on the market (not covered by ODB yet; private plan only)</a:t>
            </a:r>
          </a:p>
        </p:txBody>
      </p:sp>
      <p:sp>
        <p:nvSpPr>
          <p:cNvPr id="4" name="Slide Number Placeholder 3"/>
          <p:cNvSpPr>
            <a:spLocks noGrp="1"/>
          </p:cNvSpPr>
          <p:nvPr>
            <p:ph type="sldNum" sz="quarter" idx="5"/>
          </p:nvPr>
        </p:nvSpPr>
        <p:spPr/>
        <p:txBody>
          <a:bodyPr/>
          <a:lstStyle/>
          <a:p>
            <a:pPr>
              <a:defRPr/>
            </a:pPr>
            <a:fld id="{636405B5-401D-49CF-93AD-7C825F6A974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ctrTitle"/>
          </p:nvPr>
        </p:nvSpPr>
        <p:spPr>
          <a:xfrm>
            <a:off x="1371600" y="1803405"/>
            <a:ext cx="9448800" cy="1825096"/>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5" name="Date Placeholder 3"/>
          <p:cNvSpPr>
            <a:spLocks noGrp="1"/>
          </p:cNvSpPr>
          <p:nvPr>
            <p:ph type="dt" sz="half" idx="10"/>
          </p:nvPr>
        </p:nvSpPr>
        <p:spPr>
          <a:xfrm>
            <a:off x="7908925" y="4314825"/>
            <a:ext cx="2911475" cy="374650"/>
          </a:xfrm>
        </p:spPr>
        <p:txBody>
          <a:bodyPr/>
          <a:lstStyle>
            <a:lvl1pPr>
              <a:defRPr/>
            </a:lvl1pPr>
          </a:lstStyle>
          <a:p>
            <a:pPr>
              <a:defRPr/>
            </a:pPr>
            <a:fld id="{A26D2022-E1A2-4F5B-80B4-E4D9C32FDBC2}" type="datetimeFigureOut">
              <a:rPr lang="en-US"/>
              <a:pPr>
                <a:defRPr/>
              </a:pPr>
              <a:t>4/16/2015</a:t>
            </a:fld>
            <a:endParaRPr lang="en-US"/>
          </a:p>
        </p:txBody>
      </p:sp>
      <p:sp>
        <p:nvSpPr>
          <p:cNvPr id="6" name="Footer Placeholder 4"/>
          <p:cNvSpPr>
            <a:spLocks noGrp="1"/>
          </p:cNvSpPr>
          <p:nvPr>
            <p:ph type="ftr" sz="quarter" idx="11"/>
          </p:nvPr>
        </p:nvSpPr>
        <p:spPr>
          <a:xfrm>
            <a:off x="1371600" y="4324350"/>
            <a:ext cx="640080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077200" y="1430338"/>
            <a:ext cx="2743200" cy="365125"/>
          </a:xfrm>
        </p:spPr>
        <p:txBody>
          <a:bodyPr/>
          <a:lstStyle>
            <a:lvl1pPr>
              <a:defRPr/>
            </a:lvl1pPr>
          </a:lstStyle>
          <a:p>
            <a:pPr>
              <a:defRPr/>
            </a:pPr>
            <a:fld id="{BCDFACB8-FA7F-471A-A91C-3E803A944B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290CA7-1EA2-4B12-BC93-9CDE2F859171}" type="datetimeFigureOut">
              <a:rPr lang="en-US"/>
              <a:pPr>
                <a:defRPr/>
              </a:pPr>
              <a:t>4/16/2015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D87954-77C3-4EFA-BABC-D9A6882BFF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5" name="Picture 8"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2"/>
            <a:ext cx="10820400" cy="2802467"/>
          </a:xfrm>
        </p:spPr>
        <p:txBody>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7813675" y="381000"/>
            <a:ext cx="2911475" cy="365125"/>
          </a:xfrm>
        </p:spPr>
        <p:txBody>
          <a:bodyPr/>
          <a:lstStyle>
            <a:lvl1pPr algn="r">
              <a:defRPr/>
            </a:lvl1pPr>
          </a:lstStyle>
          <a:p>
            <a:pPr>
              <a:defRPr/>
            </a:pPr>
            <a:fld id="{F7BED9F0-A63D-47E0-B6B8-DE5C8FB35A13}" type="datetimeFigureOut">
              <a:rPr lang="en-US"/>
              <a:pPr>
                <a:defRPr/>
              </a:pPr>
              <a:t>4/16/2015</a:t>
            </a:fld>
            <a:endParaRPr lang="en-US"/>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95A7FC86-CE6C-4E58-A3AD-F372FA71B15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5" name="Picture 10"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6" name="TextBox 8"/>
          <p:cNvSpPr txBox="1"/>
          <p:nvPr/>
        </p:nvSpPr>
        <p:spPr>
          <a:xfrm>
            <a:off x="476250" y="93345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rPr>
              <a:t>“</a:t>
            </a:r>
          </a:p>
        </p:txBody>
      </p:sp>
      <p:sp>
        <p:nvSpPr>
          <p:cNvPr id="7" name="TextBox 9"/>
          <p:cNvSpPr txBox="1"/>
          <p:nvPr/>
        </p:nvSpPr>
        <p:spPr>
          <a:xfrm>
            <a:off x="10983913" y="27019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rPr>
              <a:t>”</a:t>
            </a:r>
          </a:p>
        </p:txBody>
      </p:sp>
      <p:sp>
        <p:nvSpPr>
          <p:cNvPr id="2" name="Title 1"/>
          <p:cNvSpPr>
            <a:spLocks noGrp="1"/>
          </p:cNvSpPr>
          <p:nvPr>
            <p:ph type="title"/>
          </p:nvPr>
        </p:nvSpPr>
        <p:spPr>
          <a:xfrm>
            <a:off x="1024467" y="753533"/>
            <a:ext cx="10151533" cy="2604495"/>
          </a:xfrm>
        </p:spPr>
        <p:txBody>
          <a:bodyP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4"/>
          <p:cNvSpPr>
            <a:spLocks noGrp="1"/>
          </p:cNvSpPr>
          <p:nvPr>
            <p:ph type="dt" sz="half" idx="14"/>
          </p:nvPr>
        </p:nvSpPr>
        <p:spPr>
          <a:xfrm>
            <a:off x="7813675" y="381000"/>
            <a:ext cx="2911475" cy="365125"/>
          </a:xfrm>
        </p:spPr>
        <p:txBody>
          <a:bodyPr/>
          <a:lstStyle>
            <a:lvl1pPr algn="r">
              <a:defRPr/>
            </a:lvl1pPr>
          </a:lstStyle>
          <a:p>
            <a:pPr>
              <a:defRPr/>
            </a:pPr>
            <a:fld id="{33E15908-5D6A-4EDD-B263-4D06850D23B8}" type="datetimeFigureOut">
              <a:rPr lang="en-US"/>
              <a:pPr>
                <a:defRPr/>
              </a:pPr>
              <a:t>4/16/2015</a:t>
            </a:fld>
            <a:endParaRPr lang="en-US"/>
          </a:p>
        </p:txBody>
      </p:sp>
      <p:sp>
        <p:nvSpPr>
          <p:cNvPr id="9" name="Footer Placeholder 5"/>
          <p:cNvSpPr>
            <a:spLocks noGrp="1"/>
          </p:cNvSpPr>
          <p:nvPr>
            <p:ph type="ftr" sz="quarter" idx="15"/>
          </p:nvPr>
        </p:nvSpPr>
        <p:spPr>
          <a:xfrm>
            <a:off x="685800" y="379413"/>
            <a:ext cx="6991350" cy="365125"/>
          </a:xfrm>
        </p:spPr>
        <p:txBody>
          <a:bodyPr/>
          <a:lstStyle>
            <a:lvl1pPr>
              <a:defRPr/>
            </a:lvl1pPr>
          </a:lstStyle>
          <a:p>
            <a:pPr>
              <a:defRPr/>
            </a:pPr>
            <a:endParaRPr lang="en-US"/>
          </a:p>
        </p:txBody>
      </p:sp>
      <p:sp>
        <p:nvSpPr>
          <p:cNvPr id="10" name="Slide Number Placeholder 6"/>
          <p:cNvSpPr>
            <a:spLocks noGrp="1"/>
          </p:cNvSpPr>
          <p:nvPr>
            <p:ph type="sldNum" sz="quarter" idx="16"/>
          </p:nvPr>
        </p:nvSpPr>
        <p:spPr>
          <a:xfrm>
            <a:off x="10861675" y="381000"/>
            <a:ext cx="644525" cy="365125"/>
          </a:xfrm>
        </p:spPr>
        <p:txBody>
          <a:bodyPr/>
          <a:lstStyle>
            <a:lvl1pPr>
              <a:defRPr/>
            </a:lvl1pPr>
          </a:lstStyle>
          <a:p>
            <a:pPr>
              <a:defRPr/>
            </a:pPr>
            <a:fld id="{C8934725-9D94-4B7D-B9D6-613A2ED11FA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5"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a:xfrm>
            <a:off x="7813675" y="379413"/>
            <a:ext cx="2911475" cy="365125"/>
          </a:xfrm>
        </p:spPr>
        <p:txBody>
          <a:bodyPr/>
          <a:lstStyle>
            <a:lvl1pPr algn="r">
              <a:defRPr/>
            </a:lvl1pPr>
          </a:lstStyle>
          <a:p>
            <a:pPr>
              <a:defRPr/>
            </a:pPr>
            <a:fld id="{FA46FF1A-7C2C-43C1-80FC-73E7EEBCF184}" type="datetimeFigureOut">
              <a:rPr lang="en-US"/>
              <a:pPr>
                <a:defRPr/>
              </a:pPr>
              <a:t>4/16/2015</a:t>
            </a:fld>
            <a:endParaRPr lang="en-US"/>
          </a:p>
        </p:txBody>
      </p:sp>
      <p:sp>
        <p:nvSpPr>
          <p:cNvPr id="7" name="Footer Placeholder 5"/>
          <p:cNvSpPr>
            <a:spLocks noGrp="1"/>
          </p:cNvSpPr>
          <p:nvPr>
            <p:ph type="ftr" sz="quarter" idx="11"/>
          </p:nvPr>
        </p:nvSpPr>
        <p:spPr>
          <a:xfrm>
            <a:off x="685800" y="379413"/>
            <a:ext cx="6991350" cy="365125"/>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10861675" y="381000"/>
            <a:ext cx="644525" cy="365125"/>
          </a:xfrm>
        </p:spPr>
        <p:txBody>
          <a:bodyPr/>
          <a:lstStyle>
            <a:lvl1pPr>
              <a:defRPr/>
            </a:lvl1pPr>
          </a:lstStyle>
          <a:p>
            <a:pPr>
              <a:defRPr/>
            </a:pPr>
            <a:fld id="{C51051FB-217F-47D5-9FC2-D47B7B3B28D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fld id="{A92D063E-D4BE-4473-B5F8-79A3166560CA}" type="datetimeFigureOut">
              <a:rPr lang="en-US"/>
              <a:pPr>
                <a:defRPr/>
              </a:pPr>
              <a:t>4/16/2015</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55A6BC00-C544-4875-99D8-A03B02A23AD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88618" y="4873764"/>
            <a:ext cx="3451582"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374264" y="4873763"/>
            <a:ext cx="344893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8049731" y="4873761"/>
            <a:ext cx="345244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fld id="{3147A067-2FBE-459D-8F71-FBF7AE1DF78C}" type="datetimeFigureOut">
              <a:rPr lang="en-US"/>
              <a:pPr>
                <a:defRPr/>
              </a:pPr>
              <a:t>4/16/2015</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789FF1D8-5DCF-4DF4-834F-6E7BFA2FF4B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CAE144-49D6-42E0-BD50-944FF6AA0C0E}" type="datetimeFigureOut">
              <a:rPr lang="en-US"/>
              <a:pPr>
                <a:defRPr/>
              </a:pPr>
              <a:t>4/16/2015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3134E0-4CF4-4169-8106-4C587C438818}"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8"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7813675" y="379413"/>
            <a:ext cx="2911475" cy="365125"/>
          </a:xfrm>
        </p:spPr>
        <p:txBody>
          <a:bodyPr/>
          <a:lstStyle>
            <a:lvl1pPr algn="r">
              <a:defRPr/>
            </a:lvl1pPr>
          </a:lstStyle>
          <a:p>
            <a:pPr>
              <a:defRPr/>
            </a:pPr>
            <a:fld id="{3A34BCE3-5294-4E55-B3A1-8D30A78020DC}" type="datetimeFigureOut">
              <a:rPr lang="en-US"/>
              <a:pPr>
                <a:defRPr/>
              </a:pPr>
              <a:t>4/16/2015</a:t>
            </a:fld>
            <a:endParaRPr lang="en-US"/>
          </a:p>
        </p:txBody>
      </p:sp>
      <p:sp>
        <p:nvSpPr>
          <p:cNvPr id="6" name="Footer Placeholder 4"/>
          <p:cNvSpPr>
            <a:spLocks noGrp="1"/>
          </p:cNvSpPr>
          <p:nvPr>
            <p:ph type="ftr" sz="quarter" idx="11"/>
          </p:nvPr>
        </p:nvSpPr>
        <p:spPr>
          <a:xfrm>
            <a:off x="685800" y="381000"/>
            <a:ext cx="6991350" cy="365125"/>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A4F44F24-A292-46A2-9AAD-C2E162ADF48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7240E99-8A43-4BB0-BC65-341823751166}" type="datetimeFigureOut">
              <a:rPr lang="en-US"/>
              <a:pPr>
                <a:defRPr/>
              </a:pPr>
              <a:t>4/16/2015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64158D-8D76-4823-9FB6-D51C2ACE5D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C3-HD-BTM.png"/>
          <p:cNvPicPr>
            <a:picLocks noChangeAspect="1"/>
          </p:cNvPicPr>
          <p:nvPr/>
        </p:nvPicPr>
        <p:blipFill>
          <a:blip r:embed="rId2"/>
          <a:srcRect/>
          <a:stretch>
            <a:fillRect/>
          </a:stretch>
        </p:blipFill>
        <p:spPr bwMode="auto">
          <a:xfrm>
            <a:off x="0" y="4375150"/>
            <a:ext cx="12192000" cy="2482850"/>
          </a:xfrm>
          <a:prstGeom prst="rect">
            <a:avLst/>
          </a:prstGeom>
          <a:noFill/>
          <a:ln w="9525">
            <a:noFill/>
            <a:miter lim="800000"/>
            <a:headEnd/>
            <a:tailEnd/>
          </a:ln>
        </p:spPr>
      </p:pic>
      <p:sp>
        <p:nvSpPr>
          <p:cNvPr id="2" name="Title 1"/>
          <p:cNvSpPr>
            <a:spLocks noGrp="1"/>
          </p:cNvSpPr>
          <p:nvPr>
            <p:ph type="title"/>
          </p:nvPr>
        </p:nvSpPr>
        <p:spPr>
          <a:xfrm>
            <a:off x="685800" y="753533"/>
            <a:ext cx="10820399" cy="2801935"/>
          </a:xfrm>
        </p:spPr>
        <p:txBody>
          <a:bodyPr anchor="b"/>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7813675" y="381000"/>
            <a:ext cx="2911475" cy="365125"/>
          </a:xfrm>
        </p:spPr>
        <p:txBody>
          <a:bodyPr/>
          <a:lstStyle>
            <a:lvl1pPr algn="r">
              <a:defRPr/>
            </a:lvl1pPr>
          </a:lstStyle>
          <a:p>
            <a:pPr>
              <a:defRPr/>
            </a:pPr>
            <a:fld id="{6BE50AC2-DE94-412B-B643-36A80659E9BA}" type="datetimeFigureOut">
              <a:rPr lang="en-US"/>
              <a:pPr>
                <a:defRPr/>
              </a:pPr>
              <a:t>4/16/2015</a:t>
            </a:fld>
            <a:endParaRPr lang="en-US"/>
          </a:p>
        </p:txBody>
      </p:sp>
      <p:sp>
        <p:nvSpPr>
          <p:cNvPr id="6" name="Footer Placeholder 4"/>
          <p:cNvSpPr>
            <a:spLocks noGrp="1"/>
          </p:cNvSpPr>
          <p:nvPr>
            <p:ph type="ftr" sz="quarter" idx="11"/>
          </p:nvPr>
        </p:nvSpPr>
        <p:spPr>
          <a:xfrm>
            <a:off x="685800" y="381000"/>
            <a:ext cx="6991350" cy="363538"/>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0861675" y="381000"/>
            <a:ext cx="644525" cy="365125"/>
          </a:xfrm>
        </p:spPr>
        <p:txBody>
          <a:bodyPr/>
          <a:lstStyle>
            <a:lvl1pPr>
              <a:defRPr/>
            </a:lvl1pPr>
          </a:lstStyle>
          <a:p>
            <a:pPr>
              <a:defRPr/>
            </a:pPr>
            <a:fld id="{49FB062F-1387-40F6-87ED-4B1CC83D5B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1779FDE-34F4-482F-A08A-CD7E2745B8E3}" type="datetimeFigureOut">
              <a:rPr lang="en-US"/>
              <a:pPr>
                <a:defRPr/>
              </a:pPr>
              <a:t>4/16/2015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B418A2-32F4-4672-86C3-BDA9478789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E166612-5425-4E57-937F-84FFD79372C7}" type="datetimeFigureOut">
              <a:rPr lang="en-US"/>
              <a:pPr>
                <a:defRPr/>
              </a:pPr>
              <a:t>4/16/2015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5CC635-950D-49C0-9D2B-0206EA09A8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FF7F36C-DD3C-44C1-9764-9BFA0E51271C}" type="datetimeFigureOut">
              <a:rPr lang="en-US"/>
              <a:pPr>
                <a:defRPr/>
              </a:pPr>
              <a:t>4/16/2015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6A07E23-8FFE-4ED1-B8A6-640AC83E8DB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2996F70-4FFD-489B-ABCC-E9996F4E7468}" type="datetimeFigureOut">
              <a:rPr lang="en-US"/>
              <a:pPr>
                <a:defRPr/>
              </a:pPr>
              <a:t>4/16/2015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8DAE2F-4FE1-40B0-AEC6-D3A92023CB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2840FA2-7011-474C-B42D-38C37240C0EA}" type="datetimeFigureOut">
              <a:rPr lang="en-US"/>
              <a:pPr>
                <a:defRPr/>
              </a:pPr>
              <a:t>4/16/2015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39B4D0-44A8-4593-A14D-8C3A5A27EA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5B8B9D-BB9A-464F-8D71-3386B8CF0688}" type="datetimeFigureOut">
              <a:rPr lang="en-US"/>
              <a:pPr>
                <a:defRPr/>
              </a:pPr>
              <a:t>4/16/2015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33B29E-723B-4AF8-8B09-D8B4E9D52A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C3-HD-TOP.png"/>
          <p:cNvPicPr>
            <a:picLocks noChangeAspect="1"/>
          </p:cNvPicPr>
          <p:nvPr/>
        </p:nvPicPr>
        <p:blipFill>
          <a:blip r:embed="rId19"/>
          <a:srcRect/>
          <a:stretch>
            <a:fillRect/>
          </a:stretch>
        </p:blipFill>
        <p:spPr bwMode="auto">
          <a:xfrm>
            <a:off x="0" y="0"/>
            <a:ext cx="12192000" cy="1441450"/>
          </a:xfrm>
          <a:prstGeom prst="rect">
            <a:avLst/>
          </a:prstGeom>
          <a:noFill/>
          <a:ln w="9525">
            <a:noFill/>
            <a:miter lim="800000"/>
            <a:headEnd/>
            <a:tailEnd/>
          </a:ln>
        </p:spPr>
      </p:pic>
      <p:sp>
        <p:nvSpPr>
          <p:cNvPr id="2" name="Title Placeholder 1"/>
          <p:cNvSpPr>
            <a:spLocks noGrp="1"/>
          </p:cNvSpPr>
          <p:nvPr>
            <p:ph type="title"/>
          </p:nvPr>
        </p:nvSpPr>
        <p:spPr>
          <a:xfrm>
            <a:off x="2895600" y="763588"/>
            <a:ext cx="8610600" cy="129381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685800" y="2193925"/>
            <a:ext cx="10820400" cy="4024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594725" y="6356350"/>
            <a:ext cx="2911475"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defRPr>
            </a:lvl1pPr>
          </a:lstStyle>
          <a:p>
            <a:pPr>
              <a:defRPr/>
            </a:pPr>
            <a:fld id="{DC65D135-3533-4CBC-B58E-8B44B3D6DE27}" type="datetimeFigureOut">
              <a:rPr lang="en-US"/>
              <a:pPr>
                <a:defRPr/>
              </a:pPr>
              <a:t>4/16/2015</a:t>
            </a:fld>
            <a:endParaRPr lang="en-US"/>
          </a:p>
        </p:txBody>
      </p:sp>
      <p:sp>
        <p:nvSpPr>
          <p:cNvPr id="5" name="Footer Placeholder 4"/>
          <p:cNvSpPr>
            <a:spLocks noGrp="1"/>
          </p:cNvSpPr>
          <p:nvPr>
            <p:ph type="ftr" sz="quarter" idx="3"/>
          </p:nvPr>
        </p:nvSpPr>
        <p:spPr>
          <a:xfrm>
            <a:off x="685800" y="6356350"/>
            <a:ext cx="7772400" cy="365125"/>
          </a:xfrm>
          <a:prstGeom prst="rect">
            <a:avLst/>
          </a:prstGeom>
        </p:spPr>
        <p:txBody>
          <a:bodyPr vert="horz" lIns="91440" tIns="45720" rIns="91440" bIns="45720" rtlCol="0" anchor="ctr"/>
          <a:lstStyle>
            <a:lvl1pPr algn="l" fontAlgn="auto">
              <a:spcBef>
                <a:spcPts val="0"/>
              </a:spcBef>
              <a:spcAft>
                <a:spcPts val="0"/>
              </a:spcAft>
              <a:defRPr sz="105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fontAlgn="auto">
              <a:spcBef>
                <a:spcPts val="0"/>
              </a:spcBef>
              <a:spcAft>
                <a:spcPts val="0"/>
              </a:spcAft>
              <a:defRPr sz="1050">
                <a:solidFill>
                  <a:schemeClr val="tx1">
                    <a:tint val="75000"/>
                  </a:schemeClr>
                </a:solidFill>
                <a:latin typeface="+mn-lt"/>
              </a:defRPr>
            </a:lvl1pPr>
          </a:lstStyle>
          <a:p>
            <a:pPr>
              <a:defRPr/>
            </a:pPr>
            <a:fld id="{41BF4971-25B8-4E6E-9D37-452579AA12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7" r:id="rId3"/>
    <p:sldLayoutId id="2147483664" r:id="rId4"/>
    <p:sldLayoutId id="2147483663" r:id="rId5"/>
    <p:sldLayoutId id="2147483662" r:id="rId6"/>
    <p:sldLayoutId id="2147483661" r:id="rId7"/>
    <p:sldLayoutId id="2147483660" r:id="rId8"/>
    <p:sldLayoutId id="2147483659" r:id="rId9"/>
    <p:sldLayoutId id="2147483658" r:id="rId10"/>
    <p:sldLayoutId id="2147483668" r:id="rId11"/>
    <p:sldLayoutId id="2147483669" r:id="rId12"/>
    <p:sldLayoutId id="2147483670" r:id="rId13"/>
    <p:sldLayoutId id="2147483657" r:id="rId14"/>
    <p:sldLayoutId id="2147483656" r:id="rId15"/>
    <p:sldLayoutId id="2147483655" r:id="rId16"/>
    <p:sldLayoutId id="2147483671" r:id="rId17"/>
  </p:sldLayoutIdLst>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itchFamily="34" charset="0"/>
        </a:defRPr>
      </a:lvl2pPr>
      <a:lvl3pPr algn="r" rtl="0" eaLnBrk="0" fontAlgn="base" hangingPunct="0">
        <a:lnSpc>
          <a:spcPct val="90000"/>
        </a:lnSpc>
        <a:spcBef>
          <a:spcPct val="0"/>
        </a:spcBef>
        <a:spcAft>
          <a:spcPct val="0"/>
        </a:spcAft>
        <a:defRPr sz="4000">
          <a:solidFill>
            <a:schemeClr val="tx1"/>
          </a:solidFill>
          <a:latin typeface="Century Gothic" pitchFamily="34" charset="0"/>
        </a:defRPr>
      </a:lvl3pPr>
      <a:lvl4pPr algn="r" rtl="0" eaLnBrk="0" fontAlgn="base" hangingPunct="0">
        <a:lnSpc>
          <a:spcPct val="90000"/>
        </a:lnSpc>
        <a:spcBef>
          <a:spcPct val="0"/>
        </a:spcBef>
        <a:spcAft>
          <a:spcPct val="0"/>
        </a:spcAft>
        <a:defRPr sz="4000">
          <a:solidFill>
            <a:schemeClr val="tx1"/>
          </a:solidFill>
          <a:latin typeface="Century Gothic" pitchFamily="34" charset="0"/>
        </a:defRPr>
      </a:lvl4pPr>
      <a:lvl5pPr algn="r" rtl="0" eaLnBrk="0" fontAlgn="base" hangingPunct="0">
        <a:lnSpc>
          <a:spcPct val="90000"/>
        </a:lnSpc>
        <a:spcBef>
          <a:spcPct val="0"/>
        </a:spcBef>
        <a:spcAft>
          <a:spcPct val="0"/>
        </a:spcAft>
        <a:defRPr sz="4000">
          <a:solidFill>
            <a:schemeClr val="tx1"/>
          </a:solidFill>
          <a:latin typeface="Century Gothic" pitchFamily="34" charset="0"/>
        </a:defRPr>
      </a:lvl5pPr>
      <a:lvl6pPr marL="457200" algn="r" rtl="0" fontAlgn="base">
        <a:lnSpc>
          <a:spcPct val="90000"/>
        </a:lnSpc>
        <a:spcBef>
          <a:spcPct val="0"/>
        </a:spcBef>
        <a:spcAft>
          <a:spcPct val="0"/>
        </a:spcAft>
        <a:defRPr sz="4000">
          <a:solidFill>
            <a:schemeClr val="tx1"/>
          </a:solidFill>
          <a:latin typeface="Century Gothic" pitchFamily="34" charset="0"/>
        </a:defRPr>
      </a:lvl6pPr>
      <a:lvl7pPr marL="914400" algn="r" rtl="0" fontAlgn="base">
        <a:lnSpc>
          <a:spcPct val="90000"/>
        </a:lnSpc>
        <a:spcBef>
          <a:spcPct val="0"/>
        </a:spcBef>
        <a:spcAft>
          <a:spcPct val="0"/>
        </a:spcAft>
        <a:defRPr sz="4000">
          <a:solidFill>
            <a:schemeClr val="tx1"/>
          </a:solidFill>
          <a:latin typeface="Century Gothic" pitchFamily="34" charset="0"/>
        </a:defRPr>
      </a:lvl7pPr>
      <a:lvl8pPr marL="1371600" algn="r" rtl="0" fontAlgn="base">
        <a:lnSpc>
          <a:spcPct val="90000"/>
        </a:lnSpc>
        <a:spcBef>
          <a:spcPct val="0"/>
        </a:spcBef>
        <a:spcAft>
          <a:spcPct val="0"/>
        </a:spcAft>
        <a:defRPr sz="4000">
          <a:solidFill>
            <a:schemeClr val="tx1"/>
          </a:solidFill>
          <a:latin typeface="Century Gothic" pitchFamily="34" charset="0"/>
        </a:defRPr>
      </a:lvl8pPr>
      <a:lvl9pPr marL="1828800" algn="r" rtl="0" fontAlgn="base">
        <a:lnSpc>
          <a:spcPct val="90000"/>
        </a:lnSpc>
        <a:spcBef>
          <a:spcPct val="0"/>
        </a:spcBef>
        <a:spcAft>
          <a:spcPct val="0"/>
        </a:spcAft>
        <a:defRPr sz="4000">
          <a:solidFill>
            <a:schemeClr val="tx1"/>
          </a:solidFill>
          <a:latin typeface="Century Gothic"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hyperlink" Target="http://hivclinic.ca/main/drugs_extra_files/Regimens%202012.pdf" TargetMode="External"/><Relationship Id="rId4" Type="http://schemas.openxmlformats.org/officeDocument/2006/relationships/hyperlink" Target="http://hivclinic.ca/main/drugs_extra_files/HIV%20MEDICATIONS%20at%20a%20glance.pdf"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hyperlink" Target="http://www.europeanaidsclinicalsociety.org/" TargetMode="Externa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www.bhiva.org/Guidelines.aspx" TargetMode="External"/><Relationship Id="rId5" Type="http://schemas.openxmlformats.org/officeDocument/2006/relationships/hyperlink" Target="http://www.iasusa.org/guidelines/index.html" TargetMode="External"/><Relationship Id="rId4" Type="http://schemas.openxmlformats.org/officeDocument/2006/relationships/hyperlink" Target="http://aidsinfo.nih.gov/guideline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www.hiv-druginteractions.org/" TargetMode="External"/><Relationship Id="rId4" Type="http://schemas.openxmlformats.org/officeDocument/2006/relationships/hyperlink" Target="http://hivclinic.ca/main/drugs_interact.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hivclinic.ca/main/drugs_interact.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2.xml.rels><?xml version="1.0" encoding="UTF-8" standalone="yes"?>
<Relationships xmlns="http://schemas.openxmlformats.org/package/2006/relationships"><Relationship Id="rId8" Type="http://schemas.openxmlformats.org/officeDocument/2006/relationships/hyperlink" Target="http://www.ismp.org/tools/donotcrush.pdf" TargetMode="External"/><Relationship Id="rId3" Type="http://schemas.openxmlformats.org/officeDocument/2006/relationships/notesSlide" Target="../notesSlides/notesSlide30.xml"/><Relationship Id="rId7" Type="http://schemas.openxmlformats.org/officeDocument/2006/relationships/hyperlink" Target="NULL" TargetMode="Externa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www.faetc.org/PDF/Pocket_Guides/pediatric_hiv_drug_card.pdf" TargetMode="External"/><Relationship Id="rId5" Type="http://schemas.openxmlformats.org/officeDocument/2006/relationships/hyperlink" Target="http://hivclinic.ca/main/drugs_extra_files/crushing%20ARVs_C%20Hughes.pdf" TargetMode="External"/><Relationship Id="rId4" Type="http://schemas.openxmlformats.org/officeDocument/2006/relationships/hyperlink" Target="http://hivclinic.ca/main/drugs_extra_files/LIQUID%20DRUG%20FORMULATIONS.pdf"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hyperlink" Target="http://hivmedicationguide.com/Default.asp" TargetMode="External"/><Relationship Id="rId5" Type="http://schemas.openxmlformats.org/officeDocument/2006/relationships/hyperlink" Target="NULL" TargetMode="External"/><Relationship Id="rId4" Type="http://schemas.openxmlformats.org/officeDocument/2006/relationships/hyperlink" Target="http://hivclinic.ca/main/drugs_fact.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www.google.ca/url?url=http://www.queerty.com/is-truvada-as-effective-at-preventing-hiv-infection-as-we-thought-maybe-not-20140718&amp;rct=j&amp;frm=1&amp;q=&amp;esrc=s&amp;sa=U&amp;ei=Q8gRVZmBIcH3yQTH3oCACQ&amp;ved=0CCEQ9QEwBg&amp;usg=AFQjCNHDXGK53UhhyObMfzjMhkwfuGAWXw"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bwMode="auto">
          <a:xfrm>
            <a:off x="1168400" y="1597025"/>
            <a:ext cx="10820400" cy="1825625"/>
          </a:xfrm>
        </p:spPr>
        <p:txBody>
          <a:bodyPr wrap="square" numCol="1" anchorCtr="0" compatLnSpc="1">
            <a:prstTxWarp prst="textNoShape">
              <a:avLst/>
            </a:prstTxWarp>
          </a:bodyPr>
          <a:lstStyle/>
          <a:p>
            <a:pPr algn="ctr" eaLnBrk="1" hangingPunct="1"/>
            <a:r>
              <a:rPr lang="en-US" sz="5400" cap="none" smtClean="0"/>
              <a:t>HIV</a:t>
            </a:r>
            <a:br>
              <a:rPr lang="en-US" sz="5400" cap="none" smtClean="0"/>
            </a:br>
            <a:r>
              <a:rPr lang="en-US" sz="5400" cap="none" smtClean="0"/>
              <a:t>PHARMACEUTICAL CARE</a:t>
            </a:r>
          </a:p>
        </p:txBody>
      </p:sp>
      <p:sp>
        <p:nvSpPr>
          <p:cNvPr id="21506" name="Subtitle 2"/>
          <p:cNvSpPr>
            <a:spLocks noGrp="1"/>
          </p:cNvSpPr>
          <p:nvPr>
            <p:ph type="subTitle" idx="1"/>
          </p:nvPr>
        </p:nvSpPr>
        <p:spPr>
          <a:xfrm>
            <a:off x="2886075" y="3427413"/>
            <a:ext cx="7348538" cy="685800"/>
          </a:xfrm>
        </p:spPr>
        <p:txBody>
          <a:bodyPr/>
          <a:lstStyle/>
          <a:p>
            <a:pPr eaLnBrk="1" hangingPunct="1"/>
            <a:r>
              <a:rPr lang="en-US" sz="2600" smtClean="0"/>
              <a:t>An Overview of the Role of the Pharmacist</a:t>
            </a:r>
          </a:p>
        </p:txBody>
      </p:sp>
      <p:sp>
        <p:nvSpPr>
          <p:cNvPr id="21507" name="Subtitle 2"/>
          <p:cNvSpPr txBox="1">
            <a:spLocks/>
          </p:cNvSpPr>
          <p:nvPr/>
        </p:nvSpPr>
        <p:spPr bwMode="auto">
          <a:xfrm>
            <a:off x="1506538" y="4148138"/>
            <a:ext cx="10261600" cy="685800"/>
          </a:xfrm>
          <a:prstGeom prst="rect">
            <a:avLst/>
          </a:prstGeom>
          <a:noFill/>
          <a:ln w="9525">
            <a:noFill/>
            <a:miter lim="800000"/>
            <a:headEnd/>
            <a:tailEnd/>
          </a:ln>
        </p:spPr>
        <p:txBody>
          <a:bodyPr/>
          <a:lstStyle/>
          <a:p>
            <a:pPr defTabSz="914400">
              <a:lnSpc>
                <a:spcPct val="90000"/>
              </a:lnSpc>
              <a:spcBef>
                <a:spcPts val="1000"/>
              </a:spcBef>
              <a:buFont typeface="Arial" charset="0"/>
              <a:buNone/>
            </a:pPr>
            <a:r>
              <a:rPr lang="en-US" sz="2600">
                <a:latin typeface="Century Gothic" pitchFamily="34" charset="0"/>
              </a:rPr>
              <a:t>Presented by: Brittany Franchuk (UW PharmD Candidate 2015)</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913" y="312738"/>
            <a:ext cx="8610600" cy="1293812"/>
          </a:xfrm>
        </p:spPr>
        <p:txBody>
          <a:bodyPr/>
          <a:lstStyle/>
          <a:p>
            <a:pPr>
              <a:defRPr/>
            </a:pPr>
            <a:r>
              <a:rPr lang="en-US" dirty="0" smtClean="0"/>
              <a:t>INDICATION AND EFFECTIVENESS</a:t>
            </a:r>
            <a:endParaRPr lang="en-US" dirty="0"/>
          </a:p>
        </p:txBody>
      </p:sp>
      <p:graphicFrame>
        <p:nvGraphicFramePr>
          <p:cNvPr id="39975" name="Group 39"/>
          <p:cNvGraphicFramePr>
            <a:graphicFrameLocks noGrp="1"/>
          </p:cNvGraphicFramePr>
          <p:nvPr/>
        </p:nvGraphicFramePr>
        <p:xfrm>
          <a:off x="350838" y="1871663"/>
          <a:ext cx="11647487" cy="3446462"/>
        </p:xfrm>
        <a:graphic>
          <a:graphicData uri="http://schemas.openxmlformats.org/drawingml/2006/table">
            <a:tbl>
              <a:tblPr/>
              <a:tblGrid>
                <a:gridCol w="1454150"/>
                <a:gridCol w="4044950"/>
                <a:gridCol w="1414462"/>
                <a:gridCol w="4733925"/>
              </a:tblGrid>
              <a:tr h="8016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entury Gothic" pitchFamily="34" charset="0"/>
                        </a:rPr>
                        <a:t>1 pill </a:t>
                      </a:r>
                      <a:r>
                        <a:rPr kumimoji="0" lang="en-US" sz="2400" b="1" i="0" u="none" strike="noStrike" cap="none" normalizeH="0" baseline="0" smtClean="0">
                          <a:ln>
                            <a:noFill/>
                          </a:ln>
                          <a:solidFill>
                            <a:schemeClr val="bg1"/>
                          </a:solidFill>
                          <a:effectLst/>
                          <a:latin typeface="Century Gothic" pitchFamily="34" charset="0"/>
                        </a:rPr>
                        <a:t>once a day </a:t>
                      </a:r>
                      <a:r>
                        <a:rPr kumimoji="0" lang="en-US" sz="2400" b="1" i="0" u="none" strike="noStrike" cap="none" normalizeH="0" baseline="0" smtClean="0">
                          <a:ln>
                            <a:noFill/>
                          </a:ln>
                          <a:solidFill>
                            <a:srgbClr val="FFFFFF"/>
                          </a:solidFill>
                          <a:effectLst/>
                          <a:latin typeface="Century Gothic" pitchFamily="34" charset="0"/>
                        </a:rPr>
                        <a:t>options*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Gothic" pitchFamily="34" charset="0"/>
                        </a:rPr>
                        <a:t>Most popular </a:t>
                      </a:r>
                      <a:r>
                        <a:rPr kumimoji="0" lang="en-US" sz="2400" b="1" i="0" u="none" strike="noStrike" cap="none" normalizeH="0" baseline="0" smtClean="0">
                          <a:ln>
                            <a:noFill/>
                          </a:ln>
                          <a:solidFill>
                            <a:srgbClr val="FF0000"/>
                          </a:solidFill>
                          <a:effectLst/>
                          <a:latin typeface="Century Gothic" pitchFamily="34" charset="0"/>
                        </a:rPr>
                        <a:t>2 -3 pill</a:t>
                      </a:r>
                      <a:r>
                        <a:rPr kumimoji="0" lang="en-US" sz="2400" b="1" i="0" u="none" strike="noStrike" cap="none" normalizeH="0" baseline="0" smtClean="0">
                          <a:ln>
                            <a:noFill/>
                          </a:ln>
                          <a:solidFill>
                            <a:srgbClr val="FFFFFF"/>
                          </a:solidFill>
                          <a:effectLst/>
                          <a:latin typeface="Century Gothic" pitchFamily="34" charset="0"/>
                        </a:rPr>
                        <a:t>/day regimens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Complera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Rilpivirine/</a:t>
                      </a:r>
                      <a:r>
                        <a:rPr kumimoji="0" lang="en-US" sz="1800" b="1" i="0" u="none" strike="noStrike" cap="none" normalizeH="0" baseline="0" smtClean="0">
                          <a:ln>
                            <a:noFill/>
                          </a:ln>
                          <a:solidFill>
                            <a:srgbClr val="F6E53A"/>
                          </a:solidFill>
                          <a:effectLst/>
                          <a:latin typeface="Century Gothic" pitchFamily="34" charset="0"/>
                        </a:rPr>
                        <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Prezista/r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Darunavir/r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6E53A"/>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Stribild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Elvitegravir/cobicistat/</a:t>
                      </a:r>
                      <a:r>
                        <a:rPr kumimoji="0" lang="en-US" sz="1800" b="1" i="0" u="none" strike="noStrike" cap="none" normalizeH="0" baseline="0" smtClean="0">
                          <a:ln>
                            <a:noFill/>
                          </a:ln>
                          <a:solidFill>
                            <a:srgbClr val="F6E53A"/>
                          </a:solidFill>
                          <a:effectLst/>
                          <a:latin typeface="Century Gothic" pitchFamily="34" charset="0"/>
                        </a:rPr>
                        <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Reyataz/r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Atazanavir/r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6E53A"/>
                          </a:solidFill>
                          <a:effectLst/>
                          <a:latin typeface="Century Gothic" pitchFamily="34" charset="0"/>
                        </a:rPr>
                        <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Atripla*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Efavirenz/</a:t>
                      </a:r>
                      <a:r>
                        <a:rPr kumimoji="0" lang="en-US" sz="1800" b="1" i="0" u="none" strike="noStrike" cap="none" normalizeH="0" baseline="0" smtClean="0">
                          <a:ln>
                            <a:noFill/>
                          </a:ln>
                          <a:solidFill>
                            <a:srgbClr val="F6E53A"/>
                          </a:solidFill>
                          <a:effectLst/>
                          <a:latin typeface="Century Gothic" pitchFamily="34" charset="0"/>
                        </a:rPr>
                        <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Isentress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Raltegravir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6E53A"/>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Triumeq</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Dolutegravir/</a:t>
                      </a:r>
                      <a:r>
                        <a:rPr kumimoji="0" lang="en-US" sz="1800" b="1" i="0" u="none" strike="noStrike" cap="none" normalizeH="0" baseline="0" smtClean="0">
                          <a:ln>
                            <a:noFill/>
                          </a:ln>
                          <a:solidFill>
                            <a:srgbClr val="F6E53A"/>
                          </a:solidFill>
                          <a:effectLst/>
                          <a:latin typeface="Century Gothic" pitchFamily="34" charset="0"/>
                        </a:rPr>
                        <a:t>abacavir/lamivudine</a:t>
                      </a:r>
                      <a:endParaRPr kumimoji="0" lang="en-CA" sz="1800" b="1" i="0" u="none" strike="noStrike" cap="none" normalizeH="0" baseline="0" smtClean="0">
                        <a:ln>
                          <a:noFill/>
                        </a:ln>
                        <a:solidFill>
                          <a:srgbClr val="F6E53A"/>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Tivacay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Dolutegravir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6E53A"/>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 name="TextBox 3"/>
          <p:cNvSpPr txBox="1"/>
          <p:nvPr/>
        </p:nvSpPr>
        <p:spPr>
          <a:xfrm>
            <a:off x="3500438" y="5830888"/>
            <a:ext cx="4914900" cy="554037"/>
          </a:xfrm>
          <a:prstGeom prst="rect">
            <a:avLst/>
          </a:prstGeom>
          <a:noFill/>
        </p:spPr>
        <p:txBody>
          <a:bodyPr>
            <a:spAutoFit/>
          </a:bodyPr>
          <a:lstStyle/>
          <a:p>
            <a:pPr fontAlgn="auto">
              <a:spcBef>
                <a:spcPts val="0"/>
              </a:spcBef>
              <a:spcAft>
                <a:spcPts val="0"/>
              </a:spcAft>
              <a:defRPr/>
            </a:pPr>
            <a:r>
              <a:rPr lang="en-US" sz="3000" b="1" dirty="0">
                <a:solidFill>
                  <a:srgbClr val="F6E53A"/>
                </a:solidFill>
                <a:latin typeface="+mn-lt"/>
              </a:rPr>
              <a:t>2 DRUG NRTI BACKBONE</a:t>
            </a:r>
          </a:p>
        </p:txBody>
      </p:sp>
      <p:sp>
        <p:nvSpPr>
          <p:cNvPr id="39972" name="Rectangle 2"/>
          <p:cNvSpPr>
            <a:spLocks noChangeArrowheads="1"/>
          </p:cNvSpPr>
          <p:nvPr/>
        </p:nvSpPr>
        <p:spPr bwMode="auto">
          <a:xfrm>
            <a:off x="379413" y="5360988"/>
            <a:ext cx="3983037" cy="369887"/>
          </a:xfrm>
          <a:prstGeom prst="rect">
            <a:avLst/>
          </a:prstGeom>
          <a:noFill/>
          <a:ln w="9525">
            <a:noFill/>
            <a:miter lim="800000"/>
            <a:headEnd/>
            <a:tailEnd/>
          </a:ln>
        </p:spPr>
        <p:txBody>
          <a:bodyPr wrap="none">
            <a:spAutoFit/>
          </a:bodyPr>
          <a:lstStyle/>
          <a:p>
            <a:r>
              <a:rPr lang="en-US" b="1"/>
              <a:t>*Primarily new starts and switches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913" y="312738"/>
            <a:ext cx="8610600" cy="1293812"/>
          </a:xfrm>
        </p:spPr>
        <p:txBody>
          <a:bodyPr/>
          <a:lstStyle/>
          <a:p>
            <a:pPr>
              <a:defRPr/>
            </a:pPr>
            <a:r>
              <a:rPr lang="en-US" dirty="0" smtClean="0"/>
              <a:t>INDICATION AND EFFECTIVENESS</a:t>
            </a:r>
            <a:endParaRPr lang="en-US" dirty="0"/>
          </a:p>
        </p:txBody>
      </p:sp>
      <p:sp>
        <p:nvSpPr>
          <p:cNvPr id="4" name="TextBox 3"/>
          <p:cNvSpPr txBox="1"/>
          <p:nvPr/>
        </p:nvSpPr>
        <p:spPr>
          <a:xfrm>
            <a:off x="4278313" y="5678488"/>
            <a:ext cx="3359150" cy="554037"/>
          </a:xfrm>
          <a:prstGeom prst="rect">
            <a:avLst/>
          </a:prstGeom>
          <a:noFill/>
        </p:spPr>
        <p:txBody>
          <a:bodyPr>
            <a:spAutoFit/>
          </a:bodyPr>
          <a:lstStyle/>
          <a:p>
            <a:pPr fontAlgn="auto">
              <a:spcBef>
                <a:spcPts val="0"/>
              </a:spcBef>
              <a:spcAft>
                <a:spcPts val="0"/>
              </a:spcAft>
              <a:defRPr/>
            </a:pPr>
            <a:r>
              <a:rPr lang="en-US" sz="3000" b="1" dirty="0">
                <a:solidFill>
                  <a:srgbClr val="FF6600"/>
                </a:solidFill>
                <a:latin typeface="+mn-lt"/>
              </a:rPr>
              <a:t>3</a:t>
            </a:r>
            <a:r>
              <a:rPr lang="en-US" sz="3000" b="1" baseline="30000" dirty="0">
                <a:solidFill>
                  <a:srgbClr val="FF6600"/>
                </a:solidFill>
                <a:latin typeface="+mn-lt"/>
              </a:rPr>
              <a:t>RD</a:t>
            </a:r>
            <a:r>
              <a:rPr lang="en-US" sz="3000" b="1" dirty="0">
                <a:solidFill>
                  <a:srgbClr val="FF6600"/>
                </a:solidFill>
                <a:latin typeface="+mn-lt"/>
              </a:rPr>
              <a:t> DRUG NNRTI</a:t>
            </a:r>
          </a:p>
        </p:txBody>
      </p:sp>
      <p:graphicFrame>
        <p:nvGraphicFramePr>
          <p:cNvPr id="42024" name="Group 40"/>
          <p:cNvGraphicFramePr>
            <a:graphicFrameLocks noGrp="1"/>
          </p:cNvGraphicFramePr>
          <p:nvPr/>
        </p:nvGraphicFramePr>
        <p:xfrm>
          <a:off x="338138" y="1849438"/>
          <a:ext cx="11726862" cy="3446462"/>
        </p:xfrm>
        <a:graphic>
          <a:graphicData uri="http://schemas.openxmlformats.org/drawingml/2006/table">
            <a:tbl>
              <a:tblPr/>
              <a:tblGrid>
                <a:gridCol w="1533525"/>
                <a:gridCol w="4106862"/>
                <a:gridCol w="1301750"/>
                <a:gridCol w="4784725"/>
              </a:tblGrid>
              <a:tr h="8016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entury Gothic" pitchFamily="34" charset="0"/>
                        </a:rPr>
                        <a:t>1 pill </a:t>
                      </a:r>
                      <a:r>
                        <a:rPr kumimoji="0" lang="en-US" sz="2400" b="1" i="0" u="none" strike="noStrike" cap="none" normalizeH="0" baseline="0" smtClean="0">
                          <a:ln>
                            <a:noFill/>
                          </a:ln>
                          <a:solidFill>
                            <a:schemeClr val="bg1"/>
                          </a:solidFill>
                          <a:effectLst/>
                          <a:latin typeface="Century Gothic" pitchFamily="34" charset="0"/>
                        </a:rPr>
                        <a:t>once a day </a:t>
                      </a:r>
                      <a:r>
                        <a:rPr kumimoji="0" lang="en-US" sz="2400" b="1" i="0" u="none" strike="noStrike" cap="none" normalizeH="0" baseline="0" smtClean="0">
                          <a:ln>
                            <a:noFill/>
                          </a:ln>
                          <a:solidFill>
                            <a:srgbClr val="FFFFFF"/>
                          </a:solidFill>
                          <a:effectLst/>
                          <a:latin typeface="Century Gothic" pitchFamily="34" charset="0"/>
                        </a:rPr>
                        <a:t>options*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Gothic" pitchFamily="34" charset="0"/>
                        </a:rPr>
                        <a:t>Most popular </a:t>
                      </a:r>
                      <a:r>
                        <a:rPr kumimoji="0" lang="en-US" sz="2400" b="1" i="0" u="none" strike="noStrike" cap="none" normalizeH="0" baseline="0" smtClean="0">
                          <a:ln>
                            <a:noFill/>
                          </a:ln>
                          <a:solidFill>
                            <a:srgbClr val="FF0000"/>
                          </a:solidFill>
                          <a:effectLst/>
                          <a:latin typeface="Century Gothic" pitchFamily="34" charset="0"/>
                        </a:rPr>
                        <a:t>2 -3 pill</a:t>
                      </a:r>
                      <a:r>
                        <a:rPr kumimoji="0" lang="en-US" sz="2400" b="1" i="0" u="none" strike="noStrike" cap="none" normalizeH="0" baseline="0" smtClean="0">
                          <a:ln>
                            <a:noFill/>
                          </a:ln>
                          <a:solidFill>
                            <a:srgbClr val="FFFFFF"/>
                          </a:solidFill>
                          <a:effectLst/>
                          <a:latin typeface="Century Gothic" pitchFamily="34" charset="0"/>
                        </a:rPr>
                        <a:t>/day regimens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Century Gothic" pitchFamily="34" charset="0"/>
                        </a:rPr>
                        <a:t>Complera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Century Gothic" pitchFamily="34" charset="0"/>
                        </a:rPr>
                        <a:t>Rilpivirine</a:t>
                      </a:r>
                      <a:r>
                        <a:rPr kumimoji="0" lang="en-US" sz="1800" b="0" i="0" u="none" strike="noStrike" cap="none" normalizeH="0" baseline="0" smtClean="0">
                          <a:ln>
                            <a:noFill/>
                          </a:ln>
                          <a:solidFill>
                            <a:srgbClr val="000000"/>
                          </a:solidFill>
                          <a:effectLst/>
                          <a:latin typeface="Century Gothic" pitchFamily="34" charset="0"/>
                        </a:rPr>
                        <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Prezista/r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Darunavir/r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Stribild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Elvitegravir/cobicistat/tenofovir/emtricitabine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Reyataz/r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Atazanavir/r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Century Gothic" pitchFamily="34" charset="0"/>
                        </a:rPr>
                        <a:t>Atripla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Century Gothic" pitchFamily="34" charset="0"/>
                        </a:rPr>
                        <a:t>Efavirenz</a:t>
                      </a:r>
                      <a:r>
                        <a:rPr kumimoji="0" lang="en-US" sz="1800" b="0" i="0" u="none" strike="noStrike" cap="none" normalizeH="0" baseline="0" smtClean="0">
                          <a:ln>
                            <a:noFill/>
                          </a:ln>
                          <a:solidFill>
                            <a:srgbClr val="000000"/>
                          </a:solidFill>
                          <a:effectLst/>
                          <a:latin typeface="Century Gothic" pitchFamily="34" charset="0"/>
                        </a:rPr>
                        <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Isentress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Raltegravir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Triumeq</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Dolutegravir/abacavir/lamivudine</a:t>
                      </a:r>
                      <a:endParaRPr kumimoji="0" lang="en-CA"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Tivacay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Dolutegravir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2020" name="Rectangle 2"/>
          <p:cNvSpPr>
            <a:spLocks noChangeArrowheads="1"/>
          </p:cNvSpPr>
          <p:nvPr/>
        </p:nvSpPr>
        <p:spPr bwMode="auto">
          <a:xfrm>
            <a:off x="346075" y="5360988"/>
            <a:ext cx="3981450" cy="369887"/>
          </a:xfrm>
          <a:prstGeom prst="rect">
            <a:avLst/>
          </a:prstGeom>
          <a:noFill/>
          <a:ln w="9525">
            <a:noFill/>
            <a:miter lim="800000"/>
            <a:headEnd/>
            <a:tailEnd/>
          </a:ln>
        </p:spPr>
        <p:txBody>
          <a:bodyPr wrap="none">
            <a:spAutoFit/>
          </a:bodyPr>
          <a:lstStyle/>
          <a:p>
            <a:r>
              <a:rPr lang="en-US" b="1"/>
              <a:t>*Primarily new starts and switches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913" y="312738"/>
            <a:ext cx="8610600" cy="1293812"/>
          </a:xfrm>
        </p:spPr>
        <p:txBody>
          <a:bodyPr/>
          <a:lstStyle/>
          <a:p>
            <a:pPr>
              <a:defRPr/>
            </a:pPr>
            <a:r>
              <a:rPr lang="en-US" dirty="0" smtClean="0"/>
              <a:t>INDICATION AND EFFECTIVENESS</a:t>
            </a:r>
            <a:endParaRPr lang="en-US" dirty="0"/>
          </a:p>
        </p:txBody>
      </p:sp>
      <p:graphicFrame>
        <p:nvGraphicFramePr>
          <p:cNvPr id="44070" name="Group 38"/>
          <p:cNvGraphicFramePr>
            <a:graphicFrameLocks noGrp="1"/>
          </p:cNvGraphicFramePr>
          <p:nvPr/>
        </p:nvGraphicFramePr>
        <p:xfrm>
          <a:off x="271463" y="1871663"/>
          <a:ext cx="11726862" cy="3446462"/>
        </p:xfrm>
        <a:graphic>
          <a:graphicData uri="http://schemas.openxmlformats.org/drawingml/2006/table">
            <a:tbl>
              <a:tblPr/>
              <a:tblGrid>
                <a:gridCol w="1241425"/>
                <a:gridCol w="4117975"/>
                <a:gridCol w="1420812"/>
                <a:gridCol w="4946650"/>
              </a:tblGrid>
              <a:tr h="8016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entury Gothic" pitchFamily="34" charset="0"/>
                        </a:rPr>
                        <a:t>1 pill </a:t>
                      </a:r>
                      <a:r>
                        <a:rPr kumimoji="0" lang="en-US" sz="2400" b="1" i="0" u="none" strike="noStrike" cap="none" normalizeH="0" baseline="0" smtClean="0">
                          <a:ln>
                            <a:noFill/>
                          </a:ln>
                          <a:solidFill>
                            <a:schemeClr val="bg1"/>
                          </a:solidFill>
                          <a:effectLst/>
                          <a:latin typeface="Century Gothic" pitchFamily="34" charset="0"/>
                        </a:rPr>
                        <a:t>once a day </a:t>
                      </a:r>
                      <a:r>
                        <a:rPr kumimoji="0" lang="en-US" sz="2400" b="1" i="0" u="none" strike="noStrike" cap="none" normalizeH="0" baseline="0" smtClean="0">
                          <a:ln>
                            <a:noFill/>
                          </a:ln>
                          <a:solidFill>
                            <a:srgbClr val="FFFFFF"/>
                          </a:solidFill>
                          <a:effectLst/>
                          <a:latin typeface="Century Gothic" pitchFamily="34" charset="0"/>
                        </a:rPr>
                        <a:t>options*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Gothic" pitchFamily="34" charset="0"/>
                        </a:rPr>
                        <a:t>Most popular </a:t>
                      </a:r>
                      <a:r>
                        <a:rPr kumimoji="0" lang="en-US" sz="2400" b="1" i="0" u="none" strike="noStrike" cap="none" normalizeH="0" baseline="0" smtClean="0">
                          <a:ln>
                            <a:noFill/>
                          </a:ln>
                          <a:solidFill>
                            <a:srgbClr val="FF0000"/>
                          </a:solidFill>
                          <a:effectLst/>
                          <a:latin typeface="Century Gothic" pitchFamily="34" charset="0"/>
                        </a:rPr>
                        <a:t>2 -3 pill</a:t>
                      </a:r>
                      <a:r>
                        <a:rPr kumimoji="0" lang="en-US" sz="2400" b="1" i="0" u="none" strike="noStrike" cap="none" normalizeH="0" baseline="0" smtClean="0">
                          <a:ln>
                            <a:noFill/>
                          </a:ln>
                          <a:solidFill>
                            <a:srgbClr val="FFFFFF"/>
                          </a:solidFill>
                          <a:effectLst/>
                          <a:latin typeface="Century Gothic" pitchFamily="34" charset="0"/>
                        </a:rPr>
                        <a:t>/day regimens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Complera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Rilpivirine/tenofovir/emtricitabine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63EE3"/>
                          </a:solidFill>
                          <a:effectLst/>
                          <a:latin typeface="Century Gothic" pitchFamily="34" charset="0"/>
                        </a:rPr>
                        <a:t>Prezista/r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63EE3"/>
                          </a:solidFill>
                          <a:effectLst/>
                          <a:latin typeface="Century Gothic" pitchFamily="34" charset="0"/>
                        </a:rPr>
                        <a:t>Darunavir/r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Stribild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Elvitegravir/cobicistat/tenofovir/emtricitabine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63EE3"/>
                          </a:solidFill>
                          <a:effectLst/>
                          <a:latin typeface="Century Gothic" pitchFamily="34" charset="0"/>
                        </a:rPr>
                        <a:t>Reyataz/r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A63EE3"/>
                          </a:solidFill>
                          <a:effectLst/>
                          <a:latin typeface="Century Gothic" pitchFamily="34" charset="0"/>
                        </a:rPr>
                        <a:t>Atazanavir/r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Atripla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Efavirenz/tenofovir/emtricitabine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Isentress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Raltegravir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Triumeq</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Dolutegravir/abacavir/lamivudine</a:t>
                      </a:r>
                      <a:endParaRPr kumimoji="0" lang="en-CA"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Tivacay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Dolutegravir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44067" name="Rectangle 2"/>
          <p:cNvSpPr>
            <a:spLocks noChangeArrowheads="1"/>
          </p:cNvSpPr>
          <p:nvPr/>
        </p:nvSpPr>
        <p:spPr bwMode="auto">
          <a:xfrm>
            <a:off x="2882900" y="5683250"/>
            <a:ext cx="6973888" cy="554038"/>
          </a:xfrm>
          <a:prstGeom prst="rect">
            <a:avLst/>
          </a:prstGeom>
          <a:noFill/>
          <a:ln w="9525">
            <a:noFill/>
            <a:miter lim="800000"/>
            <a:headEnd/>
            <a:tailEnd/>
          </a:ln>
        </p:spPr>
        <p:txBody>
          <a:bodyPr wrap="none">
            <a:spAutoFit/>
          </a:bodyPr>
          <a:lstStyle/>
          <a:p>
            <a:r>
              <a:rPr lang="en-US" sz="3000" b="1">
                <a:solidFill>
                  <a:srgbClr val="A63EE3"/>
                </a:solidFill>
              </a:rPr>
              <a:t>3</a:t>
            </a:r>
            <a:r>
              <a:rPr lang="en-US" sz="3000" b="1" baseline="30000">
                <a:solidFill>
                  <a:srgbClr val="A63EE3"/>
                </a:solidFill>
              </a:rPr>
              <a:t>RD</a:t>
            </a:r>
            <a:r>
              <a:rPr lang="en-US" sz="3000" b="1">
                <a:solidFill>
                  <a:srgbClr val="A63EE3"/>
                </a:solidFill>
              </a:rPr>
              <a:t> DRUG PROTEASE INHIBITOR (PI)</a:t>
            </a:r>
            <a:endParaRPr lang="en-US" b="1">
              <a:solidFill>
                <a:srgbClr val="A63EE3"/>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913" y="312738"/>
            <a:ext cx="8610600" cy="1293812"/>
          </a:xfrm>
        </p:spPr>
        <p:txBody>
          <a:bodyPr/>
          <a:lstStyle/>
          <a:p>
            <a:pPr>
              <a:defRPr/>
            </a:pPr>
            <a:r>
              <a:rPr lang="en-US" dirty="0" smtClean="0"/>
              <a:t>INDICATION AND EFFECTIVENESS</a:t>
            </a:r>
            <a:endParaRPr lang="en-US" dirty="0"/>
          </a:p>
        </p:txBody>
      </p:sp>
      <p:sp>
        <p:nvSpPr>
          <p:cNvPr id="4" name="TextBox 3"/>
          <p:cNvSpPr txBox="1"/>
          <p:nvPr/>
        </p:nvSpPr>
        <p:spPr>
          <a:xfrm>
            <a:off x="2855913" y="5729288"/>
            <a:ext cx="6389687" cy="554037"/>
          </a:xfrm>
          <a:prstGeom prst="rect">
            <a:avLst/>
          </a:prstGeom>
          <a:noFill/>
        </p:spPr>
        <p:txBody>
          <a:bodyPr>
            <a:spAutoFit/>
          </a:bodyPr>
          <a:lstStyle/>
          <a:p>
            <a:pPr fontAlgn="auto">
              <a:spcBef>
                <a:spcPts val="0"/>
              </a:spcBef>
              <a:spcAft>
                <a:spcPts val="0"/>
              </a:spcAft>
              <a:defRPr/>
            </a:pPr>
            <a:r>
              <a:rPr lang="en-US" sz="3000" b="1" dirty="0">
                <a:solidFill>
                  <a:srgbClr val="3366FF"/>
                </a:solidFill>
                <a:latin typeface="+mn-lt"/>
              </a:rPr>
              <a:t>3</a:t>
            </a:r>
            <a:r>
              <a:rPr lang="en-US" sz="3000" b="1" baseline="30000" dirty="0">
                <a:solidFill>
                  <a:srgbClr val="3366FF"/>
                </a:solidFill>
                <a:latin typeface="+mn-lt"/>
              </a:rPr>
              <a:t>RD</a:t>
            </a:r>
            <a:r>
              <a:rPr lang="en-US" sz="3000" b="1" dirty="0">
                <a:solidFill>
                  <a:srgbClr val="3366FF"/>
                </a:solidFill>
                <a:latin typeface="+mn-lt"/>
              </a:rPr>
              <a:t> DRUG INTEGRASE INHIBITOR</a:t>
            </a:r>
          </a:p>
        </p:txBody>
      </p:sp>
      <p:graphicFrame>
        <p:nvGraphicFramePr>
          <p:cNvPr id="46118" name="Group 38"/>
          <p:cNvGraphicFramePr>
            <a:graphicFrameLocks noGrp="1"/>
          </p:cNvGraphicFramePr>
          <p:nvPr/>
        </p:nvGraphicFramePr>
        <p:xfrm>
          <a:off x="271463" y="1871663"/>
          <a:ext cx="11726862" cy="3446462"/>
        </p:xfrm>
        <a:graphic>
          <a:graphicData uri="http://schemas.openxmlformats.org/drawingml/2006/table">
            <a:tbl>
              <a:tblPr/>
              <a:tblGrid>
                <a:gridCol w="1311275"/>
                <a:gridCol w="4048125"/>
                <a:gridCol w="1420812"/>
                <a:gridCol w="4946650"/>
              </a:tblGrid>
              <a:tr h="8016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entury Gothic" pitchFamily="34" charset="0"/>
                        </a:rPr>
                        <a:t>1 pill </a:t>
                      </a:r>
                      <a:r>
                        <a:rPr kumimoji="0" lang="en-US" sz="2400" b="1" i="0" u="none" strike="noStrike" cap="none" normalizeH="0" baseline="0" smtClean="0">
                          <a:ln>
                            <a:noFill/>
                          </a:ln>
                          <a:solidFill>
                            <a:schemeClr val="bg1"/>
                          </a:solidFill>
                          <a:effectLst/>
                          <a:latin typeface="Century Gothic" pitchFamily="34" charset="0"/>
                        </a:rPr>
                        <a:t>once a day </a:t>
                      </a:r>
                      <a:r>
                        <a:rPr kumimoji="0" lang="en-US" sz="2400" b="1" i="0" u="none" strike="noStrike" cap="none" normalizeH="0" baseline="0" smtClean="0">
                          <a:ln>
                            <a:noFill/>
                          </a:ln>
                          <a:solidFill>
                            <a:srgbClr val="FFFFFF"/>
                          </a:solidFill>
                          <a:effectLst/>
                          <a:latin typeface="Century Gothic" pitchFamily="34" charset="0"/>
                        </a:rPr>
                        <a:t>options*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Gothic" pitchFamily="34" charset="0"/>
                        </a:rPr>
                        <a:t>Most popular </a:t>
                      </a:r>
                      <a:r>
                        <a:rPr kumimoji="0" lang="en-US" sz="2400" b="1" i="0" u="none" strike="noStrike" cap="none" normalizeH="0" baseline="0" smtClean="0">
                          <a:ln>
                            <a:noFill/>
                          </a:ln>
                          <a:solidFill>
                            <a:srgbClr val="FF0000"/>
                          </a:solidFill>
                          <a:effectLst/>
                          <a:latin typeface="Century Gothic" pitchFamily="34" charset="0"/>
                        </a:rPr>
                        <a:t>2 -3 pill</a:t>
                      </a:r>
                      <a:r>
                        <a:rPr kumimoji="0" lang="en-US" sz="2400" b="1" i="0" u="none" strike="noStrike" cap="none" normalizeH="0" baseline="0" smtClean="0">
                          <a:ln>
                            <a:noFill/>
                          </a:ln>
                          <a:solidFill>
                            <a:srgbClr val="FFFFFF"/>
                          </a:solidFill>
                          <a:effectLst/>
                          <a:latin typeface="Century Gothic" pitchFamily="34" charset="0"/>
                        </a:rPr>
                        <a:t>/day regimens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Complera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Rilpivirine/tenofovir/emtricitabine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Prezista/r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Darunavir/r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66FF"/>
                          </a:solidFill>
                          <a:effectLst/>
                          <a:latin typeface="Century Gothic" pitchFamily="34" charset="0"/>
                        </a:rPr>
                        <a:t>Stribild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66FF"/>
                          </a:solidFill>
                          <a:effectLst/>
                          <a:latin typeface="Century Gothic" pitchFamily="34" charset="0"/>
                        </a:rPr>
                        <a:t>Elvitegravir</a:t>
                      </a:r>
                      <a:r>
                        <a:rPr kumimoji="0" lang="en-US" sz="1800" b="0" i="0" u="none" strike="noStrike" cap="none" normalizeH="0" baseline="0" smtClean="0">
                          <a:ln>
                            <a:noFill/>
                          </a:ln>
                          <a:solidFill>
                            <a:srgbClr val="000000"/>
                          </a:solidFill>
                          <a:effectLst/>
                          <a:latin typeface="Century Gothic" pitchFamily="34" charset="0"/>
                        </a:rPr>
                        <a:t>/cobicistat/tenofovir/emtricitabine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Reyataz/r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Atazanavir/r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Atripla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Efavirenz/tenofovir/emtricitabine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66FF"/>
                          </a:solidFill>
                          <a:effectLst/>
                          <a:latin typeface="Century Gothic" pitchFamily="34" charset="0"/>
                        </a:rPr>
                        <a:t>Isentress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66FF"/>
                          </a:solidFill>
                          <a:effectLst/>
                          <a:latin typeface="Century Gothic" pitchFamily="34" charset="0"/>
                        </a:rPr>
                        <a:t>Raltegravir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Triumeq</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Dolutegravir/abacavir/lamivudine</a:t>
                      </a:r>
                      <a:endParaRPr kumimoji="0" lang="en-CA"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66FF"/>
                          </a:solidFill>
                          <a:effectLst/>
                          <a:latin typeface="Century Gothic" pitchFamily="34" charset="0"/>
                        </a:rPr>
                        <a:t>Tivacay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3366FF"/>
                          </a:solidFill>
                          <a:effectLst/>
                          <a:latin typeface="Century Gothic" pitchFamily="34" charset="0"/>
                        </a:rPr>
                        <a:t>Dolutegravir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66700"/>
            <a:ext cx="8610600" cy="1293813"/>
          </a:xfrm>
        </p:spPr>
        <p:txBody>
          <a:bodyPr/>
          <a:lstStyle/>
          <a:p>
            <a:pPr>
              <a:defRPr/>
            </a:pPr>
            <a:r>
              <a:rPr lang="en-US" dirty="0" smtClean="0"/>
              <a:t>Indication and effectiveness</a:t>
            </a:r>
            <a:endParaRPr lang="en-US" dirty="0"/>
          </a:p>
        </p:txBody>
      </p:sp>
      <p:graphicFrame>
        <p:nvGraphicFramePr>
          <p:cNvPr id="48175" name="Group 47"/>
          <p:cNvGraphicFramePr>
            <a:graphicFrameLocks noGrp="1"/>
          </p:cNvGraphicFramePr>
          <p:nvPr/>
        </p:nvGraphicFramePr>
        <p:xfrm>
          <a:off x="312738" y="2403475"/>
          <a:ext cx="4487862" cy="2292350"/>
        </p:xfrm>
        <a:graphic>
          <a:graphicData uri="http://schemas.openxmlformats.org/drawingml/2006/table">
            <a:tbl>
              <a:tblPr/>
              <a:tblGrid>
                <a:gridCol w="1223962"/>
                <a:gridCol w="3263900"/>
              </a:tblGrid>
              <a:tr h="7969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Gothic" pitchFamily="34" charset="0"/>
                        </a:rPr>
                        <a:t>2 NRTI BACKBONE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CBD31"/>
                    </a:solidFill>
                  </a:tcPr>
                </a:tc>
                <a:tc hMerge="1">
                  <a:txBody>
                    <a:bodyPr/>
                    <a:lstStyle/>
                    <a:p>
                      <a:endParaRPr lang="en-US"/>
                    </a:p>
                  </a:txBody>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Kivexa*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abacavir/lamuvidine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Combivir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zidovudine/lamivudine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48239" name="Group 111"/>
          <p:cNvGraphicFramePr>
            <a:graphicFrameLocks noGrp="1"/>
          </p:cNvGraphicFramePr>
          <p:nvPr/>
        </p:nvGraphicFramePr>
        <p:xfrm>
          <a:off x="6586538" y="1333500"/>
          <a:ext cx="4606925" cy="1447800"/>
        </p:xfrm>
        <a:graphic>
          <a:graphicData uri="http://schemas.openxmlformats.org/drawingml/2006/table">
            <a:tbl>
              <a:tblPr/>
              <a:tblGrid>
                <a:gridCol w="1541462"/>
                <a:gridCol w="3065463"/>
              </a:tblGrid>
              <a:tr h="6937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Gothic" pitchFamily="34" charset="0"/>
                        </a:rPr>
                        <a:t>ADD A PROTEASE INHIBITOR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D11B1"/>
                    </a:solidFill>
                  </a:tcPr>
                </a:tc>
                <a:tc hMerge="1">
                  <a:txBody>
                    <a:bodyPr/>
                    <a:lstStyle/>
                    <a:p>
                      <a:endParaRPr lang="en-US"/>
                    </a:p>
                  </a:txBody>
                  <a:tcPr/>
                </a:tc>
              </a:tr>
              <a:tr h="347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Reyataz/r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Atazanavir/r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Kaletra/r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Lopinavir/r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Plus 5"/>
          <p:cNvSpPr/>
          <p:nvPr/>
        </p:nvSpPr>
        <p:spPr>
          <a:xfrm>
            <a:off x="5091113" y="3416300"/>
            <a:ext cx="1253066" cy="1270000"/>
          </a:xfrm>
          <a:prstGeom prst="mathPlus">
            <a:avLst/>
          </a:prstGeom>
          <a:solidFill>
            <a:schemeClr val="accent4"/>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8162" name="Rectangle 7"/>
          <p:cNvSpPr>
            <a:spLocks noChangeArrowheads="1"/>
          </p:cNvSpPr>
          <p:nvPr/>
        </p:nvSpPr>
        <p:spPr bwMode="auto">
          <a:xfrm>
            <a:off x="411163" y="1571625"/>
            <a:ext cx="2616200" cy="549275"/>
          </a:xfrm>
          <a:prstGeom prst="rect">
            <a:avLst/>
          </a:prstGeom>
          <a:noFill/>
          <a:ln w="9525">
            <a:noFill/>
            <a:miter lim="800000"/>
            <a:headEnd/>
            <a:tailEnd/>
          </a:ln>
        </p:spPr>
        <p:txBody>
          <a:bodyPr wrap="none">
            <a:spAutoFit/>
          </a:bodyPr>
          <a:lstStyle/>
          <a:p>
            <a:r>
              <a:rPr lang="en-US" sz="3000" b="1">
                <a:solidFill>
                  <a:srgbClr val="FF1AE3"/>
                </a:solidFill>
              </a:rPr>
              <a:t>PREGNANCY</a:t>
            </a:r>
          </a:p>
        </p:txBody>
      </p:sp>
      <p:sp>
        <p:nvSpPr>
          <p:cNvPr id="48163" name="TextBox 8"/>
          <p:cNvSpPr txBox="1">
            <a:spLocks noChangeArrowheads="1"/>
          </p:cNvSpPr>
          <p:nvPr/>
        </p:nvSpPr>
        <p:spPr bwMode="auto">
          <a:xfrm>
            <a:off x="255588" y="4838700"/>
            <a:ext cx="5207000" cy="336550"/>
          </a:xfrm>
          <a:prstGeom prst="rect">
            <a:avLst/>
          </a:prstGeom>
          <a:noFill/>
          <a:ln w="9525">
            <a:noFill/>
            <a:miter lim="800000"/>
            <a:headEnd/>
            <a:tailEnd/>
          </a:ln>
        </p:spPr>
        <p:txBody>
          <a:bodyPr>
            <a:spAutoFit/>
          </a:bodyPr>
          <a:lstStyle/>
          <a:p>
            <a:r>
              <a:rPr lang="en-US" sz="1600"/>
              <a:t>* To use Kivexa pt must be HLA-B*5701 negative</a:t>
            </a:r>
          </a:p>
        </p:txBody>
      </p:sp>
      <p:sp>
        <p:nvSpPr>
          <p:cNvPr id="48164" name="Text Box 58"/>
          <p:cNvSpPr txBox="1">
            <a:spLocks noChangeArrowheads="1"/>
          </p:cNvSpPr>
          <p:nvPr/>
        </p:nvSpPr>
        <p:spPr bwMode="auto">
          <a:xfrm>
            <a:off x="7881938" y="2925763"/>
            <a:ext cx="925512" cy="366712"/>
          </a:xfrm>
          <a:prstGeom prst="rect">
            <a:avLst/>
          </a:prstGeom>
          <a:noFill/>
          <a:ln w="9525">
            <a:noFill/>
            <a:miter lim="800000"/>
            <a:headEnd/>
            <a:tailEnd/>
          </a:ln>
        </p:spPr>
        <p:txBody>
          <a:bodyPr>
            <a:spAutoFit/>
          </a:bodyPr>
          <a:lstStyle/>
          <a:p>
            <a:pPr algn="ctr" defTabSz="914400">
              <a:spcBef>
                <a:spcPct val="50000"/>
              </a:spcBef>
            </a:pPr>
            <a:r>
              <a:rPr lang="en-CA" b="1"/>
              <a:t>OR</a:t>
            </a:r>
          </a:p>
        </p:txBody>
      </p:sp>
      <p:graphicFrame>
        <p:nvGraphicFramePr>
          <p:cNvPr id="48218" name="Group 90"/>
          <p:cNvGraphicFramePr>
            <a:graphicFrameLocks noGrp="1"/>
          </p:cNvGraphicFramePr>
          <p:nvPr/>
        </p:nvGraphicFramePr>
        <p:xfrm>
          <a:off x="6592888" y="3402013"/>
          <a:ext cx="4606925" cy="1103312"/>
        </p:xfrm>
        <a:graphic>
          <a:graphicData uri="http://schemas.openxmlformats.org/drawingml/2006/table">
            <a:tbl>
              <a:tblPr/>
              <a:tblGrid>
                <a:gridCol w="1541462"/>
                <a:gridCol w="3065463"/>
              </a:tblGrid>
              <a:tr h="7143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Gothic" pitchFamily="34" charset="0"/>
                        </a:rPr>
                        <a:t>ADD A NNRTI</a:t>
                      </a: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Sustiva*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efavirenz</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8176" name="Rectangle 91"/>
          <p:cNvSpPr>
            <a:spLocks noChangeArrowheads="1"/>
          </p:cNvSpPr>
          <p:nvPr/>
        </p:nvSpPr>
        <p:spPr bwMode="auto">
          <a:xfrm>
            <a:off x="8139113" y="5019675"/>
            <a:ext cx="527050" cy="366713"/>
          </a:xfrm>
          <a:prstGeom prst="rect">
            <a:avLst/>
          </a:prstGeom>
          <a:noFill/>
          <a:ln w="9525">
            <a:noFill/>
            <a:miter lim="800000"/>
            <a:headEnd/>
            <a:tailEnd/>
          </a:ln>
        </p:spPr>
        <p:txBody>
          <a:bodyPr wrap="none">
            <a:spAutoFit/>
          </a:bodyPr>
          <a:lstStyle/>
          <a:p>
            <a:pPr defTabSz="914400">
              <a:spcBef>
                <a:spcPct val="50000"/>
              </a:spcBef>
            </a:pPr>
            <a:r>
              <a:rPr lang="en-CA" b="1"/>
              <a:t>OR</a:t>
            </a:r>
          </a:p>
        </p:txBody>
      </p:sp>
      <p:graphicFrame>
        <p:nvGraphicFramePr>
          <p:cNvPr id="48240" name="Group 112"/>
          <p:cNvGraphicFramePr>
            <a:graphicFrameLocks noGrp="1"/>
          </p:cNvGraphicFramePr>
          <p:nvPr/>
        </p:nvGraphicFramePr>
        <p:xfrm>
          <a:off x="6707188" y="5497513"/>
          <a:ext cx="4606925" cy="1103312"/>
        </p:xfrm>
        <a:graphic>
          <a:graphicData uri="http://schemas.openxmlformats.org/drawingml/2006/table">
            <a:tbl>
              <a:tblPr/>
              <a:tblGrid>
                <a:gridCol w="1541462"/>
                <a:gridCol w="3065463"/>
              </a:tblGrid>
              <a:tr h="71437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Gothic" pitchFamily="34" charset="0"/>
                        </a:rPr>
                        <a:t>ADD AN INTEGRASE INHIBITOR</a:t>
                      </a: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33FF"/>
                    </a:solidFill>
                  </a:tcPr>
                </a:tc>
                <a:tc hMerge="1">
                  <a:txBody>
                    <a:bodyPr/>
                    <a:lstStyle/>
                    <a:p>
                      <a:endParaRPr lang="en-US"/>
                    </a:p>
                  </a:txBody>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Isentress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raltegravir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188" name="Text Box 113"/>
          <p:cNvSpPr txBox="1">
            <a:spLocks noChangeArrowheads="1"/>
          </p:cNvSpPr>
          <p:nvPr/>
        </p:nvSpPr>
        <p:spPr bwMode="auto">
          <a:xfrm>
            <a:off x="6551613" y="4513263"/>
            <a:ext cx="5218112" cy="336550"/>
          </a:xfrm>
          <a:prstGeom prst="rect">
            <a:avLst/>
          </a:prstGeom>
          <a:noFill/>
          <a:ln w="9525">
            <a:noFill/>
            <a:miter lim="800000"/>
            <a:headEnd/>
            <a:tailEnd/>
          </a:ln>
        </p:spPr>
        <p:txBody>
          <a:bodyPr>
            <a:spAutoFit/>
          </a:bodyPr>
          <a:lstStyle/>
          <a:p>
            <a:pPr defTabSz="914400">
              <a:spcBef>
                <a:spcPct val="50000"/>
              </a:spcBef>
            </a:pPr>
            <a:r>
              <a:rPr lang="en-CA" sz="1600"/>
              <a:t>*CI in first 8 weeks of pregnancy – neural tube defects</a:t>
            </a:r>
          </a:p>
        </p:txBody>
      </p:sp>
      <p:sp>
        <p:nvSpPr>
          <p:cNvPr id="48189" name="Text Box 114"/>
          <p:cNvSpPr txBox="1">
            <a:spLocks noChangeArrowheads="1"/>
          </p:cNvSpPr>
          <p:nvPr/>
        </p:nvSpPr>
        <p:spPr bwMode="auto">
          <a:xfrm>
            <a:off x="185738" y="6215063"/>
            <a:ext cx="5662612" cy="517525"/>
          </a:xfrm>
          <a:prstGeom prst="rect">
            <a:avLst/>
          </a:prstGeom>
          <a:noFill/>
          <a:ln w="9525">
            <a:noFill/>
            <a:miter lim="800000"/>
            <a:headEnd/>
            <a:tailEnd/>
          </a:ln>
        </p:spPr>
        <p:txBody>
          <a:bodyPr>
            <a:spAutoFit/>
          </a:bodyPr>
          <a:lstStyle/>
          <a:p>
            <a:pPr defTabSz="914400"/>
            <a:r>
              <a:rPr lang="en-CA" sz="1400" b="1">
                <a:solidFill>
                  <a:srgbClr val="FF1AE3"/>
                </a:solidFill>
              </a:rPr>
              <a:t>HIV and Pregnancy Guidelines:</a:t>
            </a:r>
          </a:p>
          <a:p>
            <a:pPr defTabSz="914400"/>
            <a:r>
              <a:rPr lang="en-CA" sz="1400" b="1">
                <a:solidFill>
                  <a:srgbClr val="FF1AE3"/>
                </a:solidFill>
              </a:rPr>
              <a:t>http://aidsinfo.nih.gov/contentfiles/lvguidelines/perinatalgl.pdf</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463" y="306388"/>
            <a:ext cx="8610600" cy="1293812"/>
          </a:xfrm>
        </p:spPr>
        <p:txBody>
          <a:bodyPr/>
          <a:lstStyle/>
          <a:p>
            <a:pPr eaLnBrk="1" fontAlgn="auto" hangingPunct="1">
              <a:spcAft>
                <a:spcPts val="0"/>
              </a:spcAft>
              <a:defRPr/>
            </a:pPr>
            <a:r>
              <a:rPr lang="en-US" dirty="0" smtClean="0"/>
              <a:t>Indication and Effectiveness</a:t>
            </a:r>
            <a:endParaRPr lang="en-US" dirty="0"/>
          </a:p>
        </p:txBody>
      </p:sp>
      <p:sp>
        <p:nvSpPr>
          <p:cNvPr id="50178" name="Content Placeholder 3"/>
          <p:cNvSpPr>
            <a:spLocks noGrp="1"/>
          </p:cNvSpPr>
          <p:nvPr>
            <p:ph idx="1"/>
          </p:nvPr>
        </p:nvSpPr>
        <p:spPr>
          <a:xfrm>
            <a:off x="439738" y="1389063"/>
            <a:ext cx="11582400" cy="5248275"/>
          </a:xfrm>
        </p:spPr>
        <p:txBody>
          <a:bodyPr/>
          <a:lstStyle/>
          <a:p>
            <a:pPr marL="0" indent="0" eaLnBrk="1" hangingPunct="1">
              <a:lnSpc>
                <a:spcPct val="80000"/>
              </a:lnSpc>
              <a:buFont typeface="Arial" charset="0"/>
              <a:buNone/>
            </a:pPr>
            <a:r>
              <a:rPr lang="en-US" sz="2600" b="1" smtClean="0">
                <a:solidFill>
                  <a:srgbClr val="FF0000"/>
                </a:solidFill>
              </a:rPr>
              <a:t>Verifying the Dose</a:t>
            </a:r>
          </a:p>
          <a:p>
            <a:pPr marL="0" indent="0" eaLnBrk="1" hangingPunct="1">
              <a:lnSpc>
                <a:spcPct val="80000"/>
              </a:lnSpc>
            </a:pPr>
            <a:r>
              <a:rPr lang="en-US" sz="2000" smtClean="0"/>
              <a:t>Lexi-comp or eCPS</a:t>
            </a:r>
          </a:p>
          <a:p>
            <a:pPr marL="0" indent="0" eaLnBrk="1" hangingPunct="1">
              <a:lnSpc>
                <a:spcPct val="80000"/>
              </a:lnSpc>
            </a:pPr>
            <a:r>
              <a:rPr lang="en-US" sz="2000" smtClean="0"/>
              <a:t>Hivclinic.ca has a great 1 page summary   </a:t>
            </a:r>
            <a:r>
              <a:rPr lang="en-US" sz="2000" smtClean="0">
                <a:hlinkClick r:id="rId4"/>
              </a:rPr>
              <a:t>http://hivclinic.ca/main/drugs_extra_files/HIV%20MEDICATIONS%20at%20a%20glance.pdf</a:t>
            </a:r>
            <a:endParaRPr lang="en-US" sz="2000" smtClean="0"/>
          </a:p>
          <a:p>
            <a:pPr marL="0" indent="0" eaLnBrk="1" hangingPunct="1">
              <a:lnSpc>
                <a:spcPct val="80000"/>
              </a:lnSpc>
              <a:buFont typeface="Arial" charset="0"/>
              <a:buNone/>
            </a:pPr>
            <a:endParaRPr lang="en-US" sz="2000" smtClean="0"/>
          </a:p>
          <a:p>
            <a:pPr marL="0" indent="0" eaLnBrk="1" hangingPunct="1">
              <a:lnSpc>
                <a:spcPct val="80000"/>
              </a:lnSpc>
              <a:buFont typeface="Arial" charset="0"/>
              <a:buNone/>
            </a:pPr>
            <a:endParaRPr lang="en-US" sz="2000" smtClean="0"/>
          </a:p>
          <a:p>
            <a:pPr marL="0" indent="0" eaLnBrk="1" hangingPunct="1">
              <a:lnSpc>
                <a:spcPct val="80000"/>
              </a:lnSpc>
              <a:buFont typeface="Arial" charset="0"/>
              <a:buNone/>
            </a:pPr>
            <a:endParaRPr lang="en-US" sz="2000" smtClean="0"/>
          </a:p>
          <a:p>
            <a:pPr marL="0" indent="0" eaLnBrk="1" hangingPunct="1">
              <a:lnSpc>
                <a:spcPct val="80000"/>
              </a:lnSpc>
              <a:buFont typeface="Arial" charset="0"/>
              <a:buNone/>
            </a:pPr>
            <a:endParaRPr lang="en-US" sz="2000" smtClean="0"/>
          </a:p>
          <a:p>
            <a:pPr marL="0" indent="0" eaLnBrk="1" hangingPunct="1">
              <a:lnSpc>
                <a:spcPct val="80000"/>
              </a:lnSpc>
              <a:buFont typeface="Arial" charset="0"/>
              <a:buNone/>
            </a:pPr>
            <a:endParaRPr lang="en-US" sz="2000" smtClean="0"/>
          </a:p>
          <a:p>
            <a:pPr marL="0" indent="0" eaLnBrk="1" hangingPunct="1">
              <a:lnSpc>
                <a:spcPct val="80000"/>
              </a:lnSpc>
              <a:buFont typeface="Arial" charset="0"/>
              <a:buNone/>
            </a:pPr>
            <a:endParaRPr lang="en-US" sz="2000" smtClean="0"/>
          </a:p>
          <a:p>
            <a:pPr marL="0" indent="0" eaLnBrk="1" hangingPunct="1">
              <a:lnSpc>
                <a:spcPct val="80000"/>
              </a:lnSpc>
              <a:buFont typeface="Arial" charset="0"/>
              <a:buNone/>
            </a:pPr>
            <a:endParaRPr lang="en-US" sz="2000" smtClean="0"/>
          </a:p>
          <a:p>
            <a:pPr marL="0" indent="0" eaLnBrk="1" hangingPunct="1">
              <a:lnSpc>
                <a:spcPct val="80000"/>
              </a:lnSpc>
              <a:buFont typeface="Arial" charset="0"/>
              <a:buNone/>
            </a:pPr>
            <a:endParaRPr lang="en-US" sz="2000" smtClean="0"/>
          </a:p>
          <a:p>
            <a:pPr marL="0" indent="0" eaLnBrk="1" hangingPunct="1">
              <a:lnSpc>
                <a:spcPct val="80000"/>
              </a:lnSpc>
            </a:pPr>
            <a:r>
              <a:rPr lang="en-US" sz="2000" smtClean="0"/>
              <a:t>Hivclinic.ca also has a “usual regimens” for </a:t>
            </a:r>
            <a:r>
              <a:rPr lang="en-US" sz="2000" b="1" smtClean="0"/>
              <a:t>Opportunistic Infections </a:t>
            </a:r>
            <a:r>
              <a:rPr lang="en-US" sz="2000" smtClean="0"/>
              <a:t>and ART</a:t>
            </a:r>
          </a:p>
          <a:p>
            <a:pPr marL="0" indent="0" eaLnBrk="1" hangingPunct="1">
              <a:lnSpc>
                <a:spcPct val="80000"/>
              </a:lnSpc>
              <a:buFont typeface="Arial" charset="0"/>
              <a:buNone/>
            </a:pPr>
            <a:r>
              <a:rPr lang="en-US" sz="2000" smtClean="0"/>
              <a:t> </a:t>
            </a:r>
            <a:r>
              <a:rPr lang="en-US" sz="2000" smtClean="0">
                <a:hlinkClick r:id="rId5"/>
              </a:rPr>
              <a:t>http://hivclinic.ca/main/drugs_extra_files/Regimens%202012.pdf</a:t>
            </a:r>
            <a:endParaRPr lang="en-US" sz="2000" smtClean="0"/>
          </a:p>
          <a:p>
            <a:pPr marL="0" indent="0" eaLnBrk="1" hangingPunct="1">
              <a:lnSpc>
                <a:spcPct val="80000"/>
              </a:lnSpc>
              <a:buFont typeface="Arial" charset="0"/>
              <a:buNone/>
            </a:pPr>
            <a:endParaRPr lang="en-US" smtClean="0"/>
          </a:p>
          <a:p>
            <a:pPr marL="0" indent="0" eaLnBrk="1" hangingPunct="1">
              <a:lnSpc>
                <a:spcPct val="80000"/>
              </a:lnSpc>
              <a:buFont typeface="Arial" charset="0"/>
              <a:buNone/>
            </a:pPr>
            <a:endParaRPr lang="en-US" smtClean="0"/>
          </a:p>
          <a:p>
            <a:pPr marL="0" indent="0" eaLnBrk="1" hangingPunct="1">
              <a:lnSpc>
                <a:spcPct val="80000"/>
              </a:lnSpc>
              <a:buFont typeface="Arial" charset="0"/>
              <a:buNone/>
            </a:pPr>
            <a:endParaRPr lang="en-US" smtClean="0"/>
          </a:p>
        </p:txBody>
      </p:sp>
      <p:pic>
        <p:nvPicPr>
          <p:cNvPr id="50179" name="Picture 2"/>
          <p:cNvPicPr>
            <a:picLocks noChangeAspect="1"/>
          </p:cNvPicPr>
          <p:nvPr/>
        </p:nvPicPr>
        <p:blipFill>
          <a:blip r:embed="rId6"/>
          <a:srcRect/>
          <a:stretch>
            <a:fillRect/>
          </a:stretch>
        </p:blipFill>
        <p:spPr bwMode="auto">
          <a:xfrm>
            <a:off x="1709738" y="2862263"/>
            <a:ext cx="7051675" cy="28146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Indication and Effectiveness</a:t>
            </a:r>
            <a:endParaRPr lang="en-US" dirty="0"/>
          </a:p>
        </p:txBody>
      </p:sp>
      <p:sp>
        <p:nvSpPr>
          <p:cNvPr id="3" name="Content Placeholder 2"/>
          <p:cNvSpPr>
            <a:spLocks noGrp="1"/>
          </p:cNvSpPr>
          <p:nvPr>
            <p:ph idx="1"/>
          </p:nvPr>
        </p:nvSpPr>
        <p:spPr>
          <a:xfrm>
            <a:off x="266700" y="2211388"/>
            <a:ext cx="10820400" cy="4024312"/>
          </a:xfrm>
        </p:spPr>
        <p:txBody>
          <a:bodyPr rtlCol="0">
            <a:normAutofit/>
          </a:bodyPr>
          <a:lstStyle/>
          <a:p>
            <a:pPr marL="0" indent="0" eaLnBrk="1" fontAlgn="auto" hangingPunct="1">
              <a:spcAft>
                <a:spcPts val="0"/>
              </a:spcAft>
              <a:buFont typeface="Arial" panose="020B0604020202020204" pitchFamily="34" charset="0"/>
              <a:buNone/>
              <a:defRPr/>
            </a:pPr>
            <a:r>
              <a:rPr lang="en-US" sz="2800" b="1" dirty="0" smtClean="0">
                <a:solidFill>
                  <a:srgbClr val="FF0000"/>
                </a:solidFill>
              </a:rPr>
              <a:t>Treatment Guidelines </a:t>
            </a:r>
            <a:r>
              <a:rPr lang="en-US" sz="2800" b="1" dirty="0" smtClean="0"/>
              <a:t>for HIV and Opportunistic Infections</a:t>
            </a:r>
          </a:p>
          <a:p>
            <a:pPr eaLnBrk="1" fontAlgn="auto" hangingPunct="1">
              <a:spcAft>
                <a:spcPts val="0"/>
              </a:spcAft>
              <a:buFont typeface="Arial" panose="020B0604020202020204" pitchFamily="34" charset="0"/>
              <a:buChar char="•"/>
              <a:defRPr/>
            </a:pPr>
            <a:r>
              <a:rPr lang="en-US" dirty="0" err="1" smtClean="0"/>
              <a:t>AIDSinfo</a:t>
            </a:r>
            <a:r>
              <a:rPr lang="en-US" dirty="0" smtClean="0"/>
              <a:t>, US Department of Health and Human Services </a:t>
            </a:r>
          </a:p>
          <a:p>
            <a:pPr marL="457200" lvl="1" indent="0" eaLnBrk="1" fontAlgn="auto" hangingPunct="1">
              <a:spcAft>
                <a:spcPts val="0"/>
              </a:spcAft>
              <a:buFont typeface="Arial" panose="020B0604020202020204" pitchFamily="34" charset="0"/>
              <a:buNone/>
              <a:defRPr/>
            </a:pPr>
            <a:r>
              <a:rPr lang="en-US" dirty="0" smtClean="0">
                <a:hlinkClick r:id="rId4"/>
              </a:rPr>
              <a:t>http://aidsinfo.nih.gov/guidelines</a:t>
            </a:r>
            <a:endParaRPr lang="en-US" dirty="0" smtClean="0"/>
          </a:p>
          <a:p>
            <a:pPr eaLnBrk="1" fontAlgn="auto" hangingPunct="1">
              <a:spcAft>
                <a:spcPts val="0"/>
              </a:spcAft>
              <a:buFont typeface="Arial" panose="020B0604020202020204" pitchFamily="34" charset="0"/>
              <a:buChar char="•"/>
              <a:defRPr/>
            </a:pPr>
            <a:r>
              <a:rPr lang="en-US" dirty="0" smtClean="0"/>
              <a:t>International Antiviral Society-USA</a:t>
            </a:r>
          </a:p>
          <a:p>
            <a:pPr marL="457200" lvl="1" indent="0" eaLnBrk="1" fontAlgn="auto" hangingPunct="1">
              <a:spcAft>
                <a:spcPts val="0"/>
              </a:spcAft>
              <a:buFont typeface="Arial" panose="020B0604020202020204" pitchFamily="34" charset="0"/>
              <a:buNone/>
              <a:defRPr/>
            </a:pPr>
            <a:r>
              <a:rPr lang="en-US" dirty="0" smtClean="0">
                <a:hlinkClick r:id="rId5"/>
              </a:rPr>
              <a:t>www.iasusa.org/guidelines/index.html</a:t>
            </a:r>
            <a:endParaRPr lang="en-US" dirty="0" smtClean="0"/>
          </a:p>
          <a:p>
            <a:pPr eaLnBrk="1" fontAlgn="auto" hangingPunct="1">
              <a:spcAft>
                <a:spcPts val="0"/>
              </a:spcAft>
              <a:buFont typeface="Arial" panose="020B0604020202020204" pitchFamily="34" charset="0"/>
              <a:buChar char="•"/>
              <a:defRPr/>
            </a:pPr>
            <a:r>
              <a:rPr lang="en-US" dirty="0" smtClean="0"/>
              <a:t>British HIV Association</a:t>
            </a:r>
          </a:p>
          <a:p>
            <a:pPr marL="457200" lvl="1" indent="0" eaLnBrk="1" fontAlgn="auto" hangingPunct="1">
              <a:spcAft>
                <a:spcPts val="0"/>
              </a:spcAft>
              <a:buFont typeface="Arial" panose="020B0604020202020204" pitchFamily="34" charset="0"/>
              <a:buNone/>
              <a:defRPr/>
            </a:pPr>
            <a:r>
              <a:rPr lang="en-US" dirty="0" smtClean="0">
                <a:hlinkClick r:id="rId6"/>
              </a:rPr>
              <a:t>http</a:t>
            </a:r>
            <a:r>
              <a:rPr lang="en-US" dirty="0">
                <a:hlinkClick r:id="rId6"/>
              </a:rPr>
              <a:t>://</a:t>
            </a:r>
            <a:r>
              <a:rPr lang="en-US" dirty="0" smtClean="0">
                <a:hlinkClick r:id="rId6"/>
              </a:rPr>
              <a:t>www.bhiva.org/Guidelines.aspx</a:t>
            </a:r>
            <a:endParaRPr lang="en-US" dirty="0" smtClean="0"/>
          </a:p>
          <a:p>
            <a:pPr eaLnBrk="1" fontAlgn="auto" hangingPunct="1">
              <a:spcAft>
                <a:spcPts val="0"/>
              </a:spcAft>
              <a:buFont typeface="Arial" panose="020B0604020202020204" pitchFamily="34" charset="0"/>
              <a:buChar char="•"/>
              <a:defRPr/>
            </a:pPr>
            <a:r>
              <a:rPr lang="en-US" dirty="0" smtClean="0"/>
              <a:t>European AIDS Clinical Society</a:t>
            </a:r>
          </a:p>
          <a:p>
            <a:pPr marL="457200" lvl="1" indent="0" eaLnBrk="1" fontAlgn="auto" hangingPunct="1">
              <a:spcAft>
                <a:spcPts val="0"/>
              </a:spcAft>
              <a:buFont typeface="Arial" panose="020B0604020202020204" pitchFamily="34" charset="0"/>
              <a:buNone/>
              <a:defRPr/>
            </a:pPr>
            <a:r>
              <a:rPr lang="en-US" dirty="0" smtClean="0">
                <a:hlinkClick r:id="rId7"/>
              </a:rPr>
              <a:t>www.europeanaidsclinicalsociety.org</a:t>
            </a:r>
            <a:endParaRPr lang="en-US" dirty="0"/>
          </a:p>
          <a:p>
            <a:pPr marL="514350" indent="-514350" eaLnBrk="1" fontAlgn="auto" hangingPunct="1">
              <a:spcAft>
                <a:spcPts val="0"/>
              </a:spcAft>
              <a:buFont typeface="Arial" panose="020B0604020202020204" pitchFamily="34" charset="0"/>
              <a:buAutoNum type="romanLcParenR"/>
              <a:defRPr/>
            </a:pPr>
            <a:endParaRPr lang="en-US" dirty="0" smtClean="0"/>
          </a:p>
          <a:p>
            <a:pPr marL="514350" indent="-514350" eaLnBrk="1" fontAlgn="auto" hangingPunct="1">
              <a:spcAft>
                <a:spcPts val="0"/>
              </a:spcAft>
              <a:buFont typeface="Arial" panose="020B0604020202020204" pitchFamily="34" charset="0"/>
              <a:buAutoNum type="romanLcParenR"/>
              <a:defRPr/>
            </a:pPr>
            <a:endParaRPr lang="en-US" dirty="0" smtClean="0"/>
          </a:p>
          <a:p>
            <a:pPr marL="0" indent="0" eaLnBrk="1" fontAlgn="auto" hangingPunct="1">
              <a:spcAft>
                <a:spcPts val="0"/>
              </a:spcAft>
              <a:buFont typeface="Arial" panose="020B0604020202020204" pitchFamily="34" charset="0"/>
              <a:buNone/>
              <a:defRPr/>
            </a:pPr>
            <a:endParaRPr lang="en-US" dirty="0" smtClean="0"/>
          </a:p>
          <a:p>
            <a:pPr eaLnBrk="1" fontAlgn="auto" hangingPunct="1">
              <a:spcAft>
                <a:spcPts val="0"/>
              </a:spcAft>
              <a:buFont typeface="Arial" panose="020B0604020202020204" pitchFamily="34" charset="0"/>
              <a:buChar char="•"/>
              <a:defRPr/>
            </a:pPr>
            <a:endParaRPr lang="en-US" dirty="0" smtClean="0"/>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6400" y="476250"/>
            <a:ext cx="8610600" cy="1293813"/>
          </a:xfrm>
        </p:spPr>
        <p:txBody>
          <a:bodyPr/>
          <a:lstStyle/>
          <a:p>
            <a:pPr eaLnBrk="1" fontAlgn="auto" hangingPunct="1">
              <a:spcAft>
                <a:spcPts val="0"/>
              </a:spcAft>
              <a:defRPr/>
            </a:pPr>
            <a:r>
              <a:rPr lang="en-US" dirty="0" smtClean="0"/>
              <a:t>Overview</a:t>
            </a:r>
            <a:endParaRPr lang="en-US" dirty="0"/>
          </a:p>
        </p:txBody>
      </p:sp>
      <p:pic>
        <p:nvPicPr>
          <p:cNvPr id="54274" name="Content Placeholder 8"/>
          <p:cNvPicPr>
            <a:picLocks noGrp="1" noChangeAspect="1"/>
          </p:cNvPicPr>
          <p:nvPr>
            <p:ph idx="1"/>
          </p:nvPr>
        </p:nvPicPr>
        <p:blipFill>
          <a:blip r:embed="rId3"/>
          <a:srcRect/>
          <a:stretch>
            <a:fillRect/>
          </a:stretch>
        </p:blipFill>
        <p:spPr>
          <a:xfrm>
            <a:off x="7791450" y="1828800"/>
            <a:ext cx="3903663" cy="3733800"/>
          </a:xfrm>
        </p:spPr>
      </p:pic>
      <p:sp>
        <p:nvSpPr>
          <p:cNvPr id="7" name="Content Placeholder 2"/>
          <p:cNvSpPr txBox="1">
            <a:spLocks/>
          </p:cNvSpPr>
          <p:nvPr/>
        </p:nvSpPr>
        <p:spPr>
          <a:xfrm>
            <a:off x="685800" y="1455738"/>
            <a:ext cx="10820400" cy="5018087"/>
          </a:xfrm>
          <a:prstGeom prst="rect">
            <a:avLst/>
          </a:prstGeom>
        </p:spPr>
        <p:txBody>
          <a:bodyPr>
            <a:normAutofit/>
          </a:bodyPr>
          <a:lstStyle/>
          <a:p>
            <a:pPr marL="228600" indent="-228600" defTabSz="914400">
              <a:lnSpc>
                <a:spcPct val="80000"/>
              </a:lnSpc>
              <a:spcBef>
                <a:spcPts val="1000"/>
              </a:spcBef>
              <a:buFont typeface="Arial" charset="0"/>
              <a:buChar char="•"/>
              <a:defRPr/>
            </a:pPr>
            <a:r>
              <a:rPr lang="en-US" sz="2200" b="1" dirty="0">
                <a:latin typeface="Century Gothic" pitchFamily="34" charset="0"/>
              </a:rPr>
              <a:t>Goals of Therapy</a:t>
            </a:r>
          </a:p>
          <a:p>
            <a:pPr marL="228600" indent="-228600" defTabSz="914400">
              <a:lnSpc>
                <a:spcPct val="80000"/>
              </a:lnSpc>
              <a:spcBef>
                <a:spcPts val="1000"/>
              </a:spcBef>
              <a:buFont typeface="Arial" charset="0"/>
              <a:buChar char="•"/>
              <a:defRPr/>
            </a:pPr>
            <a:r>
              <a:rPr lang="en-US" sz="2200" b="1" dirty="0">
                <a:latin typeface="Century Gothic" pitchFamily="34" charset="0"/>
              </a:rPr>
              <a:t>Indicated and Effective</a:t>
            </a:r>
          </a:p>
          <a:p>
            <a:pPr marL="685800" lvl="1" indent="-228600" defTabSz="914400">
              <a:lnSpc>
                <a:spcPct val="80000"/>
              </a:lnSpc>
              <a:spcBef>
                <a:spcPts val="500"/>
              </a:spcBef>
              <a:buFont typeface="Arial" charset="0"/>
              <a:buChar char="•"/>
              <a:defRPr/>
            </a:pPr>
            <a:r>
              <a:rPr lang="en-US" sz="2200" dirty="0">
                <a:latin typeface="Century Gothic" pitchFamily="34" charset="0"/>
              </a:rPr>
              <a:t>Guideline Preferred and Alternative Agents </a:t>
            </a:r>
          </a:p>
          <a:p>
            <a:pPr marL="228600" indent="-228600" defTabSz="914400">
              <a:lnSpc>
                <a:spcPct val="80000"/>
              </a:lnSpc>
              <a:spcBef>
                <a:spcPts val="1000"/>
              </a:spcBef>
              <a:buFont typeface="Arial" charset="0"/>
              <a:buChar char="•"/>
              <a:defRPr/>
            </a:pPr>
            <a:r>
              <a:rPr lang="en-US" sz="2200" b="1" u="sng" dirty="0">
                <a:solidFill>
                  <a:schemeClr val="accent2"/>
                </a:solidFill>
                <a:latin typeface="Century Gothic" pitchFamily="34" charset="0"/>
              </a:rPr>
              <a:t>SAFETY</a:t>
            </a:r>
          </a:p>
          <a:p>
            <a:pPr marL="685800" lvl="1" indent="-228600" defTabSz="914400">
              <a:lnSpc>
                <a:spcPct val="80000"/>
              </a:lnSpc>
              <a:spcBef>
                <a:spcPts val="500"/>
              </a:spcBef>
              <a:buFont typeface="Arial" charset="0"/>
              <a:buChar char="•"/>
              <a:defRPr/>
            </a:pPr>
            <a:r>
              <a:rPr lang="en-US" sz="2200" b="1" dirty="0">
                <a:solidFill>
                  <a:schemeClr val="accent2"/>
                </a:solidFill>
                <a:latin typeface="Century Gothic" pitchFamily="34" charset="0"/>
              </a:rPr>
              <a:t>Adverse Effects</a:t>
            </a:r>
          </a:p>
          <a:p>
            <a:pPr marL="685800" lvl="1" indent="-228600" defTabSz="914400">
              <a:lnSpc>
                <a:spcPct val="80000"/>
              </a:lnSpc>
              <a:spcBef>
                <a:spcPts val="500"/>
              </a:spcBef>
              <a:buFont typeface="Arial" charset="0"/>
              <a:buChar char="•"/>
              <a:defRPr/>
            </a:pPr>
            <a:r>
              <a:rPr lang="en-US" sz="2200" b="1" dirty="0">
                <a:solidFill>
                  <a:schemeClr val="accent2"/>
                </a:solidFill>
                <a:latin typeface="Century Gothic" pitchFamily="34" charset="0"/>
              </a:rPr>
              <a:t>Drug Interactions</a:t>
            </a:r>
          </a:p>
          <a:p>
            <a:pPr marL="228600" indent="-228600" defTabSz="914400">
              <a:lnSpc>
                <a:spcPct val="80000"/>
              </a:lnSpc>
              <a:spcBef>
                <a:spcPts val="1000"/>
              </a:spcBef>
              <a:buFont typeface="Arial" charset="0"/>
              <a:buChar char="•"/>
              <a:defRPr/>
            </a:pPr>
            <a:r>
              <a:rPr lang="en-US" sz="2200" b="1" dirty="0">
                <a:latin typeface="Century Gothic" pitchFamily="34" charset="0"/>
              </a:rPr>
              <a:t>Compliance</a:t>
            </a:r>
          </a:p>
          <a:p>
            <a:pPr marL="685800" lvl="1" indent="-228600" defTabSz="914400">
              <a:lnSpc>
                <a:spcPct val="80000"/>
              </a:lnSpc>
              <a:spcBef>
                <a:spcPts val="500"/>
              </a:spcBef>
              <a:buFont typeface="Arial" charset="0"/>
              <a:buChar char="•"/>
              <a:defRPr/>
            </a:pPr>
            <a:r>
              <a:rPr lang="en-US" sz="2200" dirty="0">
                <a:latin typeface="Century Gothic" pitchFamily="34" charset="0"/>
              </a:rPr>
              <a:t>Clinical Implication of Non-Adherence</a:t>
            </a:r>
          </a:p>
          <a:p>
            <a:pPr marL="685800" lvl="1" indent="-228600" defTabSz="914400">
              <a:lnSpc>
                <a:spcPct val="80000"/>
              </a:lnSpc>
              <a:spcBef>
                <a:spcPts val="500"/>
              </a:spcBef>
              <a:buFont typeface="Arial" charset="0"/>
              <a:buChar char="•"/>
              <a:defRPr/>
            </a:pPr>
            <a:r>
              <a:rPr lang="en-US" sz="2200" dirty="0">
                <a:latin typeface="Century Gothic" pitchFamily="34" charset="0"/>
              </a:rPr>
              <a:t>Recommendations to Optimize</a:t>
            </a:r>
          </a:p>
          <a:p>
            <a:pPr marL="685800" lvl="1" indent="-228600" defTabSz="914400">
              <a:lnSpc>
                <a:spcPct val="80000"/>
              </a:lnSpc>
              <a:spcBef>
                <a:spcPts val="500"/>
              </a:spcBef>
              <a:buFont typeface="Arial" charset="0"/>
              <a:buChar char="•"/>
              <a:defRPr/>
            </a:pPr>
            <a:r>
              <a:rPr lang="en-US" sz="2200" dirty="0">
                <a:latin typeface="Century Gothic" pitchFamily="34" charset="0"/>
              </a:rPr>
              <a:t>Crushing, Splitting and Other Dosage Forms</a:t>
            </a:r>
          </a:p>
          <a:p>
            <a:pPr>
              <a:lnSpc>
                <a:spcPct val="80000"/>
              </a:lnSpc>
              <a:spcBef>
                <a:spcPts val="500"/>
              </a:spcBef>
              <a:buFont typeface="Arial" charset="0"/>
              <a:buChar char="•"/>
              <a:defRPr/>
            </a:pPr>
            <a:r>
              <a:rPr lang="en-US" sz="2200" b="1" dirty="0">
                <a:latin typeface="Century Gothic" pitchFamily="34" charset="0"/>
              </a:rPr>
              <a:t>Cost</a:t>
            </a:r>
          </a:p>
          <a:p>
            <a:pPr lvl="1">
              <a:lnSpc>
                <a:spcPct val="80000"/>
              </a:lnSpc>
              <a:buFont typeface="Arial" charset="0"/>
              <a:buChar char="•"/>
              <a:defRPr/>
            </a:pPr>
            <a:r>
              <a:rPr lang="en-US" sz="2200" dirty="0">
                <a:latin typeface="Century Gothic" pitchFamily="34" charset="0"/>
              </a:rPr>
              <a:t>Types of coverage available</a:t>
            </a:r>
          </a:p>
          <a:p>
            <a:pPr>
              <a:lnSpc>
                <a:spcPct val="80000"/>
              </a:lnSpc>
              <a:buFont typeface="Arial" charset="0"/>
              <a:buChar char="•"/>
              <a:defRPr/>
            </a:pPr>
            <a:r>
              <a:rPr lang="en-US" sz="2200" b="1" dirty="0">
                <a:latin typeface="Century Gothic" pitchFamily="34" charset="0"/>
              </a:rPr>
              <a:t>Counseling</a:t>
            </a:r>
          </a:p>
          <a:p>
            <a:pPr lvl="1">
              <a:lnSpc>
                <a:spcPct val="80000"/>
              </a:lnSpc>
              <a:buFont typeface="Arial" charset="0"/>
              <a:buChar char="•"/>
              <a:defRPr/>
            </a:pPr>
            <a:r>
              <a:rPr lang="en-US" sz="2200" dirty="0" err="1">
                <a:latin typeface="Century Gothic" pitchFamily="34" charset="0"/>
              </a:rPr>
              <a:t>Counselling</a:t>
            </a:r>
            <a:r>
              <a:rPr lang="en-US" sz="2200" dirty="0">
                <a:latin typeface="Century Gothic" pitchFamily="34" charset="0"/>
              </a:rPr>
              <a:t> Sheets/Resources</a:t>
            </a:r>
          </a:p>
          <a:p>
            <a:pPr>
              <a:lnSpc>
                <a:spcPct val="80000"/>
              </a:lnSpc>
              <a:spcBef>
                <a:spcPts val="500"/>
              </a:spcBef>
              <a:buFont typeface="Arial" charset="0"/>
              <a:buChar char="•"/>
              <a:defRPr/>
            </a:pPr>
            <a:r>
              <a:rPr lang="en-US" sz="2200" b="1" dirty="0">
                <a:latin typeface="Century Gothic" pitchFamily="34" charset="0"/>
              </a:rPr>
              <a:t>PEP and </a:t>
            </a:r>
            <a:r>
              <a:rPr lang="en-US" sz="2200" b="1" dirty="0" err="1">
                <a:latin typeface="Century Gothic" pitchFamily="34" charset="0"/>
              </a:rPr>
              <a:t>PrEP</a:t>
            </a:r>
            <a:r>
              <a:rPr lang="en-US" sz="2200" b="1" dirty="0">
                <a:latin typeface="Century Gothic" pitchFamily="34" charset="0"/>
              </a:rPr>
              <a:t> </a:t>
            </a:r>
            <a:r>
              <a:rPr lang="en-US" sz="2200" dirty="0">
                <a:latin typeface="Century Gothic" pitchFamily="34" charset="0"/>
              </a:rPr>
              <a:t>recommendations</a:t>
            </a:r>
          </a:p>
          <a:p>
            <a:pPr defTabSz="914400">
              <a:lnSpc>
                <a:spcPct val="80000"/>
              </a:lnSpc>
              <a:spcBef>
                <a:spcPts val="1000"/>
              </a:spcBef>
              <a:defRPr/>
            </a:pPr>
            <a:endParaRPr lang="en-US" sz="2000" dirty="0">
              <a:latin typeface="Century Gothic" pitchFamily="34" charset="0"/>
            </a:endParaRPr>
          </a:p>
          <a:p>
            <a:pPr marL="228600" indent="-228600" defTabSz="914400">
              <a:lnSpc>
                <a:spcPct val="80000"/>
              </a:lnSpc>
              <a:spcBef>
                <a:spcPts val="1000"/>
              </a:spcBef>
              <a:buFont typeface="Arial" charset="0"/>
              <a:buChar char="•"/>
              <a:defRPr/>
            </a:pPr>
            <a:endParaRPr lang="en-US" sz="2000" dirty="0">
              <a:latin typeface="Century Gothic" pitchFamily="34" charset="0"/>
            </a:endParaRPr>
          </a:p>
          <a:p>
            <a:pPr marL="228600" indent="-228600" defTabSz="914400">
              <a:lnSpc>
                <a:spcPct val="80000"/>
              </a:lnSpc>
              <a:spcBef>
                <a:spcPts val="1000"/>
              </a:spcBef>
              <a:buFont typeface="Arial" charset="0"/>
              <a:buChar char="•"/>
              <a:defRPr/>
            </a:pPr>
            <a:endParaRPr lang="en-US" sz="2000" dirty="0">
              <a:latin typeface="Century Gothic" pitchFamily="34"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4000" y="1882775"/>
            <a:ext cx="6946900" cy="1147763"/>
          </a:xfrm>
          <a:prstGeom prst="roundRect">
            <a:avLst/>
          </a:prstGeom>
          <a:solidFill>
            <a:srgbClr val="D00202">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689850" y="1458913"/>
            <a:ext cx="3352800" cy="700087"/>
          </a:xfrm>
          <a:prstGeom prst="round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895600" y="357188"/>
            <a:ext cx="8610600" cy="1293812"/>
          </a:xfrm>
        </p:spPr>
        <p:txBody>
          <a:bodyPr/>
          <a:lstStyle/>
          <a:p>
            <a:pPr eaLnBrk="1" fontAlgn="auto" hangingPunct="1">
              <a:spcAft>
                <a:spcPts val="0"/>
              </a:spcAft>
              <a:defRPr/>
            </a:pPr>
            <a:r>
              <a:rPr lang="en-US" dirty="0" smtClean="0"/>
              <a:t>Safety</a:t>
            </a:r>
            <a:endParaRPr lang="en-US" dirty="0"/>
          </a:p>
        </p:txBody>
      </p:sp>
      <p:sp>
        <p:nvSpPr>
          <p:cNvPr id="3" name="Content Placeholder 2"/>
          <p:cNvSpPr>
            <a:spLocks noGrp="1"/>
          </p:cNvSpPr>
          <p:nvPr>
            <p:ph idx="1"/>
          </p:nvPr>
        </p:nvSpPr>
        <p:spPr>
          <a:xfrm>
            <a:off x="322263" y="2971800"/>
            <a:ext cx="7112000" cy="3675063"/>
          </a:xfrm>
        </p:spPr>
        <p:txBody>
          <a:bodyPr rtlCol="0">
            <a:normAutofit/>
          </a:bodyPr>
          <a:lstStyle/>
          <a:p>
            <a:pPr marL="0" indent="0" eaLnBrk="1" fontAlgn="auto" hangingPunct="1">
              <a:spcAft>
                <a:spcPts val="0"/>
              </a:spcAft>
              <a:buFont typeface="Arial" panose="020B0604020202020204" pitchFamily="34" charset="0"/>
              <a:buNone/>
              <a:defRPr/>
            </a:pPr>
            <a:endParaRPr lang="en-US" sz="1900" b="1" dirty="0" smtClean="0"/>
          </a:p>
          <a:p>
            <a:pPr marL="0" indent="0" eaLnBrk="1" fontAlgn="auto" hangingPunct="1">
              <a:spcAft>
                <a:spcPts val="0"/>
              </a:spcAft>
              <a:buFont typeface="Arial" panose="020B0604020202020204" pitchFamily="34" charset="0"/>
              <a:buNone/>
              <a:defRPr/>
            </a:pPr>
            <a:r>
              <a:rPr lang="en-US" sz="2800" b="1" dirty="0" smtClean="0">
                <a:solidFill>
                  <a:srgbClr val="F6E53A"/>
                </a:solidFill>
              </a:rPr>
              <a:t>NRTI’s</a:t>
            </a:r>
            <a:r>
              <a:rPr lang="en-US" sz="2400" b="1" dirty="0" smtClean="0">
                <a:solidFill>
                  <a:srgbClr val="F6E53A"/>
                </a:solidFill>
              </a:rPr>
              <a:t> </a:t>
            </a:r>
            <a:r>
              <a:rPr lang="en-US" b="1" dirty="0" smtClean="0"/>
              <a:t>(</a:t>
            </a:r>
            <a:r>
              <a:rPr lang="en-US" b="1" dirty="0" err="1" smtClean="0"/>
              <a:t>Emtricitabine</a:t>
            </a:r>
            <a:r>
              <a:rPr lang="en-US" b="1" dirty="0" smtClean="0"/>
              <a:t> , lamivudine, </a:t>
            </a:r>
            <a:r>
              <a:rPr lang="en-US" b="1" dirty="0" err="1" smtClean="0"/>
              <a:t>zidovudine</a:t>
            </a:r>
            <a:r>
              <a:rPr lang="en-US" b="1" dirty="0" smtClean="0"/>
              <a:t>, </a:t>
            </a:r>
            <a:r>
              <a:rPr lang="en-US" b="1" dirty="0" err="1" smtClean="0"/>
              <a:t>abacavir</a:t>
            </a:r>
            <a:r>
              <a:rPr lang="en-US" b="1" dirty="0" smtClean="0"/>
              <a:t>, </a:t>
            </a:r>
            <a:r>
              <a:rPr lang="en-US" b="1" dirty="0" err="1" smtClean="0"/>
              <a:t>tenofovir</a:t>
            </a:r>
            <a:r>
              <a:rPr lang="en-US" b="1" dirty="0" smtClean="0"/>
              <a:t>)</a:t>
            </a:r>
          </a:p>
          <a:p>
            <a:pPr eaLnBrk="1" fontAlgn="auto" hangingPunct="1">
              <a:spcAft>
                <a:spcPts val="0"/>
              </a:spcAft>
              <a:buFont typeface="Arial" panose="020B0604020202020204" pitchFamily="34" charset="0"/>
              <a:buChar char="•"/>
              <a:defRPr/>
            </a:pPr>
            <a:r>
              <a:rPr lang="en-US" dirty="0" smtClean="0"/>
              <a:t>Anemia (</a:t>
            </a:r>
            <a:r>
              <a:rPr lang="en-US" dirty="0" err="1" smtClean="0"/>
              <a:t>zidovudine</a:t>
            </a:r>
            <a:r>
              <a:rPr lang="en-US" dirty="0" smtClean="0"/>
              <a:t>)</a:t>
            </a:r>
          </a:p>
          <a:p>
            <a:pPr eaLnBrk="1" fontAlgn="auto" hangingPunct="1">
              <a:spcAft>
                <a:spcPts val="0"/>
              </a:spcAft>
              <a:buFont typeface="Arial" panose="020B0604020202020204" pitchFamily="34" charset="0"/>
              <a:buChar char="•"/>
              <a:defRPr/>
            </a:pPr>
            <a:r>
              <a:rPr lang="en-US" dirty="0" smtClean="0"/>
              <a:t>Nephrotoxicity (</a:t>
            </a:r>
            <a:r>
              <a:rPr lang="en-US" dirty="0" err="1" smtClean="0"/>
              <a:t>tenofovir</a:t>
            </a:r>
            <a:r>
              <a:rPr lang="en-US" dirty="0" smtClean="0"/>
              <a:t>)</a:t>
            </a:r>
          </a:p>
          <a:p>
            <a:pPr eaLnBrk="1" fontAlgn="auto" hangingPunct="1">
              <a:spcAft>
                <a:spcPts val="0"/>
              </a:spcAft>
              <a:buFont typeface="Arial" panose="020B0604020202020204" pitchFamily="34" charset="0"/>
              <a:buChar char="•"/>
              <a:defRPr/>
            </a:pPr>
            <a:r>
              <a:rPr lang="en-US" dirty="0" smtClean="0"/>
              <a:t>Osteoporosis  </a:t>
            </a:r>
          </a:p>
          <a:p>
            <a:pPr eaLnBrk="1" fontAlgn="auto" hangingPunct="1">
              <a:spcAft>
                <a:spcPts val="0"/>
              </a:spcAft>
              <a:buFont typeface="Arial" panose="020B0604020202020204" pitchFamily="34" charset="0"/>
              <a:buChar char="•"/>
              <a:defRPr/>
            </a:pPr>
            <a:r>
              <a:rPr lang="en-US" dirty="0" err="1" smtClean="0"/>
              <a:t>Lipodystrophy</a:t>
            </a:r>
            <a:endParaRPr lang="en-US" dirty="0"/>
          </a:p>
          <a:p>
            <a:pPr eaLnBrk="1" fontAlgn="auto" hangingPunct="1">
              <a:spcAft>
                <a:spcPts val="0"/>
              </a:spcAft>
              <a:buFont typeface="Arial" panose="020B0604020202020204" pitchFamily="34" charset="0"/>
              <a:buChar char="•"/>
              <a:defRPr/>
            </a:pPr>
            <a:r>
              <a:rPr lang="en-US" dirty="0" smtClean="0"/>
              <a:t>Hypersensitivity reaction (</a:t>
            </a:r>
            <a:r>
              <a:rPr lang="en-US" dirty="0" err="1" smtClean="0"/>
              <a:t>abacavir</a:t>
            </a:r>
            <a:r>
              <a:rPr lang="en-US" sz="2400" dirty="0" smtClean="0"/>
              <a:t>)</a:t>
            </a:r>
            <a:endParaRPr lang="en-US" sz="2400" dirty="0"/>
          </a:p>
          <a:p>
            <a:pPr marL="0" indent="0"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a:p>
        </p:txBody>
      </p:sp>
      <p:sp>
        <p:nvSpPr>
          <p:cNvPr id="55301" name="TextBox 3"/>
          <p:cNvSpPr txBox="1">
            <a:spLocks noChangeArrowheads="1"/>
          </p:cNvSpPr>
          <p:nvPr/>
        </p:nvSpPr>
        <p:spPr bwMode="auto">
          <a:xfrm>
            <a:off x="304800" y="1270000"/>
            <a:ext cx="7283450" cy="1892300"/>
          </a:xfrm>
          <a:prstGeom prst="rect">
            <a:avLst/>
          </a:prstGeom>
          <a:noFill/>
          <a:ln w="9525">
            <a:noFill/>
            <a:miter lim="800000"/>
            <a:headEnd/>
            <a:tailEnd/>
          </a:ln>
        </p:spPr>
        <p:txBody>
          <a:bodyPr>
            <a:spAutoFit/>
          </a:bodyPr>
          <a:lstStyle/>
          <a:p>
            <a:r>
              <a:rPr lang="en-US" sz="2800" b="1">
                <a:latin typeface="Century Gothic" pitchFamily="34" charset="0"/>
              </a:rPr>
              <a:t>Common Adverse Effects by Drug Class</a:t>
            </a:r>
          </a:p>
          <a:p>
            <a:endParaRPr lang="en-US">
              <a:solidFill>
                <a:schemeClr val="bg1"/>
              </a:solidFill>
              <a:latin typeface="Century Gothic" pitchFamily="34" charset="0"/>
            </a:endParaRPr>
          </a:p>
          <a:p>
            <a:r>
              <a:rPr lang="en-US" b="1">
                <a:solidFill>
                  <a:schemeClr val="bg1"/>
                </a:solidFill>
                <a:latin typeface="Century Gothic" pitchFamily="34" charset="0"/>
              </a:rPr>
              <a:t>Adverse drug reactions to antiretrovirals occur frequently </a:t>
            </a:r>
          </a:p>
          <a:p>
            <a:r>
              <a:rPr lang="en-US" b="1">
                <a:solidFill>
                  <a:schemeClr val="bg1"/>
                </a:solidFill>
                <a:latin typeface="Century Gothic" pitchFamily="34" charset="0"/>
              </a:rPr>
              <a:t>and are a major reason for discontinuing or changing </a:t>
            </a:r>
          </a:p>
          <a:p>
            <a:r>
              <a:rPr lang="en-US" b="1">
                <a:solidFill>
                  <a:schemeClr val="bg1"/>
                </a:solidFill>
                <a:latin typeface="Century Gothic" pitchFamily="34" charset="0"/>
              </a:rPr>
              <a:t>therapy</a:t>
            </a:r>
          </a:p>
          <a:p>
            <a:endParaRPr lang="en-US" b="1">
              <a:latin typeface="Century Gothic" pitchFamily="34" charset="0"/>
            </a:endParaRPr>
          </a:p>
        </p:txBody>
      </p:sp>
      <p:sp>
        <p:nvSpPr>
          <p:cNvPr id="6" name="Rounded Rectangle 5"/>
          <p:cNvSpPr/>
          <p:nvPr/>
        </p:nvSpPr>
        <p:spPr>
          <a:xfrm>
            <a:off x="7656513" y="2470150"/>
            <a:ext cx="3233737" cy="971550"/>
          </a:xfrm>
          <a:prstGeom prst="roundRect">
            <a:avLst/>
          </a:prstGeom>
          <a:solidFill>
            <a:srgbClr val="F6E53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b="1" dirty="0" err="1">
                <a:solidFill>
                  <a:schemeClr val="tx1"/>
                </a:solidFill>
              </a:rPr>
              <a:t>Truvada</a:t>
            </a:r>
            <a:endParaRPr lang="en-US" b="1" dirty="0">
              <a:solidFill>
                <a:schemeClr val="tx1"/>
              </a:solidFill>
            </a:endParaRPr>
          </a:p>
          <a:p>
            <a:pPr algn="ctr" fontAlgn="auto">
              <a:spcBef>
                <a:spcPts val="0"/>
              </a:spcBef>
              <a:spcAft>
                <a:spcPts val="0"/>
              </a:spcAft>
              <a:defRPr/>
            </a:pPr>
            <a:r>
              <a:rPr lang="en-US" dirty="0">
                <a:solidFill>
                  <a:schemeClr val="tx1"/>
                </a:solidFill>
              </a:rPr>
              <a:t>(</a:t>
            </a:r>
            <a:r>
              <a:rPr lang="en-US" dirty="0" err="1">
                <a:solidFill>
                  <a:schemeClr val="tx1"/>
                </a:solidFill>
              </a:rPr>
              <a:t>Tenofovir</a:t>
            </a:r>
            <a:r>
              <a:rPr lang="en-US" dirty="0">
                <a:solidFill>
                  <a:schemeClr val="tx1"/>
                </a:solidFill>
              </a:rPr>
              <a:t>/</a:t>
            </a:r>
            <a:r>
              <a:rPr lang="en-US" dirty="0" err="1">
                <a:solidFill>
                  <a:schemeClr val="tx1"/>
                </a:solidFill>
              </a:rPr>
              <a:t>Emtricitabine</a:t>
            </a:r>
            <a:r>
              <a:rPr lang="en-US" dirty="0">
                <a:solidFill>
                  <a:schemeClr val="tx1"/>
                </a:solidFill>
              </a:rPr>
              <a:t>)</a:t>
            </a:r>
          </a:p>
          <a:p>
            <a:pPr algn="ctr" fontAlgn="auto">
              <a:spcBef>
                <a:spcPts val="0"/>
              </a:spcBef>
              <a:spcAft>
                <a:spcPts val="0"/>
              </a:spcAft>
              <a:defRPr/>
            </a:pPr>
            <a:r>
              <a:rPr lang="en-US" dirty="0">
                <a:solidFill>
                  <a:schemeClr val="tx1"/>
                </a:solidFill>
              </a:rPr>
              <a:t>           aka FTC</a:t>
            </a:r>
          </a:p>
        </p:txBody>
      </p:sp>
      <p:sp>
        <p:nvSpPr>
          <p:cNvPr id="7" name="Rounded Rectangle 6"/>
          <p:cNvSpPr/>
          <p:nvPr/>
        </p:nvSpPr>
        <p:spPr>
          <a:xfrm>
            <a:off x="7745413" y="5646738"/>
            <a:ext cx="3162300" cy="971550"/>
          </a:xfrm>
          <a:prstGeom prst="roundRect">
            <a:avLst/>
          </a:prstGeom>
          <a:solidFill>
            <a:srgbClr val="F6E53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b="1" dirty="0" err="1">
                <a:solidFill>
                  <a:schemeClr val="tx1"/>
                </a:solidFill>
              </a:rPr>
              <a:t>Combivir</a:t>
            </a:r>
            <a:endParaRPr lang="en-US" b="1" dirty="0">
              <a:solidFill>
                <a:schemeClr val="tx1"/>
              </a:solidFill>
            </a:endParaRPr>
          </a:p>
          <a:p>
            <a:pPr algn="ctr" fontAlgn="auto">
              <a:spcBef>
                <a:spcPts val="0"/>
              </a:spcBef>
              <a:spcAft>
                <a:spcPts val="0"/>
              </a:spcAft>
              <a:defRPr/>
            </a:pPr>
            <a:r>
              <a:rPr lang="en-US" dirty="0">
                <a:solidFill>
                  <a:schemeClr val="tx1"/>
                </a:solidFill>
              </a:rPr>
              <a:t>(</a:t>
            </a:r>
            <a:r>
              <a:rPr lang="en-US" dirty="0" err="1">
                <a:solidFill>
                  <a:schemeClr val="tx1"/>
                </a:solidFill>
              </a:rPr>
              <a:t>Zidovudine</a:t>
            </a:r>
            <a:r>
              <a:rPr lang="en-US" dirty="0">
                <a:solidFill>
                  <a:schemeClr val="tx1"/>
                </a:solidFill>
              </a:rPr>
              <a:t>/</a:t>
            </a:r>
            <a:r>
              <a:rPr lang="en-US" dirty="0" err="1">
                <a:solidFill>
                  <a:schemeClr val="tx1"/>
                </a:solidFill>
              </a:rPr>
              <a:t>Lamuvidine</a:t>
            </a:r>
            <a:r>
              <a:rPr lang="en-US" dirty="0">
                <a:solidFill>
                  <a:schemeClr val="tx1"/>
                </a:solidFill>
              </a:rPr>
              <a:t>    aka    AZT/      aka  3TC</a:t>
            </a:r>
          </a:p>
        </p:txBody>
      </p:sp>
      <p:sp>
        <p:nvSpPr>
          <p:cNvPr id="8" name="Rounded Rectangle 7"/>
          <p:cNvSpPr/>
          <p:nvPr/>
        </p:nvSpPr>
        <p:spPr>
          <a:xfrm>
            <a:off x="7656513" y="4046538"/>
            <a:ext cx="3200400" cy="971550"/>
          </a:xfrm>
          <a:prstGeom prst="roundRect">
            <a:avLst/>
          </a:prstGeom>
          <a:solidFill>
            <a:srgbClr val="F6E53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b="1" dirty="0" err="1">
                <a:solidFill>
                  <a:schemeClr val="tx1"/>
                </a:solidFill>
              </a:rPr>
              <a:t>Kivexa</a:t>
            </a:r>
            <a:endParaRPr lang="en-US" b="1" dirty="0">
              <a:solidFill>
                <a:schemeClr val="tx1"/>
              </a:solidFill>
            </a:endParaRPr>
          </a:p>
          <a:p>
            <a:pPr algn="ctr" fontAlgn="auto">
              <a:spcBef>
                <a:spcPts val="0"/>
              </a:spcBef>
              <a:spcAft>
                <a:spcPts val="0"/>
              </a:spcAft>
              <a:defRPr/>
            </a:pPr>
            <a:r>
              <a:rPr lang="en-US" dirty="0">
                <a:solidFill>
                  <a:schemeClr val="tx1"/>
                </a:solidFill>
              </a:rPr>
              <a:t>(</a:t>
            </a:r>
            <a:r>
              <a:rPr lang="en-US" dirty="0" err="1">
                <a:solidFill>
                  <a:schemeClr val="tx1"/>
                </a:solidFill>
              </a:rPr>
              <a:t>Abacavir</a:t>
            </a:r>
            <a:r>
              <a:rPr lang="en-US" dirty="0">
                <a:solidFill>
                  <a:schemeClr val="tx1"/>
                </a:solidFill>
              </a:rPr>
              <a:t>/Lamivudine)</a:t>
            </a:r>
          </a:p>
          <a:p>
            <a:pPr algn="ctr" fontAlgn="auto">
              <a:spcBef>
                <a:spcPts val="0"/>
              </a:spcBef>
              <a:spcAft>
                <a:spcPts val="0"/>
              </a:spcAft>
              <a:defRPr/>
            </a:pPr>
            <a:r>
              <a:rPr lang="en-US" dirty="0">
                <a:solidFill>
                  <a:schemeClr val="tx1"/>
                </a:solidFill>
              </a:rPr>
              <a:t>            aka 3TC</a:t>
            </a:r>
          </a:p>
        </p:txBody>
      </p:sp>
      <p:sp>
        <p:nvSpPr>
          <p:cNvPr id="55305" name="TextBox 8"/>
          <p:cNvSpPr txBox="1">
            <a:spLocks noChangeArrowheads="1"/>
          </p:cNvSpPr>
          <p:nvPr/>
        </p:nvSpPr>
        <p:spPr bwMode="auto">
          <a:xfrm>
            <a:off x="7740650" y="1465263"/>
            <a:ext cx="3352800" cy="701675"/>
          </a:xfrm>
          <a:prstGeom prst="rect">
            <a:avLst/>
          </a:prstGeom>
          <a:noFill/>
          <a:ln w="9525">
            <a:noFill/>
            <a:miter lim="800000"/>
            <a:headEnd/>
            <a:tailEnd/>
          </a:ln>
        </p:spPr>
        <p:txBody>
          <a:bodyPr>
            <a:spAutoFit/>
          </a:bodyPr>
          <a:lstStyle/>
          <a:p>
            <a:pPr algn="ctr"/>
            <a:r>
              <a:rPr lang="en-US" sz="2200" b="1">
                <a:latin typeface="Century Gothic" pitchFamily="34" charset="0"/>
              </a:rPr>
              <a:t>2 NRTI BACKBONE</a:t>
            </a:r>
          </a:p>
          <a:p>
            <a:pPr algn="ctr"/>
            <a:r>
              <a:rPr lang="en-US">
                <a:latin typeface="Century Gothic" pitchFamily="34" charset="0"/>
              </a:rPr>
              <a:t>(All comes as combination)</a:t>
            </a:r>
          </a:p>
        </p:txBody>
      </p:sp>
      <p:sp>
        <p:nvSpPr>
          <p:cNvPr id="55306" name="TextBox 9"/>
          <p:cNvSpPr txBox="1">
            <a:spLocks noChangeArrowheads="1"/>
          </p:cNvSpPr>
          <p:nvPr/>
        </p:nvSpPr>
        <p:spPr bwMode="auto">
          <a:xfrm>
            <a:off x="7650163" y="3627438"/>
            <a:ext cx="3143250" cy="366712"/>
          </a:xfrm>
          <a:prstGeom prst="rect">
            <a:avLst/>
          </a:prstGeom>
          <a:noFill/>
          <a:ln w="9525">
            <a:noFill/>
            <a:miter lim="800000"/>
            <a:headEnd/>
            <a:tailEnd/>
          </a:ln>
        </p:spPr>
        <p:txBody>
          <a:bodyPr>
            <a:spAutoFit/>
          </a:bodyPr>
          <a:lstStyle/>
          <a:p>
            <a:pPr algn="ctr"/>
            <a:r>
              <a:rPr lang="en-US">
                <a:latin typeface="Century Gothic" pitchFamily="34" charset="0"/>
              </a:rPr>
              <a:t>OR</a:t>
            </a:r>
          </a:p>
        </p:txBody>
      </p:sp>
      <p:sp>
        <p:nvSpPr>
          <p:cNvPr id="55307" name="TextBox 10"/>
          <p:cNvSpPr txBox="1">
            <a:spLocks noChangeArrowheads="1"/>
          </p:cNvSpPr>
          <p:nvPr/>
        </p:nvSpPr>
        <p:spPr bwMode="auto">
          <a:xfrm>
            <a:off x="7731125" y="5157788"/>
            <a:ext cx="3143250" cy="366712"/>
          </a:xfrm>
          <a:prstGeom prst="rect">
            <a:avLst/>
          </a:prstGeom>
          <a:noFill/>
          <a:ln w="9525">
            <a:noFill/>
            <a:miter lim="800000"/>
            <a:headEnd/>
            <a:tailEnd/>
          </a:ln>
        </p:spPr>
        <p:txBody>
          <a:bodyPr>
            <a:spAutoFit/>
          </a:bodyPr>
          <a:lstStyle/>
          <a:p>
            <a:pPr algn="ctr"/>
            <a:r>
              <a:rPr lang="en-US">
                <a:latin typeface="Century Gothic" pitchFamily="34" charset="0"/>
              </a:rPr>
              <a:t>OR</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731000" y="2608263"/>
            <a:ext cx="4378325" cy="973137"/>
          </a:xfrm>
          <a:prstGeom prst="round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895600" y="357188"/>
            <a:ext cx="8610600" cy="1293812"/>
          </a:xfrm>
        </p:spPr>
        <p:txBody>
          <a:bodyPr/>
          <a:lstStyle/>
          <a:p>
            <a:pPr eaLnBrk="1" fontAlgn="auto" hangingPunct="1">
              <a:spcAft>
                <a:spcPts val="0"/>
              </a:spcAft>
              <a:defRPr/>
            </a:pPr>
            <a:r>
              <a:rPr lang="en-US" dirty="0" smtClean="0"/>
              <a:t>Safety</a:t>
            </a:r>
            <a:endParaRPr lang="en-US" dirty="0"/>
          </a:p>
        </p:txBody>
      </p:sp>
      <p:sp>
        <p:nvSpPr>
          <p:cNvPr id="3" name="Content Placeholder 2"/>
          <p:cNvSpPr>
            <a:spLocks noGrp="1"/>
          </p:cNvSpPr>
          <p:nvPr>
            <p:ph idx="1"/>
          </p:nvPr>
        </p:nvSpPr>
        <p:spPr>
          <a:xfrm>
            <a:off x="254000" y="2166938"/>
            <a:ext cx="6223000" cy="4098925"/>
          </a:xfrm>
        </p:spPr>
        <p:txBody>
          <a:bodyPr rtlCol="0">
            <a:normAutofit/>
          </a:bodyPr>
          <a:lstStyle/>
          <a:p>
            <a:pPr marL="0" indent="0" eaLnBrk="1" fontAlgn="auto" hangingPunct="1">
              <a:spcAft>
                <a:spcPts val="0"/>
              </a:spcAft>
              <a:buFont typeface="Arial" panose="020B0604020202020204" pitchFamily="34" charset="0"/>
              <a:buNone/>
              <a:defRPr/>
            </a:pPr>
            <a:r>
              <a:rPr lang="en-US" sz="2800" b="1" dirty="0" smtClean="0">
                <a:solidFill>
                  <a:srgbClr val="FF6600"/>
                </a:solidFill>
              </a:rPr>
              <a:t>NNRTI’s</a:t>
            </a:r>
            <a:r>
              <a:rPr lang="en-US" b="1" dirty="0" smtClean="0"/>
              <a:t> (</a:t>
            </a:r>
            <a:r>
              <a:rPr lang="en-US" b="1" dirty="0" err="1"/>
              <a:t>efavirenz</a:t>
            </a:r>
            <a:r>
              <a:rPr lang="en-US" b="1" dirty="0"/>
              <a:t>, </a:t>
            </a:r>
            <a:r>
              <a:rPr lang="en-US" b="1" dirty="0" err="1" smtClean="0"/>
              <a:t>etravirine</a:t>
            </a:r>
            <a:r>
              <a:rPr lang="en-US" b="1" dirty="0"/>
              <a:t>, </a:t>
            </a:r>
            <a:r>
              <a:rPr lang="en-US" b="1" dirty="0" err="1"/>
              <a:t>rilpivirine</a:t>
            </a:r>
            <a:r>
              <a:rPr lang="en-US" b="1" dirty="0"/>
              <a:t>, )</a:t>
            </a:r>
            <a:endParaRPr lang="en-US" b="1" dirty="0" smtClean="0"/>
          </a:p>
          <a:p>
            <a:pPr eaLnBrk="1" fontAlgn="auto" hangingPunct="1">
              <a:spcAft>
                <a:spcPts val="0"/>
              </a:spcAft>
              <a:buFont typeface="Arial" panose="020B0604020202020204" pitchFamily="34" charset="0"/>
              <a:buChar char="•"/>
              <a:defRPr/>
            </a:pPr>
            <a:r>
              <a:rPr lang="en-US" dirty="0" smtClean="0"/>
              <a:t>CNS: Insomnia, vivid dreams, difficulty concentrating, depression, suicidal ideations  </a:t>
            </a:r>
          </a:p>
          <a:p>
            <a:pPr eaLnBrk="1" fontAlgn="auto" hangingPunct="1">
              <a:spcAft>
                <a:spcPts val="0"/>
              </a:spcAft>
              <a:buFont typeface="Arial" panose="020B0604020202020204" pitchFamily="34" charset="0"/>
              <a:buChar char="•"/>
              <a:defRPr/>
            </a:pPr>
            <a:r>
              <a:rPr lang="en-US" dirty="0" smtClean="0"/>
              <a:t>CNS effects</a:t>
            </a:r>
            <a:r>
              <a:rPr lang="en-US" dirty="0"/>
              <a:t> </a:t>
            </a:r>
            <a:r>
              <a:rPr lang="en-US" dirty="0" smtClean="0"/>
              <a:t>usually subside or improve 2-4 weeks after initiation </a:t>
            </a:r>
          </a:p>
          <a:p>
            <a:pPr eaLnBrk="1" fontAlgn="auto" hangingPunct="1">
              <a:spcAft>
                <a:spcPts val="0"/>
              </a:spcAft>
              <a:buFont typeface="Arial" panose="020B0604020202020204" pitchFamily="34" charset="0"/>
              <a:buChar char="•"/>
              <a:defRPr/>
            </a:pPr>
            <a:r>
              <a:rPr lang="en-US" dirty="0" smtClean="0"/>
              <a:t>Dyslipidemia                      </a:t>
            </a:r>
          </a:p>
          <a:p>
            <a:pPr eaLnBrk="1" fontAlgn="auto" hangingPunct="1">
              <a:spcAft>
                <a:spcPts val="0"/>
              </a:spcAft>
              <a:buFont typeface="Arial" panose="020B0604020202020204" pitchFamily="34" charset="0"/>
              <a:buChar char="•"/>
              <a:defRPr/>
            </a:pPr>
            <a:r>
              <a:rPr lang="en-US" dirty="0" smtClean="0"/>
              <a:t>Liver toxicity</a:t>
            </a:r>
          </a:p>
          <a:p>
            <a:pPr eaLnBrk="1" fontAlgn="auto" hangingPunct="1">
              <a:spcAft>
                <a:spcPts val="0"/>
              </a:spcAft>
              <a:buFont typeface="Arial" panose="020B0604020202020204" pitchFamily="34" charset="0"/>
              <a:buChar char="•"/>
              <a:defRPr/>
            </a:pPr>
            <a:r>
              <a:rPr lang="en-US" dirty="0" smtClean="0"/>
              <a:t>Drug rash</a:t>
            </a:r>
          </a:p>
          <a:p>
            <a:pPr marL="0" indent="0" eaLnBrk="1" fontAlgn="auto" hangingPunct="1">
              <a:spcAft>
                <a:spcPts val="0"/>
              </a:spcAft>
              <a:buFont typeface="Arial"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a:p>
        </p:txBody>
      </p:sp>
      <p:sp>
        <p:nvSpPr>
          <p:cNvPr id="57348" name="TextBox 3"/>
          <p:cNvSpPr txBox="1">
            <a:spLocks noChangeArrowheads="1"/>
          </p:cNvSpPr>
          <p:nvPr/>
        </p:nvSpPr>
        <p:spPr bwMode="auto">
          <a:xfrm>
            <a:off x="285750" y="1422400"/>
            <a:ext cx="11557000" cy="1068388"/>
          </a:xfrm>
          <a:prstGeom prst="rect">
            <a:avLst/>
          </a:prstGeom>
          <a:noFill/>
          <a:ln w="9525">
            <a:noFill/>
            <a:miter lim="800000"/>
            <a:headEnd/>
            <a:tailEnd/>
          </a:ln>
        </p:spPr>
        <p:txBody>
          <a:bodyPr>
            <a:spAutoFit/>
          </a:bodyPr>
          <a:lstStyle/>
          <a:p>
            <a:r>
              <a:rPr lang="en-US" sz="2800" b="1">
                <a:latin typeface="Century Gothic" pitchFamily="34" charset="0"/>
              </a:rPr>
              <a:t>Common Adverse Effects by Drug Class</a:t>
            </a:r>
          </a:p>
          <a:p>
            <a:endParaRPr lang="en-US">
              <a:latin typeface="Century Gothic" pitchFamily="34" charset="0"/>
            </a:endParaRPr>
          </a:p>
          <a:p>
            <a:endParaRPr lang="en-US">
              <a:latin typeface="Century Gothic" pitchFamily="34" charset="0"/>
            </a:endParaRPr>
          </a:p>
        </p:txBody>
      </p:sp>
      <p:sp>
        <p:nvSpPr>
          <p:cNvPr id="6" name="Rounded Rectangle 5"/>
          <p:cNvSpPr/>
          <p:nvPr/>
        </p:nvSpPr>
        <p:spPr>
          <a:xfrm>
            <a:off x="6734175" y="3922713"/>
            <a:ext cx="4610100" cy="103981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200" b="1" u="sng" dirty="0">
                <a:solidFill>
                  <a:schemeClr val="bg1"/>
                </a:solidFill>
              </a:rPr>
              <a:t>NNRTIs</a:t>
            </a:r>
            <a:r>
              <a:rPr lang="en-US" sz="2200" b="1" dirty="0">
                <a:solidFill>
                  <a:schemeClr val="bg1"/>
                </a:solidFill>
              </a:rPr>
              <a:t> </a:t>
            </a:r>
            <a:r>
              <a:rPr lang="en-US" sz="2200" dirty="0">
                <a:solidFill>
                  <a:schemeClr val="bg1"/>
                </a:solidFill>
              </a:rPr>
              <a:t>– </a:t>
            </a:r>
            <a:r>
              <a:rPr lang="en-US" sz="2200" dirty="0" err="1">
                <a:solidFill>
                  <a:schemeClr val="bg1"/>
                </a:solidFill>
              </a:rPr>
              <a:t>Efavirenz</a:t>
            </a:r>
            <a:r>
              <a:rPr lang="en-US" sz="2200" dirty="0">
                <a:solidFill>
                  <a:schemeClr val="bg1"/>
                </a:solidFill>
              </a:rPr>
              <a:t>, </a:t>
            </a:r>
            <a:r>
              <a:rPr lang="en-US" sz="2200" dirty="0" err="1">
                <a:solidFill>
                  <a:schemeClr val="bg1"/>
                </a:solidFill>
              </a:rPr>
              <a:t>Etravirine</a:t>
            </a:r>
            <a:r>
              <a:rPr lang="en-US" sz="2200" dirty="0">
                <a:solidFill>
                  <a:schemeClr val="bg1"/>
                </a:solidFill>
              </a:rPr>
              <a:t>,        Rilpivirine</a:t>
            </a:r>
          </a:p>
        </p:txBody>
      </p:sp>
      <p:sp>
        <p:nvSpPr>
          <p:cNvPr id="45062" name="TextBox 6"/>
          <p:cNvSpPr txBox="1">
            <a:spLocks noChangeArrowheads="1"/>
          </p:cNvSpPr>
          <p:nvPr/>
        </p:nvSpPr>
        <p:spPr bwMode="auto">
          <a:xfrm>
            <a:off x="6780213" y="2719388"/>
            <a:ext cx="4225925" cy="641350"/>
          </a:xfrm>
          <a:prstGeom prst="rect">
            <a:avLst/>
          </a:prstGeom>
          <a:solidFill>
            <a:schemeClr val="accent4"/>
          </a:solidFill>
          <a:ln w="9525">
            <a:noFill/>
            <a:miter lim="800000"/>
            <a:headEnd/>
            <a:tailEnd/>
          </a:ln>
        </p:spPr>
        <p:txBody>
          <a:bodyPr>
            <a:spAutoFit/>
          </a:bodyPr>
          <a:lstStyle/>
          <a:p>
            <a:pPr algn="ctr">
              <a:defRPr/>
            </a:pPr>
            <a:r>
              <a:rPr lang="en-US" dirty="0">
                <a:latin typeface="Century Gothic" pitchFamily="34" charset="0"/>
              </a:rPr>
              <a:t>Add One of the Following: </a:t>
            </a:r>
            <a:r>
              <a:rPr lang="en-US" b="1" dirty="0">
                <a:latin typeface="Century Gothic" pitchFamily="34" charset="0"/>
              </a:rPr>
              <a:t>NNRTI</a:t>
            </a:r>
            <a:r>
              <a:rPr lang="en-US" dirty="0">
                <a:latin typeface="Century Gothic" pitchFamily="34" charset="0"/>
              </a:rPr>
              <a:t>, PI, or Integrase Inhibitor</a:t>
            </a:r>
          </a:p>
        </p:txBody>
      </p:sp>
      <p:sp>
        <p:nvSpPr>
          <p:cNvPr id="4" name="TextBox 3"/>
          <p:cNvSpPr txBox="1"/>
          <p:nvPr/>
        </p:nvSpPr>
        <p:spPr>
          <a:xfrm>
            <a:off x="373063" y="5910263"/>
            <a:ext cx="8128000" cy="708025"/>
          </a:xfrm>
          <a:prstGeom prst="rect">
            <a:avLst/>
          </a:prstGeom>
          <a:noFill/>
        </p:spPr>
        <p:txBody>
          <a:bodyPr>
            <a:spAutoFit/>
          </a:bodyPr>
          <a:lstStyle/>
          <a:p>
            <a:pPr>
              <a:defRPr/>
            </a:pPr>
            <a:r>
              <a:rPr lang="en-US" sz="2200" b="1" dirty="0" err="1">
                <a:solidFill>
                  <a:srgbClr val="FF0000"/>
                </a:solidFill>
                <a:latin typeface="+mn-lt"/>
                <a:cs typeface="Century Gothic Body"/>
              </a:rPr>
              <a:t>Etravirine</a:t>
            </a:r>
            <a:r>
              <a:rPr lang="en-US" sz="2200" b="1" dirty="0">
                <a:latin typeface="+mn-lt"/>
                <a:cs typeface="Century Gothic Body"/>
              </a:rPr>
              <a:t> &gt; </a:t>
            </a:r>
            <a:r>
              <a:rPr lang="en-US" sz="2200" b="1" dirty="0" err="1">
                <a:solidFill>
                  <a:srgbClr val="F6E53A"/>
                </a:solidFill>
                <a:latin typeface="+mn-lt"/>
                <a:cs typeface="Century Gothic Body"/>
              </a:rPr>
              <a:t>Efavirenz</a:t>
            </a:r>
            <a:r>
              <a:rPr lang="en-US" sz="2200" b="1" dirty="0">
                <a:solidFill>
                  <a:srgbClr val="F6E53A"/>
                </a:solidFill>
                <a:latin typeface="+mn-lt"/>
                <a:cs typeface="Century Gothic Body"/>
              </a:rPr>
              <a:t> (</a:t>
            </a:r>
            <a:r>
              <a:rPr lang="en-US" sz="2200" b="1" dirty="0" err="1">
                <a:solidFill>
                  <a:srgbClr val="F6E53A"/>
                </a:solidFill>
                <a:latin typeface="+mn-lt"/>
                <a:cs typeface="Century Gothic Body"/>
              </a:rPr>
              <a:t>Atripla</a:t>
            </a:r>
            <a:r>
              <a:rPr lang="en-US" sz="2200" b="1" dirty="0">
                <a:solidFill>
                  <a:srgbClr val="F6E53A"/>
                </a:solidFill>
                <a:latin typeface="+mn-lt"/>
                <a:cs typeface="Century Gothic Body"/>
              </a:rPr>
              <a:t>) </a:t>
            </a:r>
            <a:r>
              <a:rPr lang="en-US" sz="2200" b="1" dirty="0">
                <a:latin typeface="+mn-lt"/>
                <a:cs typeface="Century Gothic Body"/>
              </a:rPr>
              <a:t>&gt;  </a:t>
            </a:r>
            <a:r>
              <a:rPr lang="en-US" sz="2200" b="1" dirty="0" err="1">
                <a:solidFill>
                  <a:schemeClr val="accent4"/>
                </a:solidFill>
                <a:latin typeface="+mn-lt"/>
                <a:cs typeface="Century Gothic Body"/>
              </a:rPr>
              <a:t>Rilpivirine</a:t>
            </a:r>
            <a:r>
              <a:rPr lang="en-US" sz="2200" b="1" dirty="0">
                <a:solidFill>
                  <a:schemeClr val="accent4"/>
                </a:solidFill>
                <a:latin typeface="+mn-lt"/>
                <a:cs typeface="Century Gothic Body"/>
              </a:rPr>
              <a:t> (</a:t>
            </a:r>
            <a:r>
              <a:rPr lang="en-US" sz="2200" b="1" dirty="0" err="1">
                <a:solidFill>
                  <a:schemeClr val="accent4"/>
                </a:solidFill>
                <a:latin typeface="+mn-lt"/>
                <a:cs typeface="Century Gothic Body"/>
              </a:rPr>
              <a:t>Complera</a:t>
            </a:r>
            <a:r>
              <a:rPr lang="en-US" sz="2200" b="1" dirty="0">
                <a:solidFill>
                  <a:schemeClr val="accent4"/>
                </a:solidFill>
                <a:latin typeface="+mn-lt"/>
                <a:cs typeface="Century Gothic Body"/>
              </a:rPr>
              <a:t>)</a:t>
            </a:r>
          </a:p>
          <a:p>
            <a:pPr>
              <a:defRPr/>
            </a:pPr>
            <a:endParaRPr lang="en-US"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Disclosure</a:t>
            </a:r>
            <a:endParaRPr lang="en-US" dirty="0"/>
          </a:p>
        </p:txBody>
      </p:sp>
      <p:sp>
        <p:nvSpPr>
          <p:cNvPr id="23554" name="Content Placeholder 2"/>
          <p:cNvSpPr>
            <a:spLocks noGrp="1"/>
          </p:cNvSpPr>
          <p:nvPr>
            <p:ph idx="1"/>
          </p:nvPr>
        </p:nvSpPr>
        <p:spPr>
          <a:xfrm>
            <a:off x="601663" y="1503363"/>
            <a:ext cx="10820400" cy="4024312"/>
          </a:xfrm>
        </p:spPr>
        <p:txBody>
          <a:bodyPr/>
          <a:lstStyle/>
          <a:p>
            <a:pPr eaLnBrk="1" hangingPunct="1"/>
            <a:endParaRPr lang="en-US" smtClean="0"/>
          </a:p>
          <a:p>
            <a:pPr eaLnBrk="1" hangingPunct="1"/>
            <a:r>
              <a:rPr lang="en-US" smtClean="0"/>
              <a:t>This dinner and learning opportunity was kindly provided by Merck</a:t>
            </a:r>
          </a:p>
          <a:p>
            <a:pPr eaLnBrk="1" hangingPunct="1"/>
            <a:endParaRPr lang="en-US" smtClean="0"/>
          </a:p>
          <a:p>
            <a:pPr eaLnBrk="1" hangingPunct="1"/>
            <a:endParaRPr lang="en-US" smtClean="0"/>
          </a:p>
          <a:p>
            <a:pPr eaLnBrk="1" hangingPunct="1"/>
            <a:endParaRPr lang="en-US" smtClean="0"/>
          </a:p>
        </p:txBody>
      </p:sp>
      <p:pic>
        <p:nvPicPr>
          <p:cNvPr id="23555" name="Picture 2"/>
          <p:cNvPicPr>
            <a:picLocks noChangeAspect="1"/>
          </p:cNvPicPr>
          <p:nvPr/>
        </p:nvPicPr>
        <p:blipFill>
          <a:blip r:embed="rId4"/>
          <a:srcRect/>
          <a:stretch>
            <a:fillRect/>
          </a:stretch>
        </p:blipFill>
        <p:spPr bwMode="auto">
          <a:xfrm>
            <a:off x="785813" y="2767013"/>
            <a:ext cx="9275762" cy="268128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7081838" y="2387600"/>
            <a:ext cx="4384675" cy="865188"/>
          </a:xfrm>
          <a:prstGeom prst="roundRect">
            <a:avLst/>
          </a:prstGeom>
          <a:solidFill>
            <a:srgbClr val="92CE4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895600" y="357188"/>
            <a:ext cx="8610600" cy="1293812"/>
          </a:xfrm>
        </p:spPr>
        <p:txBody>
          <a:bodyPr/>
          <a:lstStyle/>
          <a:p>
            <a:pPr eaLnBrk="1" fontAlgn="auto" hangingPunct="1">
              <a:spcAft>
                <a:spcPts val="0"/>
              </a:spcAft>
              <a:defRPr/>
            </a:pPr>
            <a:r>
              <a:rPr lang="en-US" dirty="0" smtClean="0"/>
              <a:t>Safety</a:t>
            </a:r>
            <a:endParaRPr lang="en-US" dirty="0"/>
          </a:p>
        </p:txBody>
      </p:sp>
      <p:sp>
        <p:nvSpPr>
          <p:cNvPr id="59395" name="TextBox 4"/>
          <p:cNvSpPr txBox="1">
            <a:spLocks noChangeArrowheads="1"/>
          </p:cNvSpPr>
          <p:nvPr/>
        </p:nvSpPr>
        <p:spPr bwMode="auto">
          <a:xfrm>
            <a:off x="387350" y="2125663"/>
            <a:ext cx="6437313" cy="3806825"/>
          </a:xfrm>
          <a:prstGeom prst="rect">
            <a:avLst/>
          </a:prstGeom>
          <a:noFill/>
          <a:ln w="9525">
            <a:noFill/>
            <a:miter lim="800000"/>
            <a:headEnd/>
            <a:tailEnd/>
          </a:ln>
        </p:spPr>
        <p:txBody>
          <a:bodyPr>
            <a:spAutoFit/>
          </a:bodyPr>
          <a:lstStyle/>
          <a:p>
            <a:r>
              <a:rPr lang="en-US" sz="2600" b="1">
                <a:solidFill>
                  <a:srgbClr val="7D11B1"/>
                </a:solidFill>
                <a:latin typeface="Century Gothic" pitchFamily="34" charset="0"/>
              </a:rPr>
              <a:t>PROTEASE INHIBITORS</a:t>
            </a:r>
          </a:p>
          <a:p>
            <a:r>
              <a:rPr lang="en-US" sz="2200" b="1">
                <a:latin typeface="Century Gothic" pitchFamily="34" charset="0"/>
              </a:rPr>
              <a:t>(Atazanavir, Darunavir, Lopinavir)</a:t>
            </a:r>
          </a:p>
          <a:p>
            <a:pPr>
              <a:buFont typeface="Arial" charset="0"/>
              <a:buChar char="•"/>
            </a:pPr>
            <a:r>
              <a:rPr lang="en-US" sz="2200">
                <a:latin typeface="Century Gothic" pitchFamily="34" charset="0"/>
              </a:rPr>
              <a:t>Kidney stones , Jaundice (Atazanavir)</a:t>
            </a:r>
          </a:p>
          <a:p>
            <a:pPr>
              <a:buFont typeface="Arial" charset="0"/>
              <a:buChar char="•"/>
            </a:pPr>
            <a:r>
              <a:rPr lang="en-US" sz="2200">
                <a:latin typeface="Century Gothic" pitchFamily="34" charset="0"/>
              </a:rPr>
              <a:t>Liver toxicity</a:t>
            </a:r>
          </a:p>
          <a:p>
            <a:pPr>
              <a:buFont typeface="Arial" charset="0"/>
              <a:buChar char="•"/>
            </a:pPr>
            <a:r>
              <a:rPr lang="en-US" sz="2200">
                <a:latin typeface="Century Gothic" pitchFamily="34" charset="0"/>
              </a:rPr>
              <a:t>Lipodystrophy</a:t>
            </a:r>
          </a:p>
          <a:p>
            <a:pPr>
              <a:buFont typeface="Arial" charset="0"/>
              <a:buChar char="•"/>
            </a:pPr>
            <a:r>
              <a:rPr lang="en-US" sz="2200">
                <a:latin typeface="Century Gothic" pitchFamily="34" charset="0"/>
              </a:rPr>
              <a:t>New onset diabetes</a:t>
            </a:r>
          </a:p>
          <a:p>
            <a:pPr>
              <a:buFont typeface="Arial" charset="0"/>
              <a:buChar char="•"/>
            </a:pPr>
            <a:r>
              <a:rPr lang="en-US" sz="2200">
                <a:latin typeface="Century Gothic" pitchFamily="34" charset="0"/>
              </a:rPr>
              <a:t>Dyslipidemia</a:t>
            </a:r>
          </a:p>
          <a:p>
            <a:pPr>
              <a:buFont typeface="Arial" charset="0"/>
              <a:buChar char="•"/>
            </a:pPr>
            <a:r>
              <a:rPr lang="en-US" sz="2200">
                <a:latin typeface="Century Gothic" pitchFamily="34" charset="0"/>
              </a:rPr>
              <a:t>Diarrhea (Lopinavir &gt; atazanavir, darunavir)</a:t>
            </a:r>
          </a:p>
          <a:p>
            <a:pPr>
              <a:buFont typeface="Arial" charset="0"/>
              <a:buChar char="•"/>
            </a:pPr>
            <a:r>
              <a:rPr lang="en-US" sz="2200">
                <a:latin typeface="Century Gothic" pitchFamily="34" charset="0"/>
              </a:rPr>
              <a:t>Drug Rash</a:t>
            </a:r>
          </a:p>
          <a:p>
            <a:pPr>
              <a:buFont typeface="Arial" charset="0"/>
              <a:buNone/>
            </a:pPr>
            <a:endParaRPr lang="en-US" sz="1400">
              <a:latin typeface="Century Gothic" pitchFamily="34" charset="0"/>
            </a:endParaRPr>
          </a:p>
          <a:p>
            <a:pPr>
              <a:buFont typeface="Arial" charset="0"/>
              <a:buNone/>
            </a:pPr>
            <a:endParaRPr lang="en-US" sz="1400">
              <a:latin typeface="Century Gothic" pitchFamily="34" charset="0"/>
            </a:endParaRPr>
          </a:p>
          <a:p>
            <a:endParaRPr lang="en-US" sz="1400" b="1">
              <a:latin typeface="Century Gothic" pitchFamily="34" charset="0"/>
            </a:endParaRPr>
          </a:p>
        </p:txBody>
      </p:sp>
      <p:sp>
        <p:nvSpPr>
          <p:cNvPr id="59396" name="TextBox 3"/>
          <p:cNvSpPr txBox="1">
            <a:spLocks noChangeArrowheads="1"/>
          </p:cNvSpPr>
          <p:nvPr/>
        </p:nvSpPr>
        <p:spPr bwMode="auto">
          <a:xfrm>
            <a:off x="101600" y="1389063"/>
            <a:ext cx="7688263" cy="1076325"/>
          </a:xfrm>
          <a:prstGeom prst="rect">
            <a:avLst/>
          </a:prstGeom>
          <a:noFill/>
          <a:ln w="9525">
            <a:noFill/>
            <a:miter lim="800000"/>
            <a:headEnd/>
            <a:tailEnd/>
          </a:ln>
        </p:spPr>
        <p:txBody>
          <a:bodyPr>
            <a:spAutoFit/>
          </a:bodyPr>
          <a:lstStyle/>
          <a:p>
            <a:r>
              <a:rPr lang="en-US" sz="2800" b="1">
                <a:latin typeface="Century Gothic" pitchFamily="34" charset="0"/>
              </a:rPr>
              <a:t>Common Adverse Effects by Drug Class</a:t>
            </a:r>
          </a:p>
          <a:p>
            <a:endParaRPr lang="en-US">
              <a:latin typeface="Century Gothic" pitchFamily="34" charset="0"/>
            </a:endParaRPr>
          </a:p>
          <a:p>
            <a:endParaRPr lang="en-US">
              <a:latin typeface="Century Gothic" pitchFamily="34" charset="0"/>
            </a:endParaRPr>
          </a:p>
        </p:txBody>
      </p:sp>
      <p:sp>
        <p:nvSpPr>
          <p:cNvPr id="10" name="Rounded Rectangle 9"/>
          <p:cNvSpPr/>
          <p:nvPr/>
        </p:nvSpPr>
        <p:spPr>
          <a:xfrm>
            <a:off x="7032625" y="3679825"/>
            <a:ext cx="4552950" cy="1039813"/>
          </a:xfrm>
          <a:prstGeom prst="roundRect">
            <a:avLst/>
          </a:prstGeom>
          <a:solidFill>
            <a:srgbClr val="7D11B1"/>
          </a:solidFill>
          <a:ln>
            <a:solidFill>
              <a:srgbClr val="7D11B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200" b="1" u="sng" dirty="0"/>
              <a:t>PIs</a:t>
            </a:r>
            <a:r>
              <a:rPr lang="en-US" sz="2200" dirty="0"/>
              <a:t> – </a:t>
            </a:r>
            <a:r>
              <a:rPr lang="en-US" sz="2200" dirty="0" err="1"/>
              <a:t>Darunavir</a:t>
            </a:r>
            <a:r>
              <a:rPr lang="en-US" sz="2200" dirty="0"/>
              <a:t>/r , </a:t>
            </a:r>
            <a:r>
              <a:rPr lang="en-US" sz="2200" dirty="0" err="1"/>
              <a:t>Lopinavir</a:t>
            </a:r>
            <a:r>
              <a:rPr lang="en-US" sz="2200" dirty="0"/>
              <a:t>/r,         </a:t>
            </a:r>
            <a:r>
              <a:rPr lang="en-US" sz="2200" dirty="0" err="1"/>
              <a:t>Atazanavir</a:t>
            </a:r>
            <a:r>
              <a:rPr lang="en-US" sz="2200" dirty="0"/>
              <a:t>/r</a:t>
            </a:r>
          </a:p>
        </p:txBody>
      </p:sp>
      <p:sp>
        <p:nvSpPr>
          <p:cNvPr id="47111" name="TextBox 12"/>
          <p:cNvSpPr txBox="1">
            <a:spLocks noChangeArrowheads="1"/>
          </p:cNvSpPr>
          <p:nvPr/>
        </p:nvSpPr>
        <p:spPr bwMode="auto">
          <a:xfrm>
            <a:off x="7081838" y="2505075"/>
            <a:ext cx="4384675" cy="646113"/>
          </a:xfrm>
          <a:prstGeom prst="rect">
            <a:avLst/>
          </a:prstGeom>
          <a:solidFill>
            <a:schemeClr val="accent4"/>
          </a:solidFill>
          <a:ln w="9525">
            <a:noFill/>
            <a:miter lim="800000"/>
            <a:headEnd/>
            <a:tailEnd/>
          </a:ln>
        </p:spPr>
        <p:txBody>
          <a:bodyPr>
            <a:spAutoFit/>
          </a:bodyPr>
          <a:lstStyle/>
          <a:p>
            <a:pPr algn="ctr">
              <a:defRPr/>
            </a:pPr>
            <a:r>
              <a:rPr lang="en-US" dirty="0">
                <a:latin typeface="Century Gothic" pitchFamily="34" charset="0"/>
              </a:rPr>
              <a:t>Add One of the Following: NNRTI, PI, or Integrase Inhibitor</a:t>
            </a:r>
          </a:p>
        </p:txBody>
      </p:sp>
      <p:pic>
        <p:nvPicPr>
          <p:cNvPr id="59399" name="Picture 2"/>
          <p:cNvPicPr>
            <a:picLocks noChangeAspect="1"/>
          </p:cNvPicPr>
          <p:nvPr/>
        </p:nvPicPr>
        <p:blipFill>
          <a:blip r:embed="rId4"/>
          <a:srcRect/>
          <a:stretch>
            <a:fillRect/>
          </a:stretch>
        </p:blipFill>
        <p:spPr bwMode="auto">
          <a:xfrm>
            <a:off x="533400" y="5554663"/>
            <a:ext cx="990600" cy="990600"/>
          </a:xfrm>
          <a:prstGeom prst="rect">
            <a:avLst/>
          </a:prstGeom>
          <a:noFill/>
          <a:ln w="9525">
            <a:noFill/>
            <a:miter lim="800000"/>
            <a:headEnd/>
            <a:tailEnd/>
          </a:ln>
        </p:spPr>
      </p:pic>
      <p:sp>
        <p:nvSpPr>
          <p:cNvPr id="59400" name="TextBox 3"/>
          <p:cNvSpPr txBox="1">
            <a:spLocks noChangeArrowheads="1"/>
          </p:cNvSpPr>
          <p:nvPr/>
        </p:nvSpPr>
        <p:spPr bwMode="auto">
          <a:xfrm>
            <a:off x="1643063" y="5859463"/>
            <a:ext cx="7500937" cy="430212"/>
          </a:xfrm>
          <a:prstGeom prst="rect">
            <a:avLst/>
          </a:prstGeom>
          <a:noFill/>
          <a:ln w="9525">
            <a:noFill/>
            <a:miter lim="800000"/>
            <a:headEnd/>
            <a:tailEnd/>
          </a:ln>
        </p:spPr>
        <p:txBody>
          <a:bodyPr>
            <a:spAutoFit/>
          </a:bodyPr>
          <a:lstStyle/>
          <a:p>
            <a:r>
              <a:rPr lang="en-US" sz="2200"/>
              <a:t>Recommended to </a:t>
            </a:r>
            <a:r>
              <a:rPr lang="en-US" sz="2200" b="1">
                <a:solidFill>
                  <a:srgbClr val="FF0000"/>
                </a:solidFill>
              </a:rPr>
              <a:t>TAKE WITH FOOD</a:t>
            </a: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6896100" y="2827338"/>
            <a:ext cx="4384675" cy="646112"/>
          </a:xfrm>
          <a:prstGeom prst="roundRect">
            <a:avLst/>
          </a:prstGeom>
          <a:solidFill>
            <a:schemeClr val="accent4"/>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895600" y="357188"/>
            <a:ext cx="8610600" cy="1293812"/>
          </a:xfrm>
        </p:spPr>
        <p:txBody>
          <a:bodyPr/>
          <a:lstStyle/>
          <a:p>
            <a:pPr eaLnBrk="1" fontAlgn="auto" hangingPunct="1">
              <a:spcAft>
                <a:spcPts val="0"/>
              </a:spcAft>
              <a:defRPr/>
            </a:pPr>
            <a:r>
              <a:rPr lang="en-US" dirty="0" smtClean="0"/>
              <a:t>Safety</a:t>
            </a:r>
            <a:endParaRPr lang="en-US" dirty="0"/>
          </a:p>
        </p:txBody>
      </p:sp>
      <p:sp>
        <p:nvSpPr>
          <p:cNvPr id="61443" name="TextBox 4"/>
          <p:cNvSpPr txBox="1">
            <a:spLocks noChangeArrowheads="1"/>
          </p:cNvSpPr>
          <p:nvPr/>
        </p:nvSpPr>
        <p:spPr bwMode="auto">
          <a:xfrm>
            <a:off x="369888" y="2646363"/>
            <a:ext cx="5778500" cy="2162175"/>
          </a:xfrm>
          <a:prstGeom prst="rect">
            <a:avLst/>
          </a:prstGeom>
          <a:noFill/>
          <a:ln w="9525">
            <a:noFill/>
            <a:miter lim="800000"/>
            <a:headEnd/>
            <a:tailEnd/>
          </a:ln>
        </p:spPr>
        <p:txBody>
          <a:bodyPr>
            <a:spAutoFit/>
          </a:bodyPr>
          <a:lstStyle/>
          <a:p>
            <a:pPr>
              <a:buFont typeface="Arial" charset="0"/>
              <a:buNone/>
            </a:pPr>
            <a:endParaRPr lang="en-US" sz="1400">
              <a:latin typeface="Century Gothic" pitchFamily="34" charset="0"/>
            </a:endParaRPr>
          </a:p>
          <a:p>
            <a:pPr>
              <a:buFont typeface="Arial" charset="0"/>
              <a:buNone/>
            </a:pPr>
            <a:endParaRPr lang="en-US" sz="1400">
              <a:latin typeface="Century Gothic" pitchFamily="34" charset="0"/>
            </a:endParaRPr>
          </a:p>
          <a:p>
            <a:r>
              <a:rPr lang="en-US" sz="2800" b="1">
                <a:solidFill>
                  <a:srgbClr val="3366FF"/>
                </a:solidFill>
                <a:latin typeface="Century Gothic" pitchFamily="34" charset="0"/>
              </a:rPr>
              <a:t>INTEGRASE INHIBITORS</a:t>
            </a:r>
          </a:p>
          <a:p>
            <a:r>
              <a:rPr lang="en-US" sz="2200" b="1">
                <a:latin typeface="Century Gothic" pitchFamily="34" charset="0"/>
              </a:rPr>
              <a:t>(Raltegravir, Elvitegravir, Dolutegravir)</a:t>
            </a:r>
          </a:p>
          <a:p>
            <a:pPr>
              <a:buFont typeface="Arial" charset="0"/>
              <a:buChar char="•"/>
            </a:pPr>
            <a:r>
              <a:rPr lang="en-US" sz="2200">
                <a:latin typeface="Century Gothic" pitchFamily="34" charset="0"/>
              </a:rPr>
              <a:t>Nausea and diarrhea</a:t>
            </a:r>
          </a:p>
          <a:p>
            <a:pPr>
              <a:buFont typeface="Arial" charset="0"/>
              <a:buChar char="•"/>
            </a:pPr>
            <a:r>
              <a:rPr lang="en-US" sz="2200">
                <a:latin typeface="Century Gothic" pitchFamily="34" charset="0"/>
              </a:rPr>
              <a:t>Headache </a:t>
            </a:r>
          </a:p>
          <a:p>
            <a:endParaRPr lang="en-US" sz="1400" b="1">
              <a:latin typeface="Century Gothic" pitchFamily="34" charset="0"/>
            </a:endParaRPr>
          </a:p>
        </p:txBody>
      </p:sp>
      <p:sp>
        <p:nvSpPr>
          <p:cNvPr id="61444" name="TextBox 3"/>
          <p:cNvSpPr txBox="1">
            <a:spLocks noChangeArrowheads="1"/>
          </p:cNvSpPr>
          <p:nvPr/>
        </p:nvSpPr>
        <p:spPr bwMode="auto">
          <a:xfrm>
            <a:off x="285750" y="1422400"/>
            <a:ext cx="11557000" cy="1068388"/>
          </a:xfrm>
          <a:prstGeom prst="rect">
            <a:avLst/>
          </a:prstGeom>
          <a:noFill/>
          <a:ln w="9525">
            <a:noFill/>
            <a:miter lim="800000"/>
            <a:headEnd/>
            <a:tailEnd/>
          </a:ln>
        </p:spPr>
        <p:txBody>
          <a:bodyPr>
            <a:spAutoFit/>
          </a:bodyPr>
          <a:lstStyle/>
          <a:p>
            <a:r>
              <a:rPr lang="en-US" sz="2800" b="1">
                <a:latin typeface="Century Gothic" pitchFamily="34" charset="0"/>
              </a:rPr>
              <a:t>Common Adverse Effects by Drug Class</a:t>
            </a:r>
          </a:p>
          <a:p>
            <a:endParaRPr lang="en-US">
              <a:latin typeface="Century Gothic" pitchFamily="34" charset="0"/>
            </a:endParaRPr>
          </a:p>
          <a:p>
            <a:endParaRPr lang="en-US">
              <a:latin typeface="Century Gothic" pitchFamily="34" charset="0"/>
            </a:endParaRPr>
          </a:p>
        </p:txBody>
      </p:sp>
      <p:sp>
        <p:nvSpPr>
          <p:cNvPr id="11" name="Rounded Rectangle 10"/>
          <p:cNvSpPr/>
          <p:nvPr/>
        </p:nvSpPr>
        <p:spPr>
          <a:xfrm>
            <a:off x="6783388" y="3854450"/>
            <a:ext cx="4552950" cy="1039813"/>
          </a:xfrm>
          <a:prstGeom prst="roundRect">
            <a:avLst/>
          </a:prstGeom>
          <a:solidFill>
            <a:srgbClr val="3366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lang="en-US" sz="2200" b="1" u="sng" dirty="0"/>
              <a:t>Integrase Inhibitors </a:t>
            </a:r>
            <a:r>
              <a:rPr lang="en-US" sz="2200" dirty="0"/>
              <a:t>– </a:t>
            </a:r>
            <a:r>
              <a:rPr lang="en-US" sz="2200" dirty="0" err="1"/>
              <a:t>Raltegravir</a:t>
            </a:r>
            <a:r>
              <a:rPr lang="en-US" sz="2200" dirty="0"/>
              <a:t>, </a:t>
            </a:r>
            <a:r>
              <a:rPr lang="en-US" sz="2200" dirty="0" err="1"/>
              <a:t>Elvitegravir</a:t>
            </a:r>
            <a:r>
              <a:rPr lang="en-US" sz="2400" b="1" baseline="30000" dirty="0"/>
              <a:t> </a:t>
            </a:r>
            <a:r>
              <a:rPr lang="en-US" sz="2200" dirty="0"/>
              <a:t>, </a:t>
            </a:r>
            <a:r>
              <a:rPr lang="en-US" sz="2200" dirty="0" err="1"/>
              <a:t>Dolutegravir</a:t>
            </a:r>
            <a:r>
              <a:rPr lang="en-US" sz="2400" b="1" baseline="30000" dirty="0"/>
              <a:t> </a:t>
            </a:r>
            <a:endParaRPr lang="en-US" sz="2200" dirty="0"/>
          </a:p>
        </p:txBody>
      </p:sp>
      <p:sp>
        <p:nvSpPr>
          <p:cNvPr id="61446" name="TextBox 12"/>
          <p:cNvSpPr txBox="1">
            <a:spLocks noChangeArrowheads="1"/>
          </p:cNvSpPr>
          <p:nvPr/>
        </p:nvSpPr>
        <p:spPr bwMode="auto">
          <a:xfrm>
            <a:off x="6827838" y="2809875"/>
            <a:ext cx="4384675" cy="646113"/>
          </a:xfrm>
          <a:prstGeom prst="rect">
            <a:avLst/>
          </a:prstGeom>
          <a:noFill/>
          <a:ln w="9525">
            <a:noFill/>
            <a:miter lim="800000"/>
            <a:headEnd/>
            <a:tailEnd/>
          </a:ln>
        </p:spPr>
        <p:txBody>
          <a:bodyPr>
            <a:spAutoFit/>
          </a:bodyPr>
          <a:lstStyle/>
          <a:p>
            <a:pPr algn="ctr"/>
            <a:r>
              <a:rPr lang="en-US">
                <a:latin typeface="Century Gothic" pitchFamily="34" charset="0"/>
              </a:rPr>
              <a:t>Add One of the Following: NNRTI, PI, or Integrase Inhibitor</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4800" y="492125"/>
            <a:ext cx="8610600" cy="1293813"/>
          </a:xfrm>
        </p:spPr>
        <p:txBody>
          <a:bodyPr/>
          <a:lstStyle/>
          <a:p>
            <a:pPr eaLnBrk="1" fontAlgn="auto" hangingPunct="1">
              <a:spcAft>
                <a:spcPts val="0"/>
              </a:spcAft>
              <a:defRPr/>
            </a:pPr>
            <a:r>
              <a:rPr lang="en-US" dirty="0" smtClean="0"/>
              <a:t>Safety</a:t>
            </a:r>
            <a:endParaRPr lang="en-US" dirty="0"/>
          </a:p>
        </p:txBody>
      </p:sp>
      <p:sp>
        <p:nvSpPr>
          <p:cNvPr id="3" name="Content Placeholder 2"/>
          <p:cNvSpPr>
            <a:spLocks noGrp="1"/>
          </p:cNvSpPr>
          <p:nvPr>
            <p:ph idx="1"/>
          </p:nvPr>
        </p:nvSpPr>
        <p:spPr>
          <a:xfrm>
            <a:off x="558800" y="1658938"/>
            <a:ext cx="11412538" cy="4814887"/>
          </a:xfrm>
        </p:spPr>
        <p:txBody>
          <a:bodyPr>
            <a:normAutofit/>
          </a:bodyPr>
          <a:lstStyle/>
          <a:p>
            <a:pPr marL="0" indent="0" eaLnBrk="1" hangingPunct="1">
              <a:buFont typeface="Arial" charset="0"/>
              <a:buNone/>
              <a:defRPr/>
            </a:pPr>
            <a:r>
              <a:rPr lang="en-US" sz="2800" b="1" dirty="0" smtClean="0">
                <a:solidFill>
                  <a:srgbClr val="FF0000"/>
                </a:solidFill>
              </a:rPr>
              <a:t>Drug Interactions</a:t>
            </a:r>
          </a:p>
          <a:p>
            <a:pPr eaLnBrk="1" hangingPunct="1">
              <a:defRPr/>
            </a:pPr>
            <a:r>
              <a:rPr lang="en-US" dirty="0" smtClean="0"/>
              <a:t>Clinically significant drug interactions have been reported in 27%–40% of HIV patients</a:t>
            </a:r>
          </a:p>
          <a:p>
            <a:pPr eaLnBrk="1" hangingPunct="1">
              <a:defRPr/>
            </a:pPr>
            <a:r>
              <a:rPr lang="en-US" dirty="0" smtClean="0"/>
              <a:t>Many are manageable</a:t>
            </a:r>
          </a:p>
          <a:p>
            <a:pPr marL="0" indent="0" eaLnBrk="1" hangingPunct="1">
              <a:buFont typeface="Arial" charset="0"/>
              <a:buNone/>
              <a:defRPr/>
            </a:pPr>
            <a:endParaRPr lang="en-US" dirty="0" smtClean="0"/>
          </a:p>
          <a:p>
            <a:pPr marL="0" indent="0" eaLnBrk="1" hangingPunct="1">
              <a:buFont typeface="Arial" charset="0"/>
              <a:buNone/>
              <a:defRPr/>
            </a:pPr>
            <a:r>
              <a:rPr lang="en-US" b="1" i="1" u="sng" dirty="0" smtClean="0">
                <a:solidFill>
                  <a:srgbClr val="FF0000"/>
                </a:solidFill>
              </a:rPr>
              <a:t>Identified Risk Factors</a:t>
            </a:r>
          </a:p>
          <a:p>
            <a:pPr marL="0" indent="0" eaLnBrk="1" hangingPunct="1">
              <a:defRPr/>
            </a:pPr>
            <a:r>
              <a:rPr lang="en-US" dirty="0" smtClean="0"/>
              <a:t> Receiving </a:t>
            </a:r>
            <a:r>
              <a:rPr lang="en-US" b="1" dirty="0" smtClean="0">
                <a:solidFill>
                  <a:srgbClr val="7D11B1"/>
                </a:solidFill>
              </a:rPr>
              <a:t>PIs</a:t>
            </a:r>
            <a:r>
              <a:rPr lang="en-US" dirty="0" smtClean="0"/>
              <a:t>, </a:t>
            </a:r>
            <a:r>
              <a:rPr lang="en-US" b="1" dirty="0" smtClean="0">
                <a:solidFill>
                  <a:srgbClr val="F6E53A"/>
                </a:solidFill>
              </a:rPr>
              <a:t>NNRTIs </a:t>
            </a:r>
          </a:p>
          <a:p>
            <a:pPr marL="0" indent="0" eaLnBrk="1" hangingPunct="1">
              <a:defRPr/>
            </a:pPr>
            <a:r>
              <a:rPr lang="en-US" dirty="0" smtClean="0"/>
              <a:t> Number of concomitant medications – increases comorbidities</a:t>
            </a:r>
          </a:p>
          <a:p>
            <a:pPr marL="0" indent="0" eaLnBrk="1" hangingPunct="1">
              <a:defRPr/>
            </a:pPr>
            <a:r>
              <a:rPr lang="en-US" dirty="0" smtClean="0"/>
              <a:t> Current use of illicit drugs</a:t>
            </a:r>
          </a:p>
          <a:p>
            <a:pPr marL="0" indent="0" eaLnBrk="1" hangingPunct="1">
              <a:defRPr/>
            </a:pPr>
            <a:r>
              <a:rPr lang="en-US" dirty="0" smtClean="0"/>
              <a:t> </a:t>
            </a:r>
            <a:r>
              <a:rPr lang="en-US" dirty="0" err="1" smtClean="0"/>
              <a:t>Coinfection</a:t>
            </a:r>
            <a:r>
              <a:rPr lang="en-US" dirty="0" smtClean="0"/>
              <a:t> with hepatitis C virus (HCV)</a:t>
            </a:r>
          </a:p>
          <a:p>
            <a:pPr marL="0" indent="0" eaLnBrk="1" hangingPunct="1">
              <a:defRPr/>
            </a:pPr>
            <a:r>
              <a:rPr lang="en-US" dirty="0" smtClean="0"/>
              <a:t> Age identified as an independent risk factor</a:t>
            </a:r>
          </a:p>
          <a:p>
            <a:pPr marL="0" indent="0" eaLnBrk="1" hangingPunct="1">
              <a:defRPr/>
            </a:pPr>
            <a:endParaRPr lang="en-US" dirty="0" smtClean="0"/>
          </a:p>
          <a:p>
            <a:pPr marL="0" indent="0" eaLnBrk="1" hangingPunct="1">
              <a:defRPr/>
            </a:pPr>
            <a:endParaRPr lang="en-US" dirty="0" smtClean="0"/>
          </a:p>
        </p:txBody>
      </p:sp>
      <p:sp>
        <p:nvSpPr>
          <p:cNvPr id="4" name="Rounded Rectangle 3"/>
          <p:cNvSpPr/>
          <p:nvPr/>
        </p:nvSpPr>
        <p:spPr>
          <a:xfrm>
            <a:off x="304800" y="3606800"/>
            <a:ext cx="9076267" cy="2878666"/>
          </a:xfrm>
          <a:prstGeom prst="round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1338" y="273050"/>
            <a:ext cx="8610600" cy="1293813"/>
          </a:xfrm>
        </p:spPr>
        <p:txBody>
          <a:bodyPr/>
          <a:lstStyle/>
          <a:p>
            <a:pPr eaLnBrk="1" fontAlgn="auto" hangingPunct="1">
              <a:spcAft>
                <a:spcPts val="0"/>
              </a:spcAft>
              <a:defRPr/>
            </a:pPr>
            <a:r>
              <a:rPr lang="en-US" dirty="0" smtClean="0"/>
              <a:t>Safety</a:t>
            </a:r>
            <a:endParaRPr lang="en-US" dirty="0"/>
          </a:p>
        </p:txBody>
      </p:sp>
      <p:sp>
        <p:nvSpPr>
          <p:cNvPr id="50178" name="Content Placeholder 2"/>
          <p:cNvSpPr>
            <a:spLocks noGrp="1"/>
          </p:cNvSpPr>
          <p:nvPr>
            <p:ph idx="1"/>
          </p:nvPr>
        </p:nvSpPr>
        <p:spPr>
          <a:xfrm>
            <a:off x="373063" y="1511300"/>
            <a:ext cx="11547475" cy="5160963"/>
          </a:xfrm>
        </p:spPr>
        <p:txBody>
          <a:bodyPr/>
          <a:lstStyle/>
          <a:p>
            <a:pPr marL="0" indent="0" eaLnBrk="1" hangingPunct="1">
              <a:lnSpc>
                <a:spcPct val="70000"/>
              </a:lnSpc>
              <a:buFont typeface="Arial" charset="0"/>
              <a:buNone/>
              <a:defRPr/>
            </a:pPr>
            <a:r>
              <a:rPr lang="en-US" sz="2800" b="1" dirty="0" smtClean="0"/>
              <a:t>Drug Interactions – Case Presentation </a:t>
            </a:r>
          </a:p>
          <a:p>
            <a:pPr marL="0" indent="0" eaLnBrk="1" hangingPunct="1">
              <a:lnSpc>
                <a:spcPct val="70000"/>
              </a:lnSpc>
              <a:defRPr/>
            </a:pPr>
            <a:r>
              <a:rPr lang="en-US" sz="1700" i="1" dirty="0" smtClean="0"/>
              <a:t>54 </a:t>
            </a:r>
            <a:r>
              <a:rPr lang="en-US" sz="1700" i="1" dirty="0" err="1" smtClean="0"/>
              <a:t>yo</a:t>
            </a:r>
            <a:r>
              <a:rPr lang="en-US" sz="1700" i="1" dirty="0" smtClean="0"/>
              <a:t> male; HIV + since 2005 </a:t>
            </a:r>
          </a:p>
          <a:p>
            <a:pPr marL="0" indent="0" eaLnBrk="1" hangingPunct="1">
              <a:lnSpc>
                <a:spcPct val="70000"/>
              </a:lnSpc>
              <a:defRPr/>
            </a:pPr>
            <a:r>
              <a:rPr lang="en-US" sz="1700" i="1" dirty="0" smtClean="0"/>
              <a:t>On </a:t>
            </a:r>
            <a:r>
              <a:rPr lang="en-US" sz="1700" i="1" dirty="0" err="1" smtClean="0"/>
              <a:t>Darunavir</a:t>
            </a:r>
            <a:r>
              <a:rPr lang="en-US" sz="1700" i="1" dirty="0" smtClean="0"/>
              <a:t>/r + </a:t>
            </a:r>
            <a:r>
              <a:rPr lang="en-US" sz="1700" i="1" dirty="0" err="1" smtClean="0"/>
              <a:t>Truvada</a:t>
            </a:r>
            <a:r>
              <a:rPr lang="en-US" sz="1700" i="1" dirty="0" smtClean="0"/>
              <a:t> (PI + 2 NRTI backbone)</a:t>
            </a:r>
          </a:p>
          <a:p>
            <a:pPr marL="0" indent="0" eaLnBrk="1" hangingPunct="1">
              <a:lnSpc>
                <a:spcPct val="70000"/>
              </a:lnSpc>
              <a:defRPr/>
            </a:pPr>
            <a:r>
              <a:rPr lang="en-US" sz="1700" i="1" dirty="0" smtClean="0"/>
              <a:t>Admitted to Hospital after symptoms of pneumonia for 5 days at home</a:t>
            </a:r>
          </a:p>
          <a:p>
            <a:pPr marL="0" indent="0" eaLnBrk="1" hangingPunct="1">
              <a:lnSpc>
                <a:spcPct val="70000"/>
              </a:lnSpc>
              <a:defRPr/>
            </a:pPr>
            <a:r>
              <a:rPr lang="en-US" sz="1700" i="1" dirty="0" smtClean="0"/>
              <a:t>PCP/PJP pneumonia ruled out, diagnosed with CAP after cultures revealed strep in the sputum</a:t>
            </a:r>
          </a:p>
          <a:p>
            <a:pPr marL="0" indent="0" eaLnBrk="1" hangingPunct="1">
              <a:lnSpc>
                <a:spcPct val="70000"/>
              </a:lnSpc>
              <a:defRPr/>
            </a:pPr>
            <a:r>
              <a:rPr lang="en-US" sz="1700" i="1" dirty="0" smtClean="0"/>
              <a:t>At discharge, antibiotics and </a:t>
            </a:r>
            <a:r>
              <a:rPr lang="en-US" sz="1700" i="1" dirty="0" err="1" smtClean="0"/>
              <a:t>flovent</a:t>
            </a:r>
            <a:r>
              <a:rPr lang="en-US" sz="1700" i="1" dirty="0" smtClean="0"/>
              <a:t> are prescribed for residual symptoms of CAP including SOB </a:t>
            </a:r>
          </a:p>
          <a:p>
            <a:pPr marL="0" indent="0" eaLnBrk="1" hangingPunct="1">
              <a:lnSpc>
                <a:spcPct val="70000"/>
              </a:lnSpc>
              <a:buFont typeface="Arial" charset="0"/>
              <a:buNone/>
              <a:defRPr/>
            </a:pPr>
            <a:endParaRPr lang="en-US" sz="1700" i="1" dirty="0" smtClean="0"/>
          </a:p>
          <a:p>
            <a:pPr marL="0" indent="0" eaLnBrk="1" hangingPunct="1">
              <a:lnSpc>
                <a:spcPct val="70000"/>
              </a:lnSpc>
              <a:defRPr/>
            </a:pPr>
            <a:r>
              <a:rPr lang="en-US" sz="2000" b="1" dirty="0" smtClean="0">
                <a:solidFill>
                  <a:srgbClr val="FF0000"/>
                </a:solidFill>
              </a:rPr>
              <a:t>Drug therapy problem?</a:t>
            </a:r>
          </a:p>
          <a:p>
            <a:pPr marL="800100" lvl="2" indent="-342900" eaLnBrk="1" hangingPunct="1">
              <a:lnSpc>
                <a:spcPct val="70000"/>
              </a:lnSpc>
              <a:spcBef>
                <a:spcPts val="1000"/>
              </a:spcBef>
              <a:defRPr/>
            </a:pPr>
            <a:r>
              <a:rPr lang="en-US" sz="1600" dirty="0" err="1" smtClean="0"/>
              <a:t>Lexi</a:t>
            </a:r>
            <a:r>
              <a:rPr lang="en-US" sz="1600" dirty="0" smtClean="0"/>
              <a:t> will tell you there is a </a:t>
            </a:r>
            <a:r>
              <a:rPr lang="en-US" sz="1600" b="1" dirty="0" smtClean="0"/>
              <a:t>CYP 3A4 mediated drug interaction</a:t>
            </a:r>
          </a:p>
          <a:p>
            <a:pPr marL="800100" lvl="2" indent="-342900" eaLnBrk="1" hangingPunct="1">
              <a:lnSpc>
                <a:spcPct val="70000"/>
              </a:lnSpc>
              <a:spcBef>
                <a:spcPts val="1000"/>
              </a:spcBef>
              <a:defRPr/>
            </a:pPr>
            <a:r>
              <a:rPr lang="en-US" sz="1600" dirty="0" err="1" smtClean="0"/>
              <a:t>Darunavir</a:t>
            </a:r>
            <a:r>
              <a:rPr lang="en-US" sz="1600" dirty="0" smtClean="0"/>
              <a:t>/r may increase serum concentration of fluticasone </a:t>
            </a:r>
            <a:r>
              <a:rPr lang="en-US" sz="1600" dirty="0" smtClean="0">
                <a:sym typeface="Wingdings"/>
              </a:rPr>
              <a:t> </a:t>
            </a:r>
            <a:r>
              <a:rPr lang="en-US" sz="1600" b="1" dirty="0" smtClean="0"/>
              <a:t>Cushing's syndrome</a:t>
            </a:r>
            <a:endParaRPr lang="en-US" sz="1600" b="1" dirty="0"/>
          </a:p>
          <a:p>
            <a:pPr marL="1257300" lvl="3" indent="-342900" eaLnBrk="1" hangingPunct="1">
              <a:lnSpc>
                <a:spcPct val="70000"/>
              </a:lnSpc>
              <a:spcBef>
                <a:spcPts val="1000"/>
              </a:spcBef>
              <a:defRPr/>
            </a:pPr>
            <a:r>
              <a:rPr lang="en-US" dirty="0" smtClean="0"/>
              <a:t>moon face, buffalo hump, obesity, striations, acne, </a:t>
            </a:r>
            <a:r>
              <a:rPr lang="en-US" dirty="0" err="1" smtClean="0"/>
              <a:t>hirsutism</a:t>
            </a:r>
            <a:r>
              <a:rPr lang="en-US" dirty="0" smtClean="0"/>
              <a:t>, hypertension, osteoporosis, glucose intolerance, increased risk of infections and adrenal suppression</a:t>
            </a:r>
          </a:p>
          <a:p>
            <a:pPr marL="1257300" lvl="3" indent="-342900" eaLnBrk="1" hangingPunct="1">
              <a:lnSpc>
                <a:spcPct val="70000"/>
              </a:lnSpc>
              <a:spcBef>
                <a:spcPts val="1000"/>
              </a:spcBef>
              <a:defRPr/>
            </a:pPr>
            <a:r>
              <a:rPr lang="en-US" dirty="0" smtClean="0"/>
              <a:t>An increased number of Cushing’s cases have been seen in practice lately</a:t>
            </a:r>
          </a:p>
          <a:p>
            <a:pPr marL="914400" lvl="3" indent="0" eaLnBrk="1" hangingPunct="1">
              <a:lnSpc>
                <a:spcPct val="70000"/>
              </a:lnSpc>
              <a:spcBef>
                <a:spcPts val="1000"/>
              </a:spcBef>
              <a:buFont typeface="Arial" charset="0"/>
              <a:buNone/>
              <a:defRPr/>
            </a:pPr>
            <a:endParaRPr lang="en-US" sz="1400" dirty="0" smtClean="0"/>
          </a:p>
          <a:p>
            <a:pPr marL="342900" lvl="1" indent="-342900" eaLnBrk="1" hangingPunct="1">
              <a:lnSpc>
                <a:spcPct val="70000"/>
              </a:lnSpc>
              <a:spcBef>
                <a:spcPts val="1000"/>
              </a:spcBef>
              <a:defRPr/>
            </a:pPr>
            <a:r>
              <a:rPr lang="en-US" b="1" i="1" dirty="0" smtClean="0"/>
              <a:t>How to manage </a:t>
            </a:r>
            <a:r>
              <a:rPr lang="en-US" b="1" i="1" dirty="0" smtClean="0">
                <a:sym typeface="Wingdings"/>
              </a:rPr>
              <a:t> </a:t>
            </a:r>
            <a:r>
              <a:rPr lang="en-US" b="1" i="1" dirty="0" smtClean="0"/>
              <a:t>Drug information approach</a:t>
            </a:r>
          </a:p>
          <a:p>
            <a:pPr marL="800100" lvl="2" indent="-342900" eaLnBrk="1" hangingPunct="1">
              <a:lnSpc>
                <a:spcPct val="70000"/>
              </a:lnSpc>
              <a:defRPr/>
            </a:pPr>
            <a:r>
              <a:rPr lang="en-US" sz="1400" i="1" dirty="0" smtClean="0">
                <a:hlinkClick r:id="rId4"/>
              </a:rPr>
              <a:t>http://hivclinic.ca/main/drugs_interact.html</a:t>
            </a:r>
            <a:endParaRPr lang="en-US" sz="1400" i="1" dirty="0" smtClean="0"/>
          </a:p>
          <a:p>
            <a:pPr marL="800100" lvl="2" indent="-342900" eaLnBrk="1" hangingPunct="1">
              <a:lnSpc>
                <a:spcPct val="70000"/>
              </a:lnSpc>
              <a:defRPr/>
            </a:pPr>
            <a:r>
              <a:rPr lang="en-US" sz="1400" i="1" dirty="0" smtClean="0">
                <a:hlinkClick r:id="rId5"/>
              </a:rPr>
              <a:t>http://www.hiv-druginteractions.org/</a:t>
            </a:r>
            <a:endParaRPr lang="en-US" sz="1400" i="1" dirty="0" smtClean="0"/>
          </a:p>
          <a:p>
            <a:pPr marL="0" indent="0" eaLnBrk="1" hangingPunct="1">
              <a:lnSpc>
                <a:spcPct val="70000"/>
              </a:lnSpc>
              <a:buFont typeface="Arial" charset="0"/>
              <a:buNone/>
              <a:defRPr/>
            </a:pPr>
            <a:endParaRPr lang="en-US" sz="1700" dirty="0" smtClean="0"/>
          </a:p>
          <a:p>
            <a:pPr marL="0" indent="0" eaLnBrk="1" hangingPunct="1">
              <a:lnSpc>
                <a:spcPct val="70000"/>
              </a:lnSpc>
              <a:defRPr/>
            </a:pPr>
            <a:endParaRPr lang="en-US" sz="1700" dirty="0" smtClean="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5"/>
          <p:cNvPicPr>
            <a:picLocks noChangeAspect="1"/>
          </p:cNvPicPr>
          <p:nvPr/>
        </p:nvPicPr>
        <p:blipFill>
          <a:blip r:embed="rId3"/>
          <a:srcRect/>
          <a:stretch>
            <a:fillRect/>
          </a:stretch>
        </p:blipFill>
        <p:spPr bwMode="auto">
          <a:xfrm>
            <a:off x="635000" y="536575"/>
            <a:ext cx="7764463" cy="5716588"/>
          </a:xfrm>
          <a:prstGeom prst="rect">
            <a:avLst/>
          </a:prstGeom>
          <a:noFill/>
          <a:ln w="9525">
            <a:noFill/>
            <a:miter lim="800000"/>
            <a:headEnd/>
            <a:tailEnd/>
          </a:ln>
        </p:spPr>
      </p:pic>
      <p:sp>
        <p:nvSpPr>
          <p:cNvPr id="67586" name="TextBox 6"/>
          <p:cNvSpPr txBox="1">
            <a:spLocks noChangeArrowheads="1"/>
          </p:cNvSpPr>
          <p:nvPr/>
        </p:nvSpPr>
        <p:spPr bwMode="auto">
          <a:xfrm>
            <a:off x="8686800" y="896938"/>
            <a:ext cx="3352800" cy="1108075"/>
          </a:xfrm>
          <a:prstGeom prst="rect">
            <a:avLst/>
          </a:prstGeom>
          <a:noFill/>
          <a:ln w="9525">
            <a:noFill/>
            <a:miter lim="800000"/>
            <a:headEnd/>
            <a:tailEnd/>
          </a:ln>
        </p:spPr>
        <p:txBody>
          <a:bodyPr>
            <a:spAutoFit/>
          </a:bodyPr>
          <a:lstStyle/>
          <a:p>
            <a:r>
              <a:rPr lang="en-CA" sz="2200">
                <a:solidFill>
                  <a:srgbClr val="FF0000"/>
                </a:solidFill>
                <a:hlinkClick r:id="rId4"/>
              </a:rPr>
              <a:t>http://hivclinic.ca/main/drugs_interact.html</a:t>
            </a:r>
            <a:r>
              <a:rPr lang="en-US" sz="2200">
                <a:solidFill>
                  <a:srgbClr val="FF0000"/>
                </a:solidFill>
              </a:rPr>
              <a:t> </a:t>
            </a:r>
            <a:r>
              <a:rPr lang="en-US" sz="2200">
                <a:solidFill>
                  <a:srgbClr val="FF0000"/>
                </a:solidFill>
                <a:sym typeface="Wingdings" pitchFamily="2" charset="2"/>
              </a:rPr>
              <a:t> Protease Inhibitors</a:t>
            </a:r>
            <a:endParaRPr lang="en-CA" sz="220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p:cNvSpPr>
          <p:nvPr>
            <p:ph type="title"/>
          </p:nvPr>
        </p:nvSpPr>
        <p:spPr bwMode="auto">
          <a:xfrm>
            <a:off x="3116263" y="425450"/>
            <a:ext cx="8610600" cy="1293813"/>
          </a:xfrm>
        </p:spPr>
        <p:txBody>
          <a:bodyPr wrap="square" numCol="1" anchorCtr="0" compatLnSpc="1">
            <a:prstTxWarp prst="textNoShape">
              <a:avLst/>
            </a:prstTxWarp>
          </a:bodyPr>
          <a:lstStyle/>
          <a:p>
            <a:r>
              <a:rPr lang="en-CA" cap="none" smtClean="0"/>
              <a:t>SAFETY</a:t>
            </a:r>
          </a:p>
        </p:txBody>
      </p:sp>
      <p:sp>
        <p:nvSpPr>
          <p:cNvPr id="69634" name="Rectangle 3"/>
          <p:cNvSpPr>
            <a:spLocks noGrp="1"/>
          </p:cNvSpPr>
          <p:nvPr>
            <p:ph type="body" idx="1"/>
          </p:nvPr>
        </p:nvSpPr>
        <p:spPr>
          <a:xfrm>
            <a:off x="685800" y="1658938"/>
            <a:ext cx="10820400" cy="4322762"/>
          </a:xfrm>
        </p:spPr>
        <p:txBody>
          <a:bodyPr/>
          <a:lstStyle/>
          <a:p>
            <a:pPr marL="0" indent="0">
              <a:buFont typeface="Arial" charset="0"/>
              <a:buNone/>
            </a:pPr>
            <a:r>
              <a:rPr lang="en-CA" b="1" smtClean="0">
                <a:sym typeface="Wingdings" pitchFamily="2" charset="2"/>
              </a:rPr>
              <a:t>How to manage drug interaction</a:t>
            </a:r>
          </a:p>
          <a:p>
            <a:pPr marL="0" indent="0"/>
            <a:r>
              <a:rPr lang="en-CA" smtClean="0">
                <a:sym typeface="Wingdings" pitchFamily="2" charset="2"/>
              </a:rPr>
              <a:t>Change </a:t>
            </a:r>
            <a:r>
              <a:rPr lang="en-CA" b="1" smtClean="0">
                <a:solidFill>
                  <a:srgbClr val="D00202"/>
                </a:solidFill>
                <a:sym typeface="Wingdings" pitchFamily="2" charset="2"/>
              </a:rPr>
              <a:t>Flovent (fluticasone)</a:t>
            </a:r>
            <a:r>
              <a:rPr lang="en-CA" smtClean="0">
                <a:sym typeface="Wingdings" pitchFamily="2" charset="2"/>
              </a:rPr>
              <a:t> to </a:t>
            </a:r>
            <a:r>
              <a:rPr lang="en-CA" b="1" smtClean="0">
                <a:solidFill>
                  <a:srgbClr val="92CE4A"/>
                </a:solidFill>
                <a:sym typeface="Wingdings" pitchFamily="2" charset="2"/>
              </a:rPr>
              <a:t>QVAR (beclomethasone)</a:t>
            </a:r>
          </a:p>
          <a:p>
            <a:pPr marL="0" indent="0"/>
            <a:r>
              <a:rPr lang="en-CA" smtClean="0">
                <a:sym typeface="Wingdings" pitchFamily="2" charset="2"/>
              </a:rPr>
              <a:t>Beclomethasone is not a substrate for CYP3A4 </a:t>
            </a:r>
          </a:p>
          <a:p>
            <a:pPr marL="0" indent="0"/>
            <a:r>
              <a:rPr lang="en-CA" smtClean="0">
                <a:sym typeface="Wingdings" pitchFamily="2" charset="2"/>
              </a:rPr>
              <a:t>Bill as a pharmaceutical opinion for ODB patients</a:t>
            </a:r>
          </a:p>
          <a:p>
            <a:pPr marL="0" indent="0">
              <a:buFont typeface="Arial" charset="0"/>
              <a:buNone/>
            </a:pPr>
            <a:endParaRPr lang="en-CA" smtClean="0">
              <a:sym typeface="Wingdings" pitchFamily="2" charset="2"/>
            </a:endParaRPr>
          </a:p>
        </p:txBody>
      </p:sp>
      <p:pic>
        <p:nvPicPr>
          <p:cNvPr id="69635" name="Picture 2"/>
          <p:cNvPicPr>
            <a:picLocks noChangeAspect="1"/>
          </p:cNvPicPr>
          <p:nvPr/>
        </p:nvPicPr>
        <p:blipFill>
          <a:blip r:embed="rId4"/>
          <a:srcRect/>
          <a:stretch>
            <a:fillRect/>
          </a:stretch>
        </p:blipFill>
        <p:spPr bwMode="auto">
          <a:xfrm>
            <a:off x="2413000" y="4008438"/>
            <a:ext cx="1719263" cy="2471737"/>
          </a:xfrm>
          <a:prstGeom prst="rect">
            <a:avLst/>
          </a:prstGeom>
          <a:noFill/>
          <a:ln w="9525">
            <a:noFill/>
            <a:miter lim="800000"/>
            <a:headEnd/>
            <a:tailEnd/>
          </a:ln>
        </p:spPr>
      </p:pic>
      <p:pic>
        <p:nvPicPr>
          <p:cNvPr id="69636" name="Picture 3"/>
          <p:cNvPicPr>
            <a:picLocks noChangeAspect="1"/>
          </p:cNvPicPr>
          <p:nvPr/>
        </p:nvPicPr>
        <p:blipFill>
          <a:blip r:embed="rId5"/>
          <a:srcRect/>
          <a:stretch>
            <a:fillRect/>
          </a:stretch>
        </p:blipFill>
        <p:spPr bwMode="auto">
          <a:xfrm>
            <a:off x="7246938" y="3929063"/>
            <a:ext cx="1797050" cy="2573337"/>
          </a:xfrm>
          <a:prstGeom prst="rect">
            <a:avLst/>
          </a:prstGeom>
          <a:noFill/>
          <a:ln w="9525">
            <a:noFill/>
            <a:miter lim="800000"/>
            <a:headEnd/>
            <a:tailEnd/>
          </a:ln>
        </p:spPr>
      </p:pic>
      <p:sp>
        <p:nvSpPr>
          <p:cNvPr id="5" name="Right Arrow 4"/>
          <p:cNvSpPr/>
          <p:nvPr/>
        </p:nvSpPr>
        <p:spPr>
          <a:xfrm>
            <a:off x="4758267" y="4588933"/>
            <a:ext cx="2015066" cy="1405467"/>
          </a:xfrm>
          <a:prstGeom prst="rightArrow">
            <a:avLst/>
          </a:prstGeom>
          <a:solidFill>
            <a:schemeClr val="accent4"/>
          </a:solidFill>
          <a:ln>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p:cNvSpPr>
          <p:nvPr>
            <p:ph type="title"/>
          </p:nvPr>
        </p:nvSpPr>
        <p:spPr bwMode="auto">
          <a:xfrm>
            <a:off x="3217863" y="273050"/>
            <a:ext cx="8610600" cy="1293813"/>
          </a:xfrm>
        </p:spPr>
        <p:txBody>
          <a:bodyPr wrap="square" numCol="1" anchorCtr="0" compatLnSpc="1">
            <a:prstTxWarp prst="textNoShape">
              <a:avLst/>
            </a:prstTxWarp>
          </a:bodyPr>
          <a:lstStyle/>
          <a:p>
            <a:r>
              <a:rPr lang="en-CA" cap="none" smtClean="0"/>
              <a:t>SAFETY</a:t>
            </a:r>
          </a:p>
        </p:txBody>
      </p:sp>
      <p:sp>
        <p:nvSpPr>
          <p:cNvPr id="71682" name="Rectangle 3"/>
          <p:cNvSpPr>
            <a:spLocks noGrp="1"/>
          </p:cNvSpPr>
          <p:nvPr>
            <p:ph type="body" idx="1"/>
          </p:nvPr>
        </p:nvSpPr>
        <p:spPr>
          <a:xfrm>
            <a:off x="449263" y="1566863"/>
            <a:ext cx="11201400" cy="5138737"/>
          </a:xfrm>
        </p:spPr>
        <p:txBody>
          <a:bodyPr/>
          <a:lstStyle/>
          <a:p>
            <a:pPr>
              <a:buFont typeface="Arial" charset="0"/>
              <a:buNone/>
            </a:pPr>
            <a:r>
              <a:rPr lang="en-US" sz="2800" b="1" smtClean="0"/>
              <a:t>Common Drug Interaction</a:t>
            </a:r>
          </a:p>
          <a:p>
            <a:r>
              <a:rPr lang="en-US" sz="2400" smtClean="0"/>
              <a:t>Antiretrovirals and statins (ie. Stribild + Atorvastatin)</a:t>
            </a:r>
          </a:p>
          <a:p>
            <a:r>
              <a:rPr lang="en-US" sz="2400" smtClean="0"/>
              <a:t>Flagged as CYP3A4 interaction</a:t>
            </a:r>
          </a:p>
          <a:p>
            <a:r>
              <a:rPr lang="en-US" sz="2400" smtClean="0"/>
              <a:t>Theoretical interaction due to cobicistat booster (CYP3A4 inhibitor)</a:t>
            </a:r>
          </a:p>
          <a:p>
            <a:r>
              <a:rPr lang="en-US" sz="2400" smtClean="0"/>
              <a:t>May increase atorvastatin concentrations</a:t>
            </a:r>
          </a:p>
          <a:p>
            <a:r>
              <a:rPr lang="en-US" sz="2400" smtClean="0"/>
              <a:t>Recommended to initiate atorvastatin at the lowest dose and titrate as needed while monitoring for adverse effects:</a:t>
            </a:r>
          </a:p>
          <a:p>
            <a:pPr lvl="1"/>
            <a:r>
              <a:rPr lang="en-US" smtClean="0"/>
              <a:t>GI – nausea, diarrhea, dyspepsia</a:t>
            </a:r>
          </a:p>
          <a:p>
            <a:pPr lvl="1"/>
            <a:r>
              <a:rPr lang="en-US" smtClean="0"/>
              <a:t>Myalgia</a:t>
            </a:r>
          </a:p>
          <a:p>
            <a:pPr lvl="1"/>
            <a:r>
              <a:rPr lang="en-US" smtClean="0"/>
              <a:t>HA</a:t>
            </a:r>
            <a:endParaRPr lang="en-CA" smtClean="0"/>
          </a:p>
          <a:p>
            <a:r>
              <a:rPr lang="en-CA" smtClean="0"/>
              <a:t>If the interaction is significant consider changing to rosuvastatin (CYP2D6 not CYP3A4)</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3863" y="222250"/>
            <a:ext cx="8610600" cy="1293813"/>
          </a:xfrm>
        </p:spPr>
        <p:txBody>
          <a:bodyPr/>
          <a:lstStyle/>
          <a:p>
            <a:pPr eaLnBrk="1" fontAlgn="auto" hangingPunct="1">
              <a:spcAft>
                <a:spcPts val="0"/>
              </a:spcAft>
              <a:defRPr/>
            </a:pPr>
            <a:r>
              <a:rPr lang="en-US" dirty="0" smtClean="0"/>
              <a:t>Safety</a:t>
            </a:r>
            <a:endParaRPr lang="en-US" dirty="0"/>
          </a:p>
        </p:txBody>
      </p:sp>
      <p:sp>
        <p:nvSpPr>
          <p:cNvPr id="3" name="Content Placeholder 2"/>
          <p:cNvSpPr>
            <a:spLocks noGrp="1"/>
          </p:cNvSpPr>
          <p:nvPr>
            <p:ph idx="1"/>
          </p:nvPr>
        </p:nvSpPr>
        <p:spPr>
          <a:xfrm>
            <a:off x="185738" y="1354138"/>
            <a:ext cx="11701462" cy="5384800"/>
          </a:xfrm>
        </p:spPr>
        <p:txBody>
          <a:bodyPr>
            <a:normAutofit lnSpcReduction="10000"/>
          </a:bodyPr>
          <a:lstStyle/>
          <a:p>
            <a:pPr marL="0" indent="0" eaLnBrk="1" hangingPunct="1">
              <a:lnSpc>
                <a:spcPct val="70000"/>
              </a:lnSpc>
              <a:buFont typeface="Arial" charset="0"/>
              <a:buNone/>
              <a:defRPr/>
            </a:pPr>
            <a:r>
              <a:rPr lang="en-US" sz="2800" b="1" dirty="0" smtClean="0"/>
              <a:t>Complementary and Alternative Medicine</a:t>
            </a:r>
            <a:r>
              <a:rPr lang="en-US" sz="2000" dirty="0" smtClean="0"/>
              <a:t>		</a:t>
            </a:r>
          </a:p>
          <a:p>
            <a:pPr eaLnBrk="1" hangingPunct="1">
              <a:lnSpc>
                <a:spcPct val="70000"/>
              </a:lnSpc>
              <a:defRPr/>
            </a:pPr>
            <a:r>
              <a:rPr lang="en-US" sz="2000" dirty="0" smtClean="0"/>
              <a:t>CAM has been associated with combination antiretroviral therapy non-compliance</a:t>
            </a:r>
            <a:endParaRPr lang="en-US" sz="2000" dirty="0"/>
          </a:p>
          <a:p>
            <a:pPr eaLnBrk="1" hangingPunct="1">
              <a:lnSpc>
                <a:spcPct val="70000"/>
              </a:lnSpc>
              <a:defRPr/>
            </a:pPr>
            <a:r>
              <a:rPr lang="en-US" sz="2000" dirty="0" smtClean="0"/>
              <a:t>CAM users may have a less </a:t>
            </a:r>
            <a:r>
              <a:rPr lang="en-US" sz="2000" dirty="0" err="1" smtClean="0"/>
              <a:t>favourable</a:t>
            </a:r>
            <a:r>
              <a:rPr lang="en-US" sz="2000" dirty="0" smtClean="0"/>
              <a:t> attitude toward traditional medicine than other patients</a:t>
            </a:r>
            <a:endParaRPr lang="en-US" sz="2000" dirty="0"/>
          </a:p>
          <a:p>
            <a:pPr eaLnBrk="1" hangingPunct="1">
              <a:lnSpc>
                <a:spcPct val="70000"/>
              </a:lnSpc>
              <a:defRPr/>
            </a:pPr>
            <a:r>
              <a:rPr lang="en-US" sz="2000" dirty="0" smtClean="0"/>
              <a:t>Interactions</a:t>
            </a:r>
          </a:p>
          <a:p>
            <a:pPr lvl="1" eaLnBrk="1" hangingPunct="1">
              <a:lnSpc>
                <a:spcPct val="70000"/>
              </a:lnSpc>
              <a:defRPr/>
            </a:pPr>
            <a:r>
              <a:rPr lang="en-US" i="1" dirty="0" smtClean="0"/>
              <a:t>NHPs </a:t>
            </a:r>
            <a:r>
              <a:rPr lang="en-US" dirty="0" smtClean="0"/>
              <a:t>have been shown to induce or inhibit important metabolic pathways involved in </a:t>
            </a:r>
          </a:p>
          <a:p>
            <a:pPr marL="457200" lvl="1" indent="0" eaLnBrk="1" hangingPunct="1">
              <a:lnSpc>
                <a:spcPct val="70000"/>
              </a:lnSpc>
              <a:buFont typeface="Arial" charset="0"/>
              <a:buNone/>
              <a:defRPr/>
            </a:pPr>
            <a:r>
              <a:rPr lang="en-US" dirty="0" smtClean="0"/>
              <a:t>   the metabolism of PIs and NNRTIs</a:t>
            </a:r>
          </a:p>
          <a:p>
            <a:pPr marL="685800" lvl="2" eaLnBrk="1" hangingPunct="1">
              <a:lnSpc>
                <a:spcPct val="70000"/>
              </a:lnSpc>
              <a:spcBef>
                <a:spcPts val="1000"/>
              </a:spcBef>
              <a:defRPr/>
            </a:pPr>
            <a:r>
              <a:rPr lang="en-US" sz="2000" dirty="0" smtClean="0"/>
              <a:t>How</a:t>
            </a:r>
            <a:r>
              <a:rPr lang="en-US" sz="2000" dirty="0"/>
              <a:t> </a:t>
            </a:r>
            <a:r>
              <a:rPr lang="en-US" sz="2000" dirty="0" smtClean="0">
                <a:sym typeface="Wingdings"/>
              </a:rPr>
              <a:t></a:t>
            </a:r>
            <a:r>
              <a:rPr lang="en-US" sz="2000" dirty="0" smtClean="0"/>
              <a:t> via CYP450, UGT and P-glycoprotein pathways</a:t>
            </a:r>
          </a:p>
          <a:p>
            <a:pPr marL="0" lvl="1" indent="0" algn="ctr" eaLnBrk="1" hangingPunct="1">
              <a:lnSpc>
                <a:spcPct val="70000"/>
              </a:lnSpc>
              <a:spcBef>
                <a:spcPts val="1000"/>
              </a:spcBef>
              <a:buFont typeface="Arial" charset="0"/>
              <a:buNone/>
              <a:defRPr/>
            </a:pPr>
            <a:endParaRPr lang="en-US" sz="1700" i="1" dirty="0"/>
          </a:p>
          <a:p>
            <a:pPr marL="0" lvl="1" indent="0" algn="ctr" eaLnBrk="1" hangingPunct="1">
              <a:lnSpc>
                <a:spcPct val="70000"/>
              </a:lnSpc>
              <a:spcBef>
                <a:spcPts val="1000"/>
              </a:spcBef>
              <a:buFont typeface="Arial" charset="0"/>
              <a:buNone/>
              <a:defRPr/>
            </a:pPr>
            <a:r>
              <a:rPr lang="en-US" sz="1700" b="1" dirty="0" smtClean="0">
                <a:solidFill>
                  <a:srgbClr val="FF0000"/>
                </a:solidFill>
              </a:rPr>
              <a:t>Most Common Offenders  </a:t>
            </a:r>
          </a:p>
          <a:p>
            <a:pPr marL="0" lvl="1" indent="0" algn="ctr" eaLnBrk="1" hangingPunct="1">
              <a:lnSpc>
                <a:spcPct val="70000"/>
              </a:lnSpc>
              <a:buFont typeface="Arial" charset="0"/>
              <a:buNone/>
              <a:defRPr/>
            </a:pPr>
            <a:r>
              <a:rPr lang="en-US" sz="1900" b="1" dirty="0" smtClean="0"/>
              <a:t>St John’s </a:t>
            </a:r>
            <a:r>
              <a:rPr lang="en-US" sz="1900" b="1" dirty="0" err="1" smtClean="0"/>
              <a:t>wort</a:t>
            </a:r>
            <a:r>
              <a:rPr lang="en-US" sz="1900" b="1" dirty="0" smtClean="0"/>
              <a:t>    -3A4 inducer</a:t>
            </a:r>
          </a:p>
          <a:p>
            <a:pPr marL="0" lvl="1" indent="0" algn="ctr" eaLnBrk="1" hangingPunct="1">
              <a:lnSpc>
                <a:spcPct val="70000"/>
              </a:lnSpc>
              <a:buFont typeface="Arial" charset="0"/>
              <a:buNone/>
              <a:defRPr/>
            </a:pPr>
            <a:r>
              <a:rPr lang="en-US" sz="1900" b="1" dirty="0" smtClean="0"/>
              <a:t>Echinacea         -3A4 inducer</a:t>
            </a:r>
          </a:p>
          <a:p>
            <a:pPr marL="0" lvl="1" indent="0" algn="ctr" eaLnBrk="1" hangingPunct="1">
              <a:lnSpc>
                <a:spcPct val="70000"/>
              </a:lnSpc>
              <a:buFont typeface="Arial" charset="0"/>
              <a:buNone/>
              <a:defRPr/>
            </a:pPr>
            <a:r>
              <a:rPr lang="en-US" sz="1900" b="1" dirty="0" smtClean="0"/>
              <a:t>Garlic                 -3A4 inhibitor</a:t>
            </a:r>
          </a:p>
          <a:p>
            <a:pPr marL="0" lvl="1" indent="0" algn="ctr" eaLnBrk="1" hangingPunct="1">
              <a:lnSpc>
                <a:spcPct val="70000"/>
              </a:lnSpc>
              <a:buFont typeface="Arial" charset="0"/>
              <a:buNone/>
              <a:defRPr/>
            </a:pPr>
            <a:r>
              <a:rPr lang="en-US" sz="1900" b="1" i="1" dirty="0" smtClean="0"/>
              <a:t>Gingko </a:t>
            </a:r>
            <a:r>
              <a:rPr lang="en-US" sz="1900" b="1" i="1" dirty="0" err="1" smtClean="0"/>
              <a:t>biloba</a:t>
            </a:r>
            <a:r>
              <a:rPr lang="en-US" sz="1900" b="1" i="1" dirty="0" smtClean="0"/>
              <a:t>   -3A</a:t>
            </a:r>
            <a:r>
              <a:rPr lang="en-US" sz="1900" b="1" dirty="0" smtClean="0"/>
              <a:t>4 inhibitor</a:t>
            </a:r>
            <a:endParaRPr lang="en-US" sz="1900" dirty="0" smtClean="0"/>
          </a:p>
          <a:p>
            <a:pPr marL="228600" lvl="1" eaLnBrk="1" hangingPunct="1">
              <a:lnSpc>
                <a:spcPct val="70000"/>
              </a:lnSpc>
              <a:buFont typeface="Arial" charset="0"/>
              <a:buNone/>
              <a:defRPr/>
            </a:pPr>
            <a:endParaRPr lang="en-US" sz="1900" dirty="0" smtClean="0"/>
          </a:p>
          <a:p>
            <a:pPr marL="228600" lvl="1" eaLnBrk="1" hangingPunct="1">
              <a:lnSpc>
                <a:spcPct val="70000"/>
              </a:lnSpc>
              <a:buFont typeface="Arial" charset="0"/>
              <a:buNone/>
              <a:defRPr/>
            </a:pPr>
            <a:endParaRPr lang="en-US" sz="1900" dirty="0" smtClean="0"/>
          </a:p>
          <a:p>
            <a:pPr marL="228600" lvl="1" eaLnBrk="1" hangingPunct="1">
              <a:lnSpc>
                <a:spcPct val="70000"/>
              </a:lnSpc>
              <a:buFont typeface="Wingdings" pitchFamily="2" charset="2"/>
              <a:buChar char="v"/>
              <a:defRPr/>
            </a:pPr>
            <a:r>
              <a:rPr lang="en-US" sz="1900" b="1" i="1" dirty="0" smtClean="0"/>
              <a:t>Drug information approach</a:t>
            </a:r>
          </a:p>
          <a:p>
            <a:pPr lvl="2" eaLnBrk="1" hangingPunct="1">
              <a:lnSpc>
                <a:spcPct val="70000"/>
              </a:lnSpc>
              <a:defRPr/>
            </a:pPr>
            <a:r>
              <a:rPr lang="en-US" sz="1700" i="1" dirty="0" smtClean="0">
                <a:solidFill>
                  <a:srgbClr val="FF6600"/>
                </a:solidFill>
              </a:rPr>
              <a:t>Natural Standard</a:t>
            </a:r>
          </a:p>
          <a:p>
            <a:pPr lvl="2" eaLnBrk="1" hangingPunct="1">
              <a:lnSpc>
                <a:spcPct val="70000"/>
              </a:lnSpc>
              <a:defRPr/>
            </a:pPr>
            <a:r>
              <a:rPr lang="en-US" sz="1700" i="1" dirty="0" smtClean="0">
                <a:solidFill>
                  <a:srgbClr val="FF6600"/>
                </a:solidFill>
              </a:rPr>
              <a:t>Nation Medicine Comprehensive Database</a:t>
            </a:r>
          </a:p>
          <a:p>
            <a:pPr lvl="2" eaLnBrk="1" hangingPunct="1">
              <a:lnSpc>
                <a:spcPct val="70000"/>
              </a:lnSpc>
              <a:defRPr/>
            </a:pPr>
            <a:r>
              <a:rPr lang="en-US" sz="1700" i="1" dirty="0" err="1" smtClean="0">
                <a:solidFill>
                  <a:srgbClr val="FF6600"/>
                </a:solidFill>
              </a:rPr>
              <a:t>CAMline</a:t>
            </a:r>
            <a:endParaRPr lang="en-US" sz="1700" i="1" dirty="0" smtClean="0">
              <a:solidFill>
                <a:srgbClr val="FF6600"/>
              </a:solidFill>
            </a:endParaRPr>
          </a:p>
          <a:p>
            <a:pPr lvl="2" eaLnBrk="1" hangingPunct="1">
              <a:lnSpc>
                <a:spcPct val="70000"/>
              </a:lnSpc>
              <a:defRPr/>
            </a:pPr>
            <a:endParaRPr lang="en-US" sz="1700" i="1" dirty="0" smtClean="0"/>
          </a:p>
          <a:p>
            <a:pPr marL="0" indent="0" eaLnBrk="1" hangingPunct="1">
              <a:lnSpc>
                <a:spcPct val="70000"/>
              </a:lnSpc>
              <a:buFont typeface="Arial" charset="0"/>
              <a:buNone/>
              <a:defRPr/>
            </a:pPr>
            <a:endParaRPr lang="en-US" sz="2000" i="1" dirty="0" smtClean="0"/>
          </a:p>
          <a:p>
            <a:pPr marL="0" indent="0" eaLnBrk="1" hangingPunct="1">
              <a:lnSpc>
                <a:spcPct val="70000"/>
              </a:lnSpc>
              <a:buFont typeface="Arial" charset="0"/>
              <a:buNone/>
              <a:defRPr/>
            </a:pPr>
            <a:endParaRPr lang="en-US" sz="2000" dirty="0" smtClean="0"/>
          </a:p>
          <a:p>
            <a:pPr marL="0" indent="0" eaLnBrk="1" hangingPunct="1">
              <a:lnSpc>
                <a:spcPct val="70000"/>
              </a:lnSpc>
              <a:defRPr/>
            </a:pPr>
            <a:endParaRPr lang="en-US" sz="2000" dirty="0" smtClean="0"/>
          </a:p>
          <a:p>
            <a:pPr marL="0" indent="0" eaLnBrk="1" hangingPunct="1">
              <a:lnSpc>
                <a:spcPct val="70000"/>
              </a:lnSpc>
              <a:defRPr/>
            </a:pPr>
            <a:endParaRPr lang="en-US" sz="2000" dirty="0" smtClean="0"/>
          </a:p>
        </p:txBody>
      </p:sp>
      <p:sp>
        <p:nvSpPr>
          <p:cNvPr id="4" name="Rounded Rectangle 3"/>
          <p:cNvSpPr/>
          <p:nvPr/>
        </p:nvSpPr>
        <p:spPr>
          <a:xfrm>
            <a:off x="3962400" y="3810000"/>
            <a:ext cx="4080933" cy="1557867"/>
          </a:xfrm>
          <a:prstGeom prst="roundRect">
            <a:avLst/>
          </a:prstGeom>
          <a:no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Overview</a:t>
            </a:r>
            <a:endParaRPr lang="en-US" dirty="0"/>
          </a:p>
        </p:txBody>
      </p:sp>
      <p:pic>
        <p:nvPicPr>
          <p:cNvPr id="75778" name="Content Placeholder 7"/>
          <p:cNvPicPr>
            <a:picLocks noGrp="1" noChangeAspect="1"/>
          </p:cNvPicPr>
          <p:nvPr>
            <p:ph idx="1"/>
          </p:nvPr>
        </p:nvPicPr>
        <p:blipFill>
          <a:blip r:embed="rId3"/>
          <a:srcRect/>
          <a:stretch>
            <a:fillRect/>
          </a:stretch>
        </p:blipFill>
        <p:spPr>
          <a:xfrm>
            <a:off x="7624763" y="2439988"/>
            <a:ext cx="4257675" cy="2879725"/>
          </a:xfrm>
        </p:spPr>
      </p:pic>
      <p:sp>
        <p:nvSpPr>
          <p:cNvPr id="7" name="Content Placeholder 2"/>
          <p:cNvSpPr txBox="1">
            <a:spLocks/>
          </p:cNvSpPr>
          <p:nvPr/>
        </p:nvSpPr>
        <p:spPr>
          <a:xfrm>
            <a:off x="685800" y="1371600"/>
            <a:ext cx="10820400" cy="5102225"/>
          </a:xfrm>
          <a:prstGeom prst="rect">
            <a:avLst/>
          </a:prstGeom>
        </p:spPr>
        <p:txBody>
          <a:bodyPr>
            <a:normAutofit/>
          </a:bodyPr>
          <a:lstStyle/>
          <a:p>
            <a:pPr marL="228600" indent="-228600" defTabSz="914400">
              <a:lnSpc>
                <a:spcPct val="80000"/>
              </a:lnSpc>
              <a:spcBef>
                <a:spcPts val="1000"/>
              </a:spcBef>
              <a:buFont typeface="Arial" charset="0"/>
              <a:buChar char="•"/>
              <a:defRPr/>
            </a:pPr>
            <a:r>
              <a:rPr lang="en-US" sz="2200" b="1" dirty="0">
                <a:latin typeface="Century Gothic" pitchFamily="34" charset="0"/>
              </a:rPr>
              <a:t>Goals of Therapy</a:t>
            </a:r>
          </a:p>
          <a:p>
            <a:pPr marL="228600" indent="-228600" defTabSz="914400">
              <a:lnSpc>
                <a:spcPct val="80000"/>
              </a:lnSpc>
              <a:spcBef>
                <a:spcPts val="1000"/>
              </a:spcBef>
              <a:buFont typeface="Arial" charset="0"/>
              <a:buChar char="•"/>
              <a:defRPr/>
            </a:pPr>
            <a:r>
              <a:rPr lang="en-US" sz="2200" b="1" dirty="0">
                <a:latin typeface="Century Gothic" pitchFamily="34" charset="0"/>
              </a:rPr>
              <a:t>Indicated and Effective</a:t>
            </a:r>
          </a:p>
          <a:p>
            <a:pPr marL="685800" lvl="1" indent="-228600" defTabSz="914400">
              <a:lnSpc>
                <a:spcPct val="80000"/>
              </a:lnSpc>
              <a:spcBef>
                <a:spcPts val="500"/>
              </a:spcBef>
              <a:buFont typeface="Arial" charset="0"/>
              <a:buChar char="•"/>
              <a:defRPr/>
            </a:pPr>
            <a:r>
              <a:rPr lang="en-US" sz="2200" dirty="0">
                <a:latin typeface="Century Gothic" pitchFamily="34" charset="0"/>
              </a:rPr>
              <a:t>Guideline Preferred and Alternative Agents </a:t>
            </a:r>
          </a:p>
          <a:p>
            <a:pPr marL="228600" indent="-228600" defTabSz="914400">
              <a:lnSpc>
                <a:spcPct val="80000"/>
              </a:lnSpc>
              <a:spcBef>
                <a:spcPts val="1000"/>
              </a:spcBef>
              <a:buFont typeface="Arial" charset="0"/>
              <a:buChar char="•"/>
              <a:defRPr/>
            </a:pPr>
            <a:r>
              <a:rPr lang="en-US" sz="2200" b="1" dirty="0">
                <a:latin typeface="Century Gothic" pitchFamily="34" charset="0"/>
              </a:rPr>
              <a:t>Safety</a:t>
            </a:r>
          </a:p>
          <a:p>
            <a:pPr marL="685800" lvl="1" indent="-228600" defTabSz="914400">
              <a:lnSpc>
                <a:spcPct val="80000"/>
              </a:lnSpc>
              <a:spcBef>
                <a:spcPts val="500"/>
              </a:spcBef>
              <a:buFont typeface="Arial" charset="0"/>
              <a:buChar char="•"/>
              <a:defRPr/>
            </a:pPr>
            <a:r>
              <a:rPr lang="en-US" sz="2200" dirty="0">
                <a:latin typeface="Century Gothic" pitchFamily="34" charset="0"/>
              </a:rPr>
              <a:t>Adverse Effects</a:t>
            </a:r>
          </a:p>
          <a:p>
            <a:pPr marL="685800" lvl="1" indent="-228600" defTabSz="914400">
              <a:lnSpc>
                <a:spcPct val="80000"/>
              </a:lnSpc>
              <a:spcBef>
                <a:spcPts val="500"/>
              </a:spcBef>
              <a:buFont typeface="Arial" charset="0"/>
              <a:buChar char="•"/>
              <a:defRPr/>
            </a:pPr>
            <a:r>
              <a:rPr lang="en-US" sz="2200" dirty="0">
                <a:latin typeface="Century Gothic" pitchFamily="34" charset="0"/>
              </a:rPr>
              <a:t>Drug Interactions</a:t>
            </a:r>
          </a:p>
          <a:p>
            <a:pPr marL="228600" indent="-228600" defTabSz="914400">
              <a:lnSpc>
                <a:spcPct val="80000"/>
              </a:lnSpc>
              <a:spcBef>
                <a:spcPts val="1000"/>
              </a:spcBef>
              <a:buFont typeface="Arial" charset="0"/>
              <a:buChar char="•"/>
              <a:defRPr/>
            </a:pPr>
            <a:r>
              <a:rPr lang="en-US" sz="2200" b="1" u="sng" dirty="0">
                <a:solidFill>
                  <a:srgbClr val="FF6600"/>
                </a:solidFill>
                <a:latin typeface="Century Gothic" pitchFamily="34" charset="0"/>
              </a:rPr>
              <a:t>ADHERENCE</a:t>
            </a:r>
          </a:p>
          <a:p>
            <a:pPr marL="685800" lvl="1" indent="-228600" defTabSz="914400">
              <a:lnSpc>
                <a:spcPct val="80000"/>
              </a:lnSpc>
              <a:spcBef>
                <a:spcPts val="500"/>
              </a:spcBef>
              <a:buFont typeface="Arial" charset="0"/>
              <a:buChar char="•"/>
              <a:defRPr/>
            </a:pPr>
            <a:r>
              <a:rPr lang="en-US" sz="2200" b="1" dirty="0">
                <a:solidFill>
                  <a:srgbClr val="FF6600"/>
                </a:solidFill>
                <a:latin typeface="Century Gothic" pitchFamily="34" charset="0"/>
              </a:rPr>
              <a:t>Clinical Implication of Non-Adherence</a:t>
            </a:r>
          </a:p>
          <a:p>
            <a:pPr marL="685800" lvl="1" indent="-228600" defTabSz="914400">
              <a:lnSpc>
                <a:spcPct val="80000"/>
              </a:lnSpc>
              <a:spcBef>
                <a:spcPts val="500"/>
              </a:spcBef>
              <a:buFont typeface="Arial" charset="0"/>
              <a:buChar char="•"/>
              <a:defRPr/>
            </a:pPr>
            <a:r>
              <a:rPr lang="en-US" sz="2200" b="1" dirty="0">
                <a:solidFill>
                  <a:srgbClr val="FF6600"/>
                </a:solidFill>
                <a:latin typeface="Century Gothic" pitchFamily="34" charset="0"/>
              </a:rPr>
              <a:t>Recommendations to Optimize</a:t>
            </a:r>
          </a:p>
          <a:p>
            <a:pPr marL="685800" lvl="1" indent="-228600" defTabSz="914400">
              <a:lnSpc>
                <a:spcPct val="80000"/>
              </a:lnSpc>
              <a:spcBef>
                <a:spcPts val="500"/>
              </a:spcBef>
              <a:buFont typeface="Arial" charset="0"/>
              <a:buChar char="•"/>
              <a:defRPr/>
            </a:pPr>
            <a:r>
              <a:rPr lang="en-US" sz="2200" b="1" dirty="0">
                <a:solidFill>
                  <a:srgbClr val="FF6600"/>
                </a:solidFill>
                <a:latin typeface="Century Gothic" pitchFamily="34" charset="0"/>
              </a:rPr>
              <a:t>Crushing, Splitting and Other Dosage Forms</a:t>
            </a:r>
          </a:p>
          <a:p>
            <a:pPr>
              <a:lnSpc>
                <a:spcPct val="80000"/>
              </a:lnSpc>
              <a:spcBef>
                <a:spcPts val="500"/>
              </a:spcBef>
              <a:buFont typeface="Arial" charset="0"/>
              <a:buChar char="•"/>
              <a:defRPr/>
            </a:pPr>
            <a:r>
              <a:rPr lang="en-US" sz="2200" b="1" dirty="0">
                <a:latin typeface="Century Gothic" pitchFamily="34" charset="0"/>
              </a:rPr>
              <a:t>Cost</a:t>
            </a:r>
          </a:p>
          <a:p>
            <a:pPr lvl="1">
              <a:lnSpc>
                <a:spcPct val="80000"/>
              </a:lnSpc>
              <a:buFont typeface="Arial" charset="0"/>
              <a:buChar char="•"/>
              <a:defRPr/>
            </a:pPr>
            <a:r>
              <a:rPr lang="en-US" sz="2200" dirty="0">
                <a:latin typeface="Century Gothic" pitchFamily="34" charset="0"/>
              </a:rPr>
              <a:t>Types of coverage available</a:t>
            </a:r>
          </a:p>
          <a:p>
            <a:pPr>
              <a:lnSpc>
                <a:spcPct val="80000"/>
              </a:lnSpc>
              <a:buFont typeface="Arial" charset="0"/>
              <a:buChar char="•"/>
              <a:defRPr/>
            </a:pPr>
            <a:r>
              <a:rPr lang="en-US" sz="2200" b="1" dirty="0">
                <a:latin typeface="Century Gothic" pitchFamily="34" charset="0"/>
              </a:rPr>
              <a:t>Counseling</a:t>
            </a:r>
          </a:p>
          <a:p>
            <a:pPr lvl="1">
              <a:lnSpc>
                <a:spcPct val="80000"/>
              </a:lnSpc>
              <a:buFont typeface="Arial" charset="0"/>
              <a:buChar char="•"/>
              <a:defRPr/>
            </a:pPr>
            <a:r>
              <a:rPr lang="en-US" sz="2200" dirty="0" err="1">
                <a:latin typeface="Century Gothic" pitchFamily="34" charset="0"/>
              </a:rPr>
              <a:t>Counselling</a:t>
            </a:r>
            <a:r>
              <a:rPr lang="en-US" sz="2200" dirty="0">
                <a:latin typeface="Century Gothic" pitchFamily="34" charset="0"/>
              </a:rPr>
              <a:t> Sheets/Resources</a:t>
            </a:r>
          </a:p>
          <a:p>
            <a:pPr>
              <a:lnSpc>
                <a:spcPct val="80000"/>
              </a:lnSpc>
              <a:spcBef>
                <a:spcPts val="500"/>
              </a:spcBef>
              <a:buFont typeface="Arial" charset="0"/>
              <a:buChar char="•"/>
              <a:defRPr/>
            </a:pPr>
            <a:r>
              <a:rPr lang="en-US" sz="2200" b="1" dirty="0">
                <a:latin typeface="Century Gothic" pitchFamily="34" charset="0"/>
              </a:rPr>
              <a:t>PEP and </a:t>
            </a:r>
            <a:r>
              <a:rPr lang="en-US" sz="2200" b="1" dirty="0" err="1">
                <a:latin typeface="Century Gothic" pitchFamily="34" charset="0"/>
              </a:rPr>
              <a:t>PrEP</a:t>
            </a:r>
            <a:r>
              <a:rPr lang="en-US" sz="2200" b="1" dirty="0">
                <a:latin typeface="Century Gothic" pitchFamily="34" charset="0"/>
              </a:rPr>
              <a:t> </a:t>
            </a:r>
            <a:r>
              <a:rPr lang="en-US" sz="2200" dirty="0">
                <a:latin typeface="Century Gothic" pitchFamily="34" charset="0"/>
              </a:rPr>
              <a:t>recommendations</a:t>
            </a:r>
          </a:p>
          <a:p>
            <a:pPr marL="228600" indent="-228600" defTabSz="914400">
              <a:lnSpc>
                <a:spcPct val="80000"/>
              </a:lnSpc>
              <a:spcBef>
                <a:spcPts val="1000"/>
              </a:spcBef>
              <a:buFont typeface="Arial" charset="0"/>
              <a:buChar char="•"/>
              <a:defRPr/>
            </a:pPr>
            <a:endParaRPr lang="en-US" sz="2000" b="1" dirty="0">
              <a:latin typeface="Century Gothic" pitchFamily="34" charset="0"/>
            </a:endParaRPr>
          </a:p>
          <a:p>
            <a:pPr marL="228600" indent="-228600" defTabSz="914400">
              <a:lnSpc>
                <a:spcPct val="80000"/>
              </a:lnSpc>
              <a:spcBef>
                <a:spcPts val="1000"/>
              </a:spcBef>
              <a:buFont typeface="Arial" charset="0"/>
              <a:buChar char="•"/>
              <a:defRPr/>
            </a:pPr>
            <a:endParaRPr lang="en-US" sz="2000" dirty="0">
              <a:latin typeface="Century Gothic" pitchFamily="34" charset="0"/>
            </a:endParaRPr>
          </a:p>
          <a:p>
            <a:pPr marL="228600" indent="-228600" defTabSz="914400">
              <a:lnSpc>
                <a:spcPct val="80000"/>
              </a:lnSpc>
              <a:spcBef>
                <a:spcPts val="1000"/>
              </a:spcBef>
              <a:buFont typeface="Arial" charset="0"/>
              <a:buChar char="•"/>
              <a:defRPr/>
            </a:pPr>
            <a:endParaRPr lang="en-US" sz="2000" dirty="0">
              <a:latin typeface="Century Gothic" pitchFamily="34" charset="0"/>
            </a:endParaRPr>
          </a:p>
          <a:p>
            <a:pPr marL="228600" indent="-228600" defTabSz="914400">
              <a:lnSpc>
                <a:spcPct val="80000"/>
              </a:lnSpc>
              <a:spcBef>
                <a:spcPts val="1000"/>
              </a:spcBef>
              <a:buFont typeface="Arial" charset="0"/>
              <a:buChar char="•"/>
              <a:defRPr/>
            </a:pPr>
            <a:endParaRPr lang="en-US" sz="2000" dirty="0">
              <a:latin typeface="Century Gothic" pitchFamily="34" charset="0"/>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Adherence</a:t>
            </a:r>
            <a:endParaRPr lang="en-US" dirty="0"/>
          </a:p>
        </p:txBody>
      </p:sp>
      <p:sp>
        <p:nvSpPr>
          <p:cNvPr id="76802" name="Content Placeholder 2"/>
          <p:cNvSpPr>
            <a:spLocks noGrp="1"/>
          </p:cNvSpPr>
          <p:nvPr>
            <p:ph idx="1"/>
          </p:nvPr>
        </p:nvSpPr>
        <p:spPr>
          <a:xfrm>
            <a:off x="685800" y="1970088"/>
            <a:ext cx="10820400" cy="4503737"/>
          </a:xfrm>
        </p:spPr>
        <p:txBody>
          <a:bodyPr/>
          <a:lstStyle/>
          <a:p>
            <a:pPr marL="0" indent="0" eaLnBrk="1" hangingPunct="1">
              <a:buFont typeface="Arial" charset="0"/>
              <a:buNone/>
            </a:pPr>
            <a:r>
              <a:rPr lang="en-US" sz="2800" b="1" smtClean="0"/>
              <a:t>Clinical Implication of Non-Adherence</a:t>
            </a:r>
          </a:p>
        </p:txBody>
      </p:sp>
      <p:graphicFrame>
        <p:nvGraphicFramePr>
          <p:cNvPr id="4" name="Table 3"/>
          <p:cNvGraphicFramePr>
            <a:graphicFrameLocks noGrp="1"/>
          </p:cNvGraphicFramePr>
          <p:nvPr/>
        </p:nvGraphicFramePr>
        <p:xfrm>
          <a:off x="1701800" y="2759075"/>
          <a:ext cx="8128000" cy="2573338"/>
        </p:xfrm>
        <a:graphic>
          <a:graphicData uri="http://schemas.openxmlformats.org/drawingml/2006/table">
            <a:tbl>
              <a:tblPr firstRow="1" bandRow="1">
                <a:tableStyleId>{21E4AEA4-8DFA-4A89-87EB-49C32662AFE0}</a:tableStyleId>
              </a:tblPr>
              <a:tblGrid>
                <a:gridCol w="4064000"/>
                <a:gridCol w="4064000"/>
              </a:tblGrid>
              <a:tr h="643304">
                <a:tc>
                  <a:txBody>
                    <a:bodyPr/>
                    <a:lstStyle/>
                    <a:p>
                      <a:pPr algn="ctr"/>
                      <a:r>
                        <a:rPr lang="en-US" dirty="0" smtClean="0">
                          <a:solidFill>
                            <a:schemeClr val="tx1"/>
                          </a:solidFill>
                        </a:rPr>
                        <a:t>Adherence Percentage</a:t>
                      </a:r>
                      <a:endParaRPr lang="en-US" dirty="0">
                        <a:solidFill>
                          <a:schemeClr val="tx1"/>
                        </a:solidFill>
                      </a:endParaRPr>
                    </a:p>
                  </a:txBody>
                  <a:tcPr>
                    <a:gradFill>
                      <a:gsLst>
                        <a:gs pos="7000">
                          <a:schemeClr val="accent1">
                            <a:lumMod val="5000"/>
                            <a:lumOff val="95000"/>
                          </a:schemeClr>
                        </a:gs>
                        <a:gs pos="90000">
                          <a:schemeClr val="accent1">
                            <a:lumMod val="45000"/>
                            <a:lumOff val="55000"/>
                          </a:schemeClr>
                        </a:gs>
                        <a:gs pos="56000">
                          <a:schemeClr val="bg1">
                            <a:lumMod val="85000"/>
                          </a:schemeClr>
                        </a:gs>
                        <a:gs pos="24000">
                          <a:schemeClr val="bg1">
                            <a:lumMod val="95000"/>
                          </a:schemeClr>
                        </a:gs>
                      </a:gsLst>
                      <a:lin ang="5400000" scaled="1"/>
                    </a:gradFill>
                  </a:tcPr>
                </a:tc>
                <a:tc>
                  <a:txBody>
                    <a:bodyPr/>
                    <a:lstStyle/>
                    <a:p>
                      <a:pPr algn="ctr"/>
                      <a:r>
                        <a:rPr lang="en-US" dirty="0" err="1" smtClean="0">
                          <a:solidFill>
                            <a:schemeClr val="tx1"/>
                          </a:solidFill>
                        </a:rPr>
                        <a:t>Virologic</a:t>
                      </a:r>
                      <a:r>
                        <a:rPr lang="en-US" dirty="0" smtClean="0">
                          <a:solidFill>
                            <a:schemeClr val="tx1"/>
                          </a:solidFill>
                        </a:rPr>
                        <a:t> Breakthrough</a:t>
                      </a:r>
                      <a:endParaRPr lang="en-US" dirty="0">
                        <a:solidFill>
                          <a:schemeClr val="tx1"/>
                        </a:solidFill>
                      </a:endParaRPr>
                    </a:p>
                  </a:txBody>
                  <a:tcPr>
                    <a:gradFill>
                      <a:gsLst>
                        <a:gs pos="7000">
                          <a:schemeClr val="accent1">
                            <a:lumMod val="5000"/>
                            <a:lumOff val="95000"/>
                          </a:schemeClr>
                        </a:gs>
                        <a:gs pos="90000">
                          <a:schemeClr val="accent1">
                            <a:lumMod val="45000"/>
                            <a:lumOff val="55000"/>
                          </a:schemeClr>
                        </a:gs>
                        <a:gs pos="56000">
                          <a:schemeClr val="bg1">
                            <a:lumMod val="85000"/>
                          </a:schemeClr>
                        </a:gs>
                        <a:gs pos="24000">
                          <a:schemeClr val="bg1">
                            <a:lumMod val="95000"/>
                          </a:schemeClr>
                        </a:gs>
                      </a:gsLst>
                      <a:lin ang="5400000" scaled="1"/>
                    </a:gradFill>
                  </a:tcPr>
                </a:tc>
              </a:tr>
              <a:tr h="643304">
                <a:tc>
                  <a:txBody>
                    <a:bodyPr/>
                    <a:lstStyle/>
                    <a:p>
                      <a:pPr algn="ctr"/>
                      <a:r>
                        <a:rPr lang="en-US" b="1" dirty="0" smtClean="0"/>
                        <a:t>95%</a:t>
                      </a:r>
                      <a:endParaRPr lang="en-US" b="1" dirty="0"/>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b="1" dirty="0" smtClean="0"/>
                        <a:t>22% (0%</a:t>
                      </a:r>
                      <a:r>
                        <a:rPr lang="en-US" b="1" baseline="0" dirty="0" smtClean="0"/>
                        <a:t> for naïve patients)</a:t>
                      </a:r>
                      <a:endParaRPr lang="en-US" b="1" dirty="0"/>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3304">
                <a:tc>
                  <a:txBody>
                    <a:bodyPr/>
                    <a:lstStyle/>
                    <a:p>
                      <a:pPr algn="ctr"/>
                      <a:r>
                        <a:rPr lang="en-US" b="1" dirty="0" smtClean="0"/>
                        <a:t>90-95%</a:t>
                      </a:r>
                      <a:endParaRPr lang="en-US" b="1" dirty="0"/>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b="1" dirty="0" smtClean="0"/>
                        <a:t>55%</a:t>
                      </a:r>
                      <a:endParaRPr lang="en-US" b="1" dirty="0"/>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643304">
                <a:tc>
                  <a:txBody>
                    <a:bodyPr/>
                    <a:lstStyle/>
                    <a:p>
                      <a:pPr algn="ctr"/>
                      <a:r>
                        <a:rPr lang="en-US" b="1" dirty="0" smtClean="0"/>
                        <a:t>80-90%</a:t>
                      </a:r>
                      <a:endParaRPr lang="en-US" b="1" dirty="0"/>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b="1" dirty="0" smtClean="0"/>
                        <a:t>67%</a:t>
                      </a:r>
                      <a:endParaRPr lang="en-US" b="1" dirty="0"/>
                    </a:p>
                  </a:txBody>
                  <a:tcPr anchor="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
        <p:nvSpPr>
          <p:cNvPr id="76820" name="Rectangle 5"/>
          <p:cNvSpPr>
            <a:spLocks noChangeArrowheads="1"/>
          </p:cNvSpPr>
          <p:nvPr/>
        </p:nvSpPr>
        <p:spPr bwMode="auto">
          <a:xfrm>
            <a:off x="0" y="5873750"/>
            <a:ext cx="12192000" cy="554038"/>
          </a:xfrm>
          <a:prstGeom prst="rect">
            <a:avLst/>
          </a:prstGeom>
          <a:noFill/>
          <a:ln w="9525">
            <a:noFill/>
            <a:miter lim="800000"/>
            <a:headEnd/>
            <a:tailEnd/>
          </a:ln>
        </p:spPr>
        <p:txBody>
          <a:bodyPr>
            <a:spAutoFit/>
          </a:bodyPr>
          <a:lstStyle/>
          <a:p>
            <a:r>
              <a:rPr lang="en-US" sz="1000">
                <a:latin typeface="Century Gothic" pitchFamily="34" charset="0"/>
              </a:rPr>
              <a:t>Paterson  DL, Swindells  S, Mohr  J, Brester  M, Vergis  EN, Squier  C, Wagener  MM, Singh  N.Adherence to protease inhibitor therapy and outcomes in patients with HIV infection. Ann Intern Med. 2000 Jul;133(1):21-30</a:t>
            </a:r>
            <a:br>
              <a:rPr lang="en-US" sz="1000">
                <a:latin typeface="Century Gothic" pitchFamily="34" charset="0"/>
              </a:rPr>
            </a:br>
            <a:endParaRPr lang="en-US" sz="1000">
              <a:latin typeface="Century Gothic" pitchFamily="34" charset="0"/>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288" y="1919288"/>
            <a:ext cx="11934825" cy="3992562"/>
          </a:xfrm>
        </p:spPr>
        <p:txBody>
          <a:bodyPr rtlCol="0">
            <a:normAutofit fontScale="25000" lnSpcReduction="20000"/>
          </a:bodyPr>
          <a:lstStyle/>
          <a:p>
            <a:pPr marL="0" indent="0" algn="ctr" eaLnBrk="1" fontAlgn="auto" hangingPunct="1">
              <a:lnSpc>
                <a:spcPct val="220000"/>
              </a:lnSpc>
              <a:spcAft>
                <a:spcPts val="0"/>
              </a:spcAft>
              <a:buFont typeface="Arial" panose="020B0604020202020204" pitchFamily="34" charset="0"/>
              <a:buNone/>
              <a:defRPr/>
            </a:pPr>
            <a:r>
              <a:rPr lang="en-US" sz="9600" b="1" dirty="0"/>
              <a:t>“Pharmacists’ involvement in the care of HIV-positive patients has been associated with </a:t>
            </a:r>
            <a:r>
              <a:rPr lang="en-US" sz="9600" b="1" dirty="0">
                <a:solidFill>
                  <a:srgbClr val="FF0000"/>
                </a:solidFill>
              </a:rPr>
              <a:t>improved patient outcomes</a:t>
            </a:r>
            <a:r>
              <a:rPr lang="en-US" sz="9600" b="1" dirty="0"/>
              <a:t>, including </a:t>
            </a:r>
            <a:r>
              <a:rPr lang="en-US" sz="9600" b="1" dirty="0">
                <a:solidFill>
                  <a:srgbClr val="FF0000"/>
                </a:solidFill>
              </a:rPr>
              <a:t>enhanced adherence</a:t>
            </a:r>
            <a:r>
              <a:rPr lang="en-US" sz="9600" b="1" dirty="0"/>
              <a:t>, </a:t>
            </a:r>
            <a:r>
              <a:rPr lang="en-US" sz="9600" b="1" dirty="0">
                <a:solidFill>
                  <a:srgbClr val="FF0000"/>
                </a:solidFill>
              </a:rPr>
              <a:t>reduced pill burden</a:t>
            </a:r>
            <a:r>
              <a:rPr lang="en-US" sz="9600" b="1" dirty="0"/>
              <a:t> and dosing frequency, greater </a:t>
            </a:r>
            <a:r>
              <a:rPr lang="en-US" sz="9600" b="1" dirty="0">
                <a:solidFill>
                  <a:srgbClr val="FF0000"/>
                </a:solidFill>
              </a:rPr>
              <a:t>increases in CD4 </a:t>
            </a:r>
            <a:r>
              <a:rPr lang="en-US" sz="9600" b="1" dirty="0"/>
              <a:t>cell counts, higher rates of </a:t>
            </a:r>
            <a:r>
              <a:rPr lang="en-US" sz="9600" b="1" dirty="0">
                <a:solidFill>
                  <a:srgbClr val="FF0000"/>
                </a:solidFill>
              </a:rPr>
              <a:t>viral suppression</a:t>
            </a:r>
            <a:r>
              <a:rPr lang="en-US" sz="9600" b="1" dirty="0"/>
              <a:t>, and </a:t>
            </a:r>
            <a:r>
              <a:rPr lang="en-US" sz="9600" b="1" dirty="0">
                <a:solidFill>
                  <a:srgbClr val="FF0000"/>
                </a:solidFill>
              </a:rPr>
              <a:t>decreases in medication errors</a:t>
            </a:r>
            <a:r>
              <a:rPr lang="en-US" sz="9600" b="1" dirty="0"/>
              <a:t>.”</a:t>
            </a:r>
            <a:endParaRPr lang="en-US" sz="9600" b="1" baseline="30000" dirty="0"/>
          </a:p>
          <a:p>
            <a:pPr marL="0" indent="0" algn="ctr" eaLnBrk="1" fontAlgn="auto" hangingPunct="1">
              <a:lnSpc>
                <a:spcPct val="220000"/>
              </a:lnSpc>
              <a:spcAft>
                <a:spcPts val="0"/>
              </a:spcAft>
              <a:buFont typeface="Arial" panose="020B0604020202020204" pitchFamily="34" charset="0"/>
              <a:buNone/>
              <a:defRPr/>
            </a:pPr>
            <a:endParaRPr lang="en-US" sz="3600" b="1" dirty="0" smtClean="0"/>
          </a:p>
          <a:p>
            <a:pPr marL="0" indent="0" algn="ctr" eaLnBrk="1" fontAlgn="auto" hangingPunct="1">
              <a:lnSpc>
                <a:spcPct val="220000"/>
              </a:lnSpc>
              <a:spcAft>
                <a:spcPts val="0"/>
              </a:spcAft>
              <a:buFont typeface="Arial" panose="020B0604020202020204" pitchFamily="34" charset="0"/>
              <a:buNone/>
              <a:defRPr/>
            </a:pPr>
            <a:endParaRPr lang="en-US" sz="3600" b="1" dirty="0" smtClean="0"/>
          </a:p>
          <a:p>
            <a:pPr marL="0" indent="0" algn="ctr" eaLnBrk="1" fontAlgn="auto" hangingPunct="1">
              <a:lnSpc>
                <a:spcPct val="220000"/>
              </a:lnSpc>
              <a:spcAft>
                <a:spcPts val="0"/>
              </a:spcAft>
              <a:buFont typeface="Arial" panose="020B0604020202020204" pitchFamily="34" charset="0"/>
              <a:buNone/>
              <a:defRPr/>
            </a:pPr>
            <a:r>
              <a:rPr lang="en-US" sz="3600" b="1" dirty="0" smtClean="0"/>
              <a:t>Role </a:t>
            </a:r>
            <a:r>
              <a:rPr lang="en-US" sz="3600" b="1" dirty="0"/>
              <a:t>of the Pharmacist in Caring for Patients with HIV/AIDS: Clinical Practice Guidelines. </a:t>
            </a:r>
            <a:r>
              <a:rPr lang="en-US" sz="3600" dirty="0"/>
              <a:t>Can J </a:t>
            </a:r>
            <a:r>
              <a:rPr lang="en-US" sz="3600" dirty="0" err="1"/>
              <a:t>Hosp</a:t>
            </a:r>
            <a:r>
              <a:rPr lang="en-US" sz="3600" dirty="0"/>
              <a:t> Pharm. 2012 Mar-Apr; 65(2): 125–145</a:t>
            </a:r>
            <a:r>
              <a:rPr lang="en-US" sz="5600" dirty="0" smtClean="0"/>
              <a:t>. </a:t>
            </a:r>
            <a:endParaRPr lang="en-US" sz="5600" dirty="0"/>
          </a:p>
          <a:p>
            <a:pPr eaLnBrk="1" fontAlgn="auto" hangingPunct="1">
              <a:spcAft>
                <a:spcPts val="0"/>
              </a:spcAft>
              <a:buFont typeface="Arial" panose="020B0604020202020204" pitchFamily="34" charset="0"/>
              <a:buChar char="•"/>
              <a:defRPr/>
            </a:pPr>
            <a:endParaRPr lang="en-US" sz="5600" b="1" dirty="0"/>
          </a:p>
          <a:p>
            <a:pPr marL="0" indent="0" eaLnBrk="1" fontAlgn="auto" hangingPunct="1">
              <a:spcAft>
                <a:spcPts val="0"/>
              </a:spcAft>
              <a:buFont typeface="Arial" panose="020B0604020202020204" pitchFamily="34" charset="0"/>
              <a:buNone/>
              <a:defRPr/>
            </a:pPr>
            <a:endParaRPr lang="en-US" dirty="0"/>
          </a:p>
        </p:txBody>
      </p:sp>
      <p:sp>
        <p:nvSpPr>
          <p:cNvPr id="2" name="Title 1"/>
          <p:cNvSpPr>
            <a:spLocks noGrp="1"/>
          </p:cNvSpPr>
          <p:nvPr>
            <p:ph type="title"/>
          </p:nvPr>
        </p:nvSpPr>
        <p:spPr>
          <a:xfrm>
            <a:off x="3465513" y="496888"/>
            <a:ext cx="8610600" cy="1293812"/>
          </a:xfrm>
        </p:spPr>
        <p:txBody>
          <a:bodyPr/>
          <a:lstStyle/>
          <a:p>
            <a:pPr eaLnBrk="1" fontAlgn="auto" hangingPunct="1">
              <a:spcAft>
                <a:spcPts val="0"/>
              </a:spcAft>
              <a:defRPr/>
            </a:pPr>
            <a:r>
              <a:rPr lang="en-US" dirty="0" smtClean="0"/>
              <a:t>Pharmacists HIV ROLE: Professional Practice Data</a:t>
            </a:r>
            <a:endParaRPr lang="en-US" dirty="0"/>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5087938"/>
            <a:ext cx="10196513" cy="796925"/>
          </a:xfrm>
          <a:prstGeom prst="roundRect">
            <a:avLst/>
          </a:prstGeom>
          <a:solidFill>
            <a:schemeClr val="accent4"/>
          </a:solidFill>
          <a:ln>
            <a:solidFill>
              <a:schemeClr val="tx1">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048000" y="217488"/>
            <a:ext cx="8610600" cy="1293812"/>
          </a:xfrm>
        </p:spPr>
        <p:txBody>
          <a:bodyPr/>
          <a:lstStyle/>
          <a:p>
            <a:pPr eaLnBrk="1" fontAlgn="auto" hangingPunct="1">
              <a:spcAft>
                <a:spcPts val="0"/>
              </a:spcAft>
              <a:defRPr/>
            </a:pPr>
            <a:r>
              <a:rPr lang="en-US" dirty="0" smtClean="0"/>
              <a:t>Adherence</a:t>
            </a:r>
            <a:endParaRPr lang="en-US" dirty="0"/>
          </a:p>
        </p:txBody>
      </p:sp>
      <p:sp>
        <p:nvSpPr>
          <p:cNvPr id="3" name="Content Placeholder 2"/>
          <p:cNvSpPr>
            <a:spLocks noGrp="1"/>
          </p:cNvSpPr>
          <p:nvPr>
            <p:ph idx="1"/>
          </p:nvPr>
        </p:nvSpPr>
        <p:spPr>
          <a:xfrm>
            <a:off x="715963" y="1492250"/>
            <a:ext cx="11396662" cy="5265738"/>
          </a:xfrm>
        </p:spPr>
        <p:txBody>
          <a:bodyPr>
            <a:normAutofit lnSpcReduction="10000"/>
          </a:bodyPr>
          <a:lstStyle/>
          <a:p>
            <a:pPr marL="0" indent="0" eaLnBrk="1" hangingPunct="1">
              <a:lnSpc>
                <a:spcPct val="70000"/>
              </a:lnSpc>
              <a:buFont typeface="Arial" charset="0"/>
              <a:buNone/>
              <a:defRPr/>
            </a:pPr>
            <a:r>
              <a:rPr lang="en-US" sz="2800" b="1" dirty="0" smtClean="0"/>
              <a:t>Clinical Implication of Non-Adherence</a:t>
            </a:r>
          </a:p>
          <a:p>
            <a:pPr eaLnBrk="1" hangingPunct="1">
              <a:lnSpc>
                <a:spcPct val="70000"/>
              </a:lnSpc>
              <a:defRPr/>
            </a:pPr>
            <a:r>
              <a:rPr lang="en-US" sz="2000" b="1" dirty="0" smtClean="0">
                <a:solidFill>
                  <a:srgbClr val="D00202"/>
                </a:solidFill>
              </a:rPr>
              <a:t>Medication adherence is a crucial factor that affects the extent and duration of response to combination antiretroviral therapy</a:t>
            </a:r>
          </a:p>
          <a:p>
            <a:pPr marL="0" indent="0" eaLnBrk="1" hangingPunct="1">
              <a:lnSpc>
                <a:spcPct val="70000"/>
              </a:lnSpc>
              <a:buFont typeface="Arial" charset="0"/>
              <a:buNone/>
              <a:defRPr/>
            </a:pPr>
            <a:endParaRPr lang="en-US" sz="2000" b="1" dirty="0" smtClean="0">
              <a:solidFill>
                <a:srgbClr val="D00202"/>
              </a:solidFill>
            </a:endParaRPr>
          </a:p>
          <a:p>
            <a:pPr marL="0" indent="0" eaLnBrk="1" hangingPunct="1">
              <a:lnSpc>
                <a:spcPct val="70000"/>
              </a:lnSpc>
              <a:buFont typeface="Arial" charset="0"/>
              <a:buNone/>
              <a:defRPr/>
            </a:pPr>
            <a:r>
              <a:rPr lang="en-US" sz="2000" b="1" dirty="0" smtClean="0"/>
              <a:t>Suboptimal compliance may be associated with:</a:t>
            </a:r>
          </a:p>
          <a:p>
            <a:pPr marL="0" indent="0" eaLnBrk="1" hangingPunct="1">
              <a:lnSpc>
                <a:spcPct val="70000"/>
              </a:lnSpc>
              <a:defRPr/>
            </a:pPr>
            <a:r>
              <a:rPr lang="en-US" sz="2000" dirty="0" smtClean="0"/>
              <a:t>increased viral load</a:t>
            </a:r>
          </a:p>
          <a:p>
            <a:pPr marL="0" indent="0" eaLnBrk="1" hangingPunct="1">
              <a:lnSpc>
                <a:spcPct val="70000"/>
              </a:lnSpc>
              <a:defRPr/>
            </a:pPr>
            <a:r>
              <a:rPr lang="en-US" sz="2000" dirty="0" err="1" smtClean="0"/>
              <a:t>virologic</a:t>
            </a:r>
            <a:r>
              <a:rPr lang="en-US" sz="2000" dirty="0" smtClean="0"/>
              <a:t> breakthrough</a:t>
            </a:r>
          </a:p>
          <a:p>
            <a:pPr marL="0" indent="0" eaLnBrk="1" hangingPunct="1">
              <a:lnSpc>
                <a:spcPct val="70000"/>
              </a:lnSpc>
              <a:defRPr/>
            </a:pPr>
            <a:r>
              <a:rPr lang="en-US" sz="2000" dirty="0" smtClean="0"/>
              <a:t>development of resistance</a:t>
            </a:r>
          </a:p>
          <a:p>
            <a:pPr marL="0" indent="0" eaLnBrk="1" hangingPunct="1">
              <a:lnSpc>
                <a:spcPct val="70000"/>
              </a:lnSpc>
              <a:defRPr/>
            </a:pPr>
            <a:r>
              <a:rPr lang="en-US" sz="2000" dirty="0" smtClean="0"/>
              <a:t>reduced efficacy of future combination therapy</a:t>
            </a:r>
          </a:p>
          <a:p>
            <a:pPr marL="0" indent="0" eaLnBrk="1" hangingPunct="1">
              <a:lnSpc>
                <a:spcPct val="70000"/>
              </a:lnSpc>
              <a:defRPr/>
            </a:pPr>
            <a:r>
              <a:rPr lang="en-US" sz="2000" dirty="0" smtClean="0"/>
              <a:t> increased risk of hospital admission</a:t>
            </a:r>
          </a:p>
          <a:p>
            <a:pPr marL="0" indent="0" eaLnBrk="1" hangingPunct="1">
              <a:lnSpc>
                <a:spcPct val="70000"/>
              </a:lnSpc>
              <a:defRPr/>
            </a:pPr>
            <a:r>
              <a:rPr lang="en-US" sz="2000" dirty="0" smtClean="0"/>
              <a:t> increased progression to AIDS and decreased survival</a:t>
            </a:r>
          </a:p>
          <a:p>
            <a:pPr marL="0" indent="0" eaLnBrk="1" hangingPunct="1">
              <a:lnSpc>
                <a:spcPct val="70000"/>
              </a:lnSpc>
              <a:buFont typeface="Arial" charset="0"/>
              <a:buNone/>
              <a:defRPr/>
            </a:pPr>
            <a:endParaRPr lang="en-US" sz="1500" dirty="0" smtClean="0"/>
          </a:p>
          <a:p>
            <a:pPr marL="0" indent="0" eaLnBrk="1" hangingPunct="1">
              <a:lnSpc>
                <a:spcPct val="100000"/>
              </a:lnSpc>
              <a:buFont typeface="Arial" charset="0"/>
              <a:buNone/>
              <a:defRPr/>
            </a:pPr>
            <a:r>
              <a:rPr lang="en-US" sz="1800" b="1" dirty="0" smtClean="0"/>
              <a:t>Use of single-tablet, once-daily regimens has been associated with higher adherence </a:t>
            </a:r>
          </a:p>
          <a:p>
            <a:pPr marL="0" indent="0" eaLnBrk="1" hangingPunct="1">
              <a:lnSpc>
                <a:spcPct val="100000"/>
              </a:lnSpc>
              <a:buFont typeface="Arial" charset="0"/>
              <a:buNone/>
              <a:defRPr/>
            </a:pPr>
            <a:r>
              <a:rPr lang="en-US" sz="1800" b="1" dirty="0" smtClean="0"/>
              <a:t>rates and reduced risk of hospital admission relative to multi-tablet, once-daily regimens</a:t>
            </a:r>
          </a:p>
          <a:p>
            <a:pPr marL="0" indent="0" eaLnBrk="1" hangingPunct="1">
              <a:lnSpc>
                <a:spcPct val="70000"/>
              </a:lnSpc>
              <a:buFont typeface="Arial" charset="0"/>
              <a:buNone/>
              <a:defRPr/>
            </a:pPr>
            <a:endParaRPr lang="en-US" sz="2000" b="1" i="1" dirty="0" smtClean="0"/>
          </a:p>
          <a:p>
            <a:pPr marL="0" indent="0" eaLnBrk="1" hangingPunct="1">
              <a:lnSpc>
                <a:spcPct val="70000"/>
              </a:lnSpc>
              <a:buFont typeface="Arial" charset="0"/>
              <a:buNone/>
              <a:defRPr/>
            </a:pPr>
            <a:r>
              <a:rPr lang="en-US" sz="2000" b="1" dirty="0" smtClean="0"/>
              <a:t>Adherence fatigue</a:t>
            </a:r>
            <a:r>
              <a:rPr lang="en-US" sz="2000" dirty="0" smtClean="0"/>
              <a:t>, which is relatively common, may compromise the long-term effectiveness of therapy. HCP’s must be diligent to consistently ask probing questions</a:t>
            </a:r>
          </a:p>
          <a:p>
            <a:pPr marL="0" indent="0" eaLnBrk="1" hangingPunct="1">
              <a:lnSpc>
                <a:spcPct val="70000"/>
              </a:lnSpc>
              <a:defRPr/>
            </a:pPr>
            <a:endParaRPr lang="en-US" sz="1500" dirty="0" smtClean="0"/>
          </a:p>
        </p:txBody>
      </p:sp>
      <p:sp>
        <p:nvSpPr>
          <p:cNvPr id="5" name="5-Point Star 4"/>
          <p:cNvSpPr/>
          <p:nvPr/>
        </p:nvSpPr>
        <p:spPr>
          <a:xfrm>
            <a:off x="0" y="5133577"/>
            <a:ext cx="917156" cy="740928"/>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407988"/>
            <a:ext cx="8610600" cy="1293812"/>
          </a:xfrm>
        </p:spPr>
        <p:txBody>
          <a:bodyPr/>
          <a:lstStyle/>
          <a:p>
            <a:pPr eaLnBrk="1" fontAlgn="auto" hangingPunct="1">
              <a:spcAft>
                <a:spcPts val="0"/>
              </a:spcAft>
              <a:defRPr/>
            </a:pPr>
            <a:r>
              <a:rPr lang="en-US" dirty="0" err="1" smtClean="0"/>
              <a:t>ADHEREnCE</a:t>
            </a:r>
            <a:endParaRPr lang="en-US" dirty="0"/>
          </a:p>
        </p:txBody>
      </p:sp>
      <p:sp>
        <p:nvSpPr>
          <p:cNvPr id="80898" name="Content Placeholder 2"/>
          <p:cNvSpPr>
            <a:spLocks noGrp="1"/>
          </p:cNvSpPr>
          <p:nvPr>
            <p:ph idx="1"/>
          </p:nvPr>
        </p:nvSpPr>
        <p:spPr>
          <a:xfrm>
            <a:off x="652463" y="1749425"/>
            <a:ext cx="10820400" cy="4503738"/>
          </a:xfrm>
        </p:spPr>
        <p:txBody>
          <a:bodyPr/>
          <a:lstStyle/>
          <a:p>
            <a:pPr marL="0" indent="0" eaLnBrk="1" hangingPunct="1">
              <a:buFont typeface="Arial" charset="0"/>
              <a:buNone/>
            </a:pPr>
            <a:r>
              <a:rPr lang="en-US" sz="4000" b="1" smtClean="0"/>
              <a:t>Recommendations to Optimize Adherence</a:t>
            </a:r>
          </a:p>
          <a:p>
            <a:pPr marL="0" indent="0" eaLnBrk="1" hangingPunct="1"/>
            <a:r>
              <a:rPr lang="en-US" smtClean="0"/>
              <a:t>Know your patient and all the psychosocial factors that influence taking ART</a:t>
            </a:r>
          </a:p>
          <a:p>
            <a:pPr marL="0" indent="0" eaLnBrk="1" hangingPunct="1"/>
            <a:r>
              <a:rPr lang="en-US" smtClean="0"/>
              <a:t>Maintain privacy and confidentiality</a:t>
            </a:r>
          </a:p>
          <a:p>
            <a:pPr marL="0" indent="0" eaLnBrk="1" hangingPunct="1"/>
            <a:r>
              <a:rPr lang="en-US" smtClean="0"/>
              <a:t>Use fixed-dose combination medications</a:t>
            </a:r>
          </a:p>
          <a:p>
            <a:pPr marL="0" indent="0" eaLnBrk="1" hangingPunct="1"/>
            <a:r>
              <a:rPr lang="en-US" smtClean="0"/>
              <a:t>Counsel the patient about optimal medication use</a:t>
            </a:r>
          </a:p>
          <a:p>
            <a:pPr marL="0" indent="0" eaLnBrk="1" hangingPunct="1"/>
            <a:r>
              <a:rPr lang="en-US" smtClean="0"/>
              <a:t>Explain adverse effects and how they can be managed</a:t>
            </a:r>
          </a:p>
          <a:p>
            <a:pPr marL="0" indent="0" eaLnBrk="1" hangingPunct="1"/>
            <a:r>
              <a:rPr lang="en-US" smtClean="0"/>
              <a:t>Encourage use of dosettes/blister packs</a:t>
            </a:r>
          </a:p>
          <a:p>
            <a:pPr marL="0" indent="0" eaLnBrk="1" hangingPunct="1"/>
            <a:r>
              <a:rPr lang="en-US" smtClean="0"/>
              <a:t>Encourage the use of reminder devices (txts)</a:t>
            </a:r>
          </a:p>
          <a:p>
            <a:pPr marL="0" indent="0" eaLnBrk="1" hangingPunct="1"/>
            <a:r>
              <a:rPr lang="en-US" smtClean="0"/>
              <a:t> Incorporate taking medications as a part of daily routine</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82946" name="Content Placeholder 2"/>
          <p:cNvSpPr>
            <a:spLocks noGrp="1"/>
          </p:cNvSpPr>
          <p:nvPr>
            <p:ph idx="1"/>
          </p:nvPr>
        </p:nvSpPr>
        <p:spPr>
          <a:xfrm>
            <a:off x="228600" y="1879600"/>
            <a:ext cx="11277600" cy="4699000"/>
          </a:xfrm>
        </p:spPr>
        <p:txBody>
          <a:bodyPr/>
          <a:lstStyle/>
          <a:p>
            <a:pPr marL="0" lvl="1" indent="0" eaLnBrk="1" hangingPunct="1">
              <a:lnSpc>
                <a:spcPct val="80000"/>
              </a:lnSpc>
              <a:spcBef>
                <a:spcPts val="1000"/>
              </a:spcBef>
              <a:buFont typeface="Arial" charset="0"/>
              <a:buNone/>
            </a:pPr>
            <a:r>
              <a:rPr lang="en-US" sz="3100" b="1" smtClean="0"/>
              <a:t>Crushing and Liquid Dosage Form Problem Solving</a:t>
            </a:r>
          </a:p>
          <a:p>
            <a:pPr eaLnBrk="1" hangingPunct="1">
              <a:lnSpc>
                <a:spcPct val="80000"/>
              </a:lnSpc>
            </a:pPr>
            <a:r>
              <a:rPr lang="en-US" sz="2000" smtClean="0"/>
              <a:t>68 yo male HIV+ 1991</a:t>
            </a:r>
          </a:p>
          <a:p>
            <a:pPr eaLnBrk="1" hangingPunct="1">
              <a:lnSpc>
                <a:spcPct val="80000"/>
              </a:lnSpc>
            </a:pPr>
            <a:r>
              <a:rPr lang="en-US" sz="2000" smtClean="0"/>
              <a:t>On combination of </a:t>
            </a:r>
            <a:r>
              <a:rPr lang="en-US" sz="2000" b="1" smtClean="0"/>
              <a:t>efavirenz and truvada</a:t>
            </a:r>
          </a:p>
          <a:p>
            <a:pPr eaLnBrk="1" hangingPunct="1">
              <a:lnSpc>
                <a:spcPct val="80000"/>
              </a:lnSpc>
            </a:pPr>
            <a:r>
              <a:rPr lang="en-US" sz="2000" smtClean="0"/>
              <a:t>Patient has a history of esophageal CA, operated and radiation in 2010</a:t>
            </a:r>
          </a:p>
          <a:p>
            <a:pPr eaLnBrk="1" hangingPunct="1">
              <a:lnSpc>
                <a:spcPct val="80000"/>
              </a:lnSpc>
            </a:pPr>
            <a:r>
              <a:rPr lang="en-US" sz="2000" smtClean="0"/>
              <a:t>Patient reports pain when swallowing and </a:t>
            </a:r>
            <a:r>
              <a:rPr lang="en-US" sz="2000" b="1" smtClean="0"/>
              <a:t>requests crushed or liquid dosage form</a:t>
            </a:r>
          </a:p>
          <a:p>
            <a:pPr eaLnBrk="1" hangingPunct="1">
              <a:lnSpc>
                <a:spcPct val="80000"/>
              </a:lnSpc>
              <a:buFont typeface="Arial" charset="0"/>
              <a:buNone/>
            </a:pPr>
            <a:endParaRPr lang="en-US" sz="2000" b="1" smtClean="0"/>
          </a:p>
          <a:p>
            <a:pPr eaLnBrk="1" hangingPunct="1">
              <a:lnSpc>
                <a:spcPct val="80000"/>
              </a:lnSpc>
            </a:pPr>
            <a:r>
              <a:rPr lang="en-US" sz="2000" b="1" smtClean="0">
                <a:solidFill>
                  <a:srgbClr val="FF0000"/>
                </a:solidFill>
              </a:rPr>
              <a:t>Which medication can be crushed or are available as a liquid formulation ?</a:t>
            </a:r>
          </a:p>
          <a:p>
            <a:pPr marL="742950" lvl="2" indent="-285750" eaLnBrk="1" hangingPunct="1">
              <a:lnSpc>
                <a:spcPct val="80000"/>
              </a:lnSpc>
              <a:spcBef>
                <a:spcPts val="1000"/>
              </a:spcBef>
              <a:buFont typeface="Wingdings" pitchFamily="2" charset="2"/>
              <a:buChar char="v"/>
            </a:pPr>
            <a:r>
              <a:rPr lang="en-US" sz="1700" b="1" i="1" smtClean="0"/>
              <a:t>Drug information approach</a:t>
            </a:r>
          </a:p>
          <a:p>
            <a:pPr marL="1200150" lvl="3" indent="-285750" eaLnBrk="1" hangingPunct="1">
              <a:lnSpc>
                <a:spcPct val="80000"/>
              </a:lnSpc>
              <a:spcBef>
                <a:spcPts val="1000"/>
              </a:spcBef>
            </a:pPr>
            <a:r>
              <a:rPr lang="en-US" sz="1700" i="1" smtClean="0">
                <a:solidFill>
                  <a:srgbClr val="404040"/>
                </a:solidFill>
                <a:hlinkClick r:id="rId4"/>
              </a:rPr>
              <a:t>*Liquid formulations* </a:t>
            </a:r>
            <a:r>
              <a:rPr lang="en-US" sz="1700" i="1" smtClean="0">
                <a:solidFill>
                  <a:srgbClr val="404040"/>
                </a:solidFill>
                <a:sym typeface="Wingdings" pitchFamily="2" charset="2"/>
                <a:hlinkClick r:id="rId4"/>
              </a:rPr>
              <a:t> </a:t>
            </a:r>
            <a:r>
              <a:rPr lang="en-US" sz="1700" i="1" smtClean="0">
                <a:hlinkClick r:id="rId4"/>
              </a:rPr>
              <a:t>http://hivclinic.ca/main/drugs_extra_files/LIQUID%20DRUG%20FORMULATIONS.pdf</a:t>
            </a:r>
            <a:endParaRPr lang="en-US" sz="1700" i="1" smtClean="0"/>
          </a:p>
          <a:p>
            <a:pPr marL="1200150" lvl="3" indent="-285750" eaLnBrk="1" hangingPunct="1">
              <a:lnSpc>
                <a:spcPct val="80000"/>
              </a:lnSpc>
            </a:pPr>
            <a:r>
              <a:rPr lang="en-US" sz="1500" i="1" smtClean="0">
                <a:hlinkClick r:id="rId5"/>
              </a:rPr>
              <a:t>*Crush* </a:t>
            </a:r>
            <a:r>
              <a:rPr lang="en-US" sz="1500" i="1" smtClean="0">
                <a:sym typeface="Wingdings" pitchFamily="2" charset="2"/>
                <a:hlinkClick r:id="rId5"/>
              </a:rPr>
              <a:t> </a:t>
            </a:r>
            <a:r>
              <a:rPr lang="en-US" sz="1500" i="1" smtClean="0">
                <a:hlinkClick r:id="rId5"/>
              </a:rPr>
              <a:t>http://hivclinic.ca/main/drugs_extra_files/crushing%20ARVs_C%20Hughes.pdf</a:t>
            </a:r>
            <a:endParaRPr lang="en-US" sz="1500" i="1" smtClean="0"/>
          </a:p>
          <a:p>
            <a:pPr marL="1200150" lvl="3" indent="-285750" eaLnBrk="1" hangingPunct="1">
              <a:lnSpc>
                <a:spcPct val="80000"/>
              </a:lnSpc>
            </a:pPr>
            <a:r>
              <a:rPr lang="en-US" sz="1500" i="1" smtClean="0">
                <a:hlinkClick r:id="rId6"/>
              </a:rPr>
              <a:t>*Pediatric Formulations* </a:t>
            </a:r>
            <a:r>
              <a:rPr lang="en-US" sz="1500" i="1" smtClean="0">
                <a:sym typeface="Wingdings" pitchFamily="2" charset="2"/>
                <a:hlinkClick r:id="rId6"/>
              </a:rPr>
              <a:t> </a:t>
            </a:r>
            <a:r>
              <a:rPr lang="en-US" sz="1500" i="1" smtClean="0">
                <a:hlinkClick r:id="rId6"/>
              </a:rPr>
              <a:t>www.faetc.org/PDF/Pocket_Guides/pediatric_hiv_drug_card.pdf</a:t>
            </a:r>
            <a:endParaRPr lang="en-US" sz="1500" i="1" smtClean="0"/>
          </a:p>
          <a:p>
            <a:pPr marL="1200150" lvl="3" indent="-285750" eaLnBrk="1" hangingPunct="1">
              <a:lnSpc>
                <a:spcPct val="80000"/>
              </a:lnSpc>
            </a:pPr>
            <a:r>
              <a:rPr lang="en-US" sz="1500" i="1" smtClean="0">
                <a:hlinkClick r:id="rId7" invalidUrl="http:///"/>
              </a:rPr>
              <a:t>http://</a:t>
            </a:r>
            <a:r>
              <a:rPr lang="en-US" sz="1500" i="1" smtClean="0">
                <a:hlinkClick r:id="rId8"/>
              </a:rPr>
              <a:t>www.ismp.org/tools/donotcrush.pdf</a:t>
            </a:r>
            <a:endParaRPr lang="en-US" sz="1500" i="1" smtClean="0"/>
          </a:p>
          <a:p>
            <a:pPr marL="742950" lvl="2" indent="-285750" eaLnBrk="1" hangingPunct="1">
              <a:lnSpc>
                <a:spcPct val="80000"/>
              </a:lnSpc>
            </a:pPr>
            <a:endParaRPr lang="en-US" sz="1700" i="1" smtClean="0"/>
          </a:p>
        </p:txBody>
      </p:sp>
      <p:sp>
        <p:nvSpPr>
          <p:cNvPr id="5" name="Title 1"/>
          <p:cNvSpPr txBox="1">
            <a:spLocks/>
          </p:cNvSpPr>
          <p:nvPr/>
        </p:nvSpPr>
        <p:spPr>
          <a:xfrm>
            <a:off x="3048000" y="915988"/>
            <a:ext cx="8610600" cy="1293812"/>
          </a:xfrm>
          <a:prstGeom prst="rect">
            <a:avLst/>
          </a:prstGeom>
        </p:spPr>
        <p:txBody>
          <a:bodyPr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lang="en-US" smtClean="0"/>
              <a:t>ADHEREnCE</a:t>
            </a:r>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xfrm>
            <a:off x="3224213" y="0"/>
            <a:ext cx="8610600" cy="1293813"/>
          </a:xfrm>
        </p:spPr>
        <p:txBody>
          <a:bodyPr wrap="square" numCol="1" anchorCtr="0" compatLnSpc="1">
            <a:prstTxWarp prst="textNoShape">
              <a:avLst/>
            </a:prstTxWarp>
          </a:bodyPr>
          <a:lstStyle/>
          <a:p>
            <a:r>
              <a:rPr lang="en-CA" cap="none" smtClean="0"/>
              <a:t>ADHERENCE</a:t>
            </a:r>
          </a:p>
        </p:txBody>
      </p:sp>
      <p:sp>
        <p:nvSpPr>
          <p:cNvPr id="84994" name="Content Placeholder 2"/>
          <p:cNvSpPr>
            <a:spLocks noGrp="1"/>
          </p:cNvSpPr>
          <p:nvPr>
            <p:ph idx="1"/>
          </p:nvPr>
        </p:nvSpPr>
        <p:spPr>
          <a:xfrm>
            <a:off x="585788" y="1165225"/>
            <a:ext cx="11606212" cy="666750"/>
          </a:xfrm>
        </p:spPr>
        <p:txBody>
          <a:bodyPr/>
          <a:lstStyle/>
          <a:p>
            <a:pPr>
              <a:buFont typeface="Arial" charset="0"/>
              <a:buNone/>
            </a:pPr>
            <a:r>
              <a:rPr lang="en-US" sz="3400" b="1" smtClean="0"/>
              <a:t>Crushing and Liquid Dosage Form Problem Solving</a:t>
            </a:r>
          </a:p>
        </p:txBody>
      </p:sp>
      <p:graphicFrame>
        <p:nvGraphicFramePr>
          <p:cNvPr id="85041" name="Group 49"/>
          <p:cNvGraphicFramePr>
            <a:graphicFrameLocks noGrp="1"/>
          </p:cNvGraphicFramePr>
          <p:nvPr/>
        </p:nvGraphicFramePr>
        <p:xfrm>
          <a:off x="1057275" y="1851025"/>
          <a:ext cx="9544050" cy="4532313"/>
        </p:xfrm>
        <a:graphic>
          <a:graphicData uri="http://schemas.openxmlformats.org/drawingml/2006/table">
            <a:tbl>
              <a:tblPr/>
              <a:tblGrid>
                <a:gridCol w="4752975"/>
                <a:gridCol w="4791075"/>
              </a:tblGrid>
              <a:tr h="431800">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CA" sz="2200" b="1" i="0" u="none" strike="noStrike" cap="none" normalizeH="0" baseline="0" smtClean="0">
                          <a:ln>
                            <a:noFill/>
                          </a:ln>
                          <a:solidFill>
                            <a:schemeClr val="tx1"/>
                          </a:solidFill>
                          <a:effectLst/>
                          <a:latin typeface="Century Gothic" pitchFamily="34" charset="0"/>
                        </a:rPr>
                        <a:t>TRUVADA (2 NRTI BACKBONE)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937"/>
                    </a:solidFill>
                  </a:tcPr>
                </a:tc>
                <a:tc>
                  <a:txBody>
                    <a:bodyPr/>
                    <a:lstStyle/>
                    <a:p>
                      <a:pPr marL="0" marR="0" lvl="0" indent="0" algn="ctr" defTabSz="914400" rtl="0" eaLnBrk="0" fontAlgn="base" latinLnBrk="0" hangingPunct="0">
                        <a:lnSpc>
                          <a:spcPct val="90000"/>
                        </a:lnSpc>
                        <a:spcBef>
                          <a:spcPts val="1000"/>
                        </a:spcBef>
                        <a:spcAft>
                          <a:spcPct val="0"/>
                        </a:spcAft>
                        <a:buClrTx/>
                        <a:buSzTx/>
                        <a:buFont typeface="Arial" charset="0"/>
                        <a:buNone/>
                        <a:tabLst/>
                      </a:pPr>
                      <a:r>
                        <a:rPr kumimoji="0" lang="en-CA" sz="2200" b="1" i="0" u="none" strike="noStrike" cap="none" normalizeH="0" baseline="0" smtClean="0">
                          <a:ln>
                            <a:noFill/>
                          </a:ln>
                          <a:solidFill>
                            <a:schemeClr val="tx1"/>
                          </a:solidFill>
                          <a:effectLst/>
                          <a:latin typeface="Century Gothic" pitchFamily="34" charset="0"/>
                        </a:rPr>
                        <a:t>EFAVIRENZ (NNRTI)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2708275">
                <a:tc>
                  <a:txBody>
                    <a:bodyPr/>
                    <a:lstStyle/>
                    <a:p>
                      <a:pPr marL="381000" marR="0" lvl="0" indent="-381000" algn="l" defTabSz="914400" rtl="0" eaLnBrk="0" fontAlgn="base" latinLnBrk="0" hangingPunct="0">
                        <a:lnSpc>
                          <a:spcPct val="90000"/>
                        </a:lnSpc>
                        <a:spcBef>
                          <a:spcPts val="1000"/>
                        </a:spcBef>
                        <a:spcAft>
                          <a:spcPct val="0"/>
                        </a:spcAft>
                        <a:buClrTx/>
                        <a:buSzTx/>
                        <a:buFont typeface="Arial" charset="0"/>
                        <a:buAutoNum type="arabicParenR"/>
                        <a:tabLst/>
                      </a:pPr>
                      <a:r>
                        <a:rPr kumimoji="0" lang="en-CA" sz="1900" b="1" i="0" u="none" strike="noStrike" cap="none" normalizeH="0" baseline="0" smtClean="0">
                          <a:ln>
                            <a:noFill/>
                          </a:ln>
                          <a:solidFill>
                            <a:schemeClr val="tx1"/>
                          </a:solidFill>
                          <a:effectLst/>
                          <a:latin typeface="Century Gothic" pitchFamily="34" charset="0"/>
                        </a:rPr>
                        <a:t>Split</a:t>
                      </a:r>
                      <a:r>
                        <a:rPr kumimoji="0" lang="en-CA" sz="1900" b="0" i="0" u="none" strike="noStrike" cap="none" normalizeH="0" baseline="0" smtClean="0">
                          <a:ln>
                            <a:noFill/>
                          </a:ln>
                          <a:solidFill>
                            <a:schemeClr val="tx1"/>
                          </a:solidFill>
                          <a:effectLst/>
                          <a:latin typeface="Century Gothic" pitchFamily="34" charset="0"/>
                        </a:rPr>
                        <a:t> tablets</a:t>
                      </a:r>
                    </a:p>
                    <a:p>
                      <a:pPr marL="381000" marR="0" lvl="0" indent="-381000" algn="l" defTabSz="914400" rtl="0" eaLnBrk="0" fontAlgn="base" latinLnBrk="0" hangingPunct="0">
                        <a:lnSpc>
                          <a:spcPct val="90000"/>
                        </a:lnSpc>
                        <a:spcBef>
                          <a:spcPts val="1000"/>
                        </a:spcBef>
                        <a:spcAft>
                          <a:spcPct val="0"/>
                        </a:spcAft>
                        <a:buClrTx/>
                        <a:buSzTx/>
                        <a:buFont typeface="Arial" charset="0"/>
                        <a:buNone/>
                        <a:tabLst/>
                      </a:pPr>
                      <a:endParaRPr kumimoji="0" lang="en-CA" sz="1900" b="0" i="0" u="none" strike="noStrike" cap="none" normalizeH="0" baseline="0" smtClean="0">
                        <a:ln>
                          <a:noFill/>
                        </a:ln>
                        <a:solidFill>
                          <a:schemeClr val="tx1"/>
                        </a:solidFill>
                        <a:effectLst/>
                        <a:latin typeface="Century Gothic" pitchFamily="34" charset="0"/>
                      </a:endParaRPr>
                    </a:p>
                    <a:p>
                      <a:pPr marL="381000" marR="0" lvl="0" indent="-381000" algn="l" defTabSz="914400" rtl="0" eaLnBrk="0" fontAlgn="base" latinLnBrk="0" hangingPunct="0">
                        <a:lnSpc>
                          <a:spcPct val="90000"/>
                        </a:lnSpc>
                        <a:spcBef>
                          <a:spcPts val="1000"/>
                        </a:spcBef>
                        <a:spcAft>
                          <a:spcPct val="0"/>
                        </a:spcAft>
                        <a:buClrTx/>
                        <a:buSzTx/>
                        <a:buFont typeface="Arial" charset="0"/>
                        <a:buNone/>
                        <a:tabLst/>
                      </a:pPr>
                      <a:r>
                        <a:rPr kumimoji="0" lang="en-CA" sz="1900" b="0" i="0" u="none" strike="noStrike" cap="none" normalizeH="0" baseline="0" smtClean="0">
                          <a:ln>
                            <a:noFill/>
                          </a:ln>
                          <a:solidFill>
                            <a:schemeClr val="tx1"/>
                          </a:solidFill>
                          <a:effectLst/>
                          <a:latin typeface="Century Gothic" pitchFamily="34" charset="0"/>
                        </a:rPr>
                        <a:t>2)</a:t>
                      </a:r>
                      <a:r>
                        <a:rPr kumimoji="0" lang="en-CA" sz="1900" b="1" i="0" u="none" strike="noStrike" cap="none" normalizeH="0" baseline="0" smtClean="0">
                          <a:ln>
                            <a:noFill/>
                          </a:ln>
                          <a:solidFill>
                            <a:schemeClr val="tx1"/>
                          </a:solidFill>
                          <a:effectLst/>
                          <a:latin typeface="Century Gothic" pitchFamily="34" charset="0"/>
                        </a:rPr>
                        <a:t>Crush </a:t>
                      </a:r>
                      <a:r>
                        <a:rPr kumimoji="0" lang="en-CA" sz="1900" b="0" i="0" u="none" strike="noStrike" cap="none" normalizeH="0" baseline="0" smtClean="0">
                          <a:ln>
                            <a:noFill/>
                          </a:ln>
                          <a:solidFill>
                            <a:schemeClr val="tx1"/>
                          </a:solidFill>
                          <a:effectLst/>
                          <a:latin typeface="Century Gothic" pitchFamily="34" charset="0"/>
                        </a:rPr>
                        <a:t>and stir in water, grapefruit juice or orange juice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ts val="1000"/>
                        </a:spcBef>
                        <a:spcAft>
                          <a:spcPct val="0"/>
                        </a:spcAft>
                        <a:buClrTx/>
                        <a:buSzTx/>
                        <a:buFont typeface="Arial" charset="0"/>
                        <a:buNone/>
                        <a:tabLst/>
                      </a:pPr>
                      <a:r>
                        <a:rPr kumimoji="0" lang="en-CA" sz="1900" b="0" i="0" u="none" strike="noStrike" cap="none" normalizeH="0" baseline="0" smtClean="0">
                          <a:ln>
                            <a:noFill/>
                          </a:ln>
                          <a:solidFill>
                            <a:schemeClr val="tx1"/>
                          </a:solidFill>
                          <a:effectLst/>
                          <a:latin typeface="Century Gothic" pitchFamily="34" charset="0"/>
                        </a:rPr>
                        <a:t> 1) </a:t>
                      </a:r>
                      <a:r>
                        <a:rPr kumimoji="0" lang="en-CA" sz="1900" b="1" i="0" u="none" strike="noStrike" cap="none" normalizeH="0" baseline="0" smtClean="0">
                          <a:ln>
                            <a:noFill/>
                          </a:ln>
                          <a:solidFill>
                            <a:schemeClr val="tx1"/>
                          </a:solidFill>
                          <a:effectLst/>
                          <a:latin typeface="Century Gothic" pitchFamily="34" charset="0"/>
                        </a:rPr>
                        <a:t>Liquid suspension</a:t>
                      </a:r>
                      <a:r>
                        <a:rPr kumimoji="0" lang="en-CA" sz="1900" b="0" i="0" u="none" strike="noStrike" cap="none" normalizeH="0" baseline="0" smtClean="0">
                          <a:ln>
                            <a:noFill/>
                          </a:ln>
                          <a:solidFill>
                            <a:schemeClr val="tx1"/>
                          </a:solidFill>
                          <a:effectLst/>
                          <a:latin typeface="Century Gothic" pitchFamily="34" charset="0"/>
                        </a:rPr>
                        <a:t> available </a:t>
                      </a:r>
                    </a:p>
                    <a:p>
                      <a:pPr marL="0" marR="0" lvl="0" indent="0" algn="l" defTabSz="914400" rtl="0" eaLnBrk="0" fontAlgn="base" latinLnBrk="0" hangingPunct="0">
                        <a:lnSpc>
                          <a:spcPct val="90000"/>
                        </a:lnSpc>
                        <a:spcBef>
                          <a:spcPts val="1000"/>
                        </a:spcBef>
                        <a:spcAft>
                          <a:spcPct val="0"/>
                        </a:spcAft>
                        <a:buClrTx/>
                        <a:buSzTx/>
                        <a:buFontTx/>
                        <a:buChar char="•"/>
                        <a:tabLst/>
                      </a:pPr>
                      <a:r>
                        <a:rPr kumimoji="0" lang="en-CA" sz="1900" b="0" i="0" u="none" strike="noStrike" cap="none" normalizeH="0" baseline="0" smtClean="0">
                          <a:ln>
                            <a:noFill/>
                          </a:ln>
                          <a:solidFill>
                            <a:schemeClr val="tx1"/>
                          </a:solidFill>
                          <a:effectLst/>
                          <a:latin typeface="Century Gothic" pitchFamily="34" charset="0"/>
                        </a:rPr>
                        <a:t>30 mg/ml</a:t>
                      </a:r>
                    </a:p>
                    <a:p>
                      <a:pPr marL="0" marR="0" lvl="0" indent="0" algn="l" defTabSz="914400" rtl="0" eaLnBrk="0" fontAlgn="base" latinLnBrk="0" hangingPunct="0">
                        <a:lnSpc>
                          <a:spcPct val="90000"/>
                        </a:lnSpc>
                        <a:spcBef>
                          <a:spcPts val="1000"/>
                        </a:spcBef>
                        <a:spcAft>
                          <a:spcPct val="0"/>
                        </a:spcAft>
                        <a:buClrTx/>
                        <a:buSzTx/>
                        <a:buFontTx/>
                        <a:buChar char="•"/>
                        <a:tabLst/>
                      </a:pPr>
                      <a:r>
                        <a:rPr kumimoji="0" lang="en-CA" sz="1900" b="0" i="0" u="none" strike="noStrike" cap="none" normalizeH="0" baseline="0" smtClean="0">
                          <a:ln>
                            <a:noFill/>
                          </a:ln>
                          <a:solidFill>
                            <a:schemeClr val="tx1"/>
                          </a:solidFill>
                          <a:effectLst/>
                          <a:latin typeface="Century Gothic" pitchFamily="34" charset="0"/>
                        </a:rPr>
                        <a:t>Store at room temperature</a:t>
                      </a:r>
                    </a:p>
                    <a:p>
                      <a:pPr marL="0" marR="0" lvl="0" indent="0" algn="l" defTabSz="914400" rtl="0" eaLnBrk="0" fontAlgn="base" latinLnBrk="0" hangingPunct="0">
                        <a:lnSpc>
                          <a:spcPct val="90000"/>
                        </a:lnSpc>
                        <a:spcBef>
                          <a:spcPts val="1000"/>
                        </a:spcBef>
                        <a:spcAft>
                          <a:spcPct val="0"/>
                        </a:spcAft>
                        <a:buClrTx/>
                        <a:buSzTx/>
                        <a:buFontTx/>
                        <a:buChar char="•"/>
                        <a:tabLst/>
                      </a:pPr>
                      <a:r>
                        <a:rPr kumimoji="0" lang="en-CA" sz="1900" b="0" i="0" u="none" strike="noStrike" cap="none" normalizeH="0" baseline="0" smtClean="0">
                          <a:ln>
                            <a:noFill/>
                          </a:ln>
                          <a:solidFill>
                            <a:schemeClr val="tx1"/>
                          </a:solidFill>
                          <a:effectLst/>
                          <a:latin typeface="Century Gothic" pitchFamily="34" charset="0"/>
                        </a:rPr>
                        <a:t>Good x 30 days after opening</a:t>
                      </a:r>
                    </a:p>
                    <a:p>
                      <a:pPr marL="0" marR="0" lvl="0" indent="0" algn="l" defTabSz="914400" rtl="0" eaLnBrk="0" fontAlgn="base" latinLnBrk="0" hangingPunct="0">
                        <a:lnSpc>
                          <a:spcPct val="90000"/>
                        </a:lnSpc>
                        <a:spcBef>
                          <a:spcPts val="1000"/>
                        </a:spcBef>
                        <a:spcAft>
                          <a:spcPct val="0"/>
                        </a:spcAft>
                        <a:buClrTx/>
                        <a:buSzTx/>
                        <a:buFontTx/>
                        <a:buChar char="•"/>
                        <a:tabLst/>
                      </a:pPr>
                      <a:endParaRPr kumimoji="0" lang="en-CA" sz="1900" b="0" i="0" u="none" strike="noStrike" cap="none" normalizeH="0" baseline="0" smtClean="0">
                        <a:ln>
                          <a:noFill/>
                        </a:ln>
                        <a:solidFill>
                          <a:schemeClr val="tx1"/>
                        </a:solidFill>
                        <a:effectLst/>
                        <a:latin typeface="Century Gothic" pitchFamily="34" charset="0"/>
                      </a:endParaRPr>
                    </a:p>
                    <a:p>
                      <a:pPr marL="0" marR="0" lvl="0" indent="0" algn="l" defTabSz="914400" rtl="0" eaLnBrk="0" fontAlgn="base" latinLnBrk="0" hangingPunct="0">
                        <a:lnSpc>
                          <a:spcPct val="90000"/>
                        </a:lnSpc>
                        <a:spcBef>
                          <a:spcPts val="1000"/>
                        </a:spcBef>
                        <a:spcAft>
                          <a:spcPct val="0"/>
                        </a:spcAft>
                        <a:buClrTx/>
                        <a:buSzTx/>
                        <a:buFontTx/>
                        <a:buNone/>
                        <a:tabLst/>
                      </a:pPr>
                      <a:r>
                        <a:rPr kumimoji="0" lang="en-CA" sz="1900" b="0" i="0" u="none" strike="noStrike" cap="none" normalizeH="0" baseline="0" smtClean="0">
                          <a:ln>
                            <a:noFill/>
                          </a:ln>
                          <a:solidFill>
                            <a:schemeClr val="tx1"/>
                          </a:solidFill>
                          <a:effectLst/>
                          <a:latin typeface="Century Gothic" pitchFamily="34" charset="0"/>
                        </a:rPr>
                        <a:t>2) </a:t>
                      </a:r>
                      <a:r>
                        <a:rPr kumimoji="0" lang="en-CA" sz="1900" b="1" i="0" u="none" strike="noStrike" cap="none" normalizeH="0" baseline="0" smtClean="0">
                          <a:ln>
                            <a:noFill/>
                          </a:ln>
                          <a:solidFill>
                            <a:schemeClr val="tx1"/>
                          </a:solidFill>
                          <a:effectLst/>
                          <a:latin typeface="Century Gothic" pitchFamily="34" charset="0"/>
                        </a:rPr>
                        <a:t>Open capsules</a:t>
                      </a:r>
                      <a:r>
                        <a:rPr kumimoji="0" lang="en-CA" sz="1900" b="0" i="0" u="none" strike="noStrike" cap="none" normalizeH="0" baseline="0" smtClean="0">
                          <a:ln>
                            <a:noFill/>
                          </a:ln>
                          <a:solidFill>
                            <a:schemeClr val="tx1"/>
                          </a:solidFill>
                          <a:effectLst/>
                          <a:latin typeface="Century Gothic" pitchFamily="34" charset="0"/>
                        </a:rPr>
                        <a:t> and mix powder with:</a:t>
                      </a:r>
                    </a:p>
                    <a:p>
                      <a:pPr marL="0" marR="0" lvl="0" indent="0" algn="l" defTabSz="914400" rtl="0" eaLnBrk="0" fontAlgn="base" latinLnBrk="0" hangingPunct="0">
                        <a:lnSpc>
                          <a:spcPct val="90000"/>
                        </a:lnSpc>
                        <a:spcBef>
                          <a:spcPts val="1000"/>
                        </a:spcBef>
                        <a:spcAft>
                          <a:spcPct val="0"/>
                        </a:spcAft>
                        <a:buClrTx/>
                        <a:buSzTx/>
                        <a:buFontTx/>
                        <a:buChar char="•"/>
                        <a:tabLst/>
                      </a:pPr>
                      <a:r>
                        <a:rPr kumimoji="0" lang="en-CA" sz="1900" b="0" i="0" u="none" strike="noStrike" cap="none" normalizeH="0" baseline="0" smtClean="0">
                          <a:ln>
                            <a:noFill/>
                          </a:ln>
                          <a:solidFill>
                            <a:schemeClr val="tx1"/>
                          </a:solidFill>
                          <a:effectLst/>
                          <a:latin typeface="Century Gothic" pitchFamily="34" charset="0"/>
                        </a:rPr>
                        <a:t>Applesauce, grape jelly or yogurt</a:t>
                      </a:r>
                    </a:p>
                    <a:p>
                      <a:pPr marL="0" marR="0" lvl="0" indent="0" algn="l" defTabSz="914400" rtl="0" eaLnBrk="0" fontAlgn="base" latinLnBrk="0" hangingPunct="0">
                        <a:lnSpc>
                          <a:spcPct val="90000"/>
                        </a:lnSpc>
                        <a:spcBef>
                          <a:spcPts val="1000"/>
                        </a:spcBef>
                        <a:spcAft>
                          <a:spcPct val="0"/>
                        </a:spcAft>
                        <a:buClrTx/>
                        <a:buSzTx/>
                        <a:buFontTx/>
                        <a:buChar char="•"/>
                        <a:tabLst/>
                      </a:pPr>
                      <a:r>
                        <a:rPr kumimoji="0" lang="en-CA" sz="1900" b="0" i="0" u="none" strike="noStrike" cap="none" normalizeH="0" baseline="0" smtClean="0">
                          <a:ln>
                            <a:noFill/>
                          </a:ln>
                          <a:solidFill>
                            <a:schemeClr val="tx1"/>
                          </a:solidFill>
                          <a:effectLst/>
                          <a:latin typeface="Century Gothic" pitchFamily="34" charset="0"/>
                        </a:rPr>
                        <a:t>Use within 30 minutes of mixing</a:t>
                      </a:r>
                    </a:p>
                    <a:p>
                      <a:pPr marL="0" marR="0" lvl="0" indent="0" algn="l" defTabSz="914400" rtl="0" eaLnBrk="0" fontAlgn="base" latinLnBrk="0" hangingPunct="0">
                        <a:lnSpc>
                          <a:spcPct val="90000"/>
                        </a:lnSpc>
                        <a:spcBef>
                          <a:spcPts val="1000"/>
                        </a:spcBef>
                        <a:spcAft>
                          <a:spcPct val="0"/>
                        </a:spcAft>
                        <a:buClrTx/>
                        <a:buSzTx/>
                        <a:buFontTx/>
                        <a:buChar char="•"/>
                        <a:tabLst/>
                      </a:pPr>
                      <a:r>
                        <a:rPr kumimoji="0" lang="en-CA" sz="1900" b="0" i="0" u="none" strike="noStrike" cap="none" normalizeH="0" baseline="0" smtClean="0">
                          <a:ln>
                            <a:noFill/>
                          </a:ln>
                          <a:solidFill>
                            <a:schemeClr val="tx1"/>
                          </a:solidFill>
                          <a:effectLst/>
                          <a:latin typeface="Century Gothic" pitchFamily="34" charset="0"/>
                        </a:rPr>
                        <a:t>Drink a small glass of water afterwards</a:t>
                      </a:r>
                    </a:p>
                    <a:p>
                      <a:pPr marL="0" marR="0" lvl="0" indent="0" algn="l" defTabSz="914400" rtl="0" eaLnBrk="0" fontAlgn="base" latinLnBrk="0" hangingPunct="0">
                        <a:lnSpc>
                          <a:spcPct val="90000"/>
                        </a:lnSpc>
                        <a:spcBef>
                          <a:spcPts val="1000"/>
                        </a:spcBef>
                        <a:spcAft>
                          <a:spcPct val="0"/>
                        </a:spcAft>
                        <a:buClrTx/>
                        <a:buSzTx/>
                        <a:buFontTx/>
                        <a:buChar char="•"/>
                        <a:tabLst/>
                      </a:pPr>
                      <a:r>
                        <a:rPr kumimoji="0" lang="en-CA" sz="1900" b="0" i="0" u="none" strike="noStrike" cap="none" normalizeH="0" baseline="0" smtClean="0">
                          <a:ln>
                            <a:noFill/>
                          </a:ln>
                          <a:solidFill>
                            <a:schemeClr val="tx1"/>
                          </a:solidFill>
                          <a:effectLst/>
                          <a:latin typeface="Century Gothic" pitchFamily="34" charset="0"/>
                        </a:rPr>
                        <a:t>May result in “hot jalapeno” sensation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Overview</a:t>
            </a:r>
            <a:endParaRPr lang="en-US" dirty="0"/>
          </a:p>
        </p:txBody>
      </p:sp>
      <p:sp>
        <p:nvSpPr>
          <p:cNvPr id="7" name="Content Placeholder 2"/>
          <p:cNvSpPr txBox="1">
            <a:spLocks/>
          </p:cNvSpPr>
          <p:nvPr/>
        </p:nvSpPr>
        <p:spPr>
          <a:xfrm>
            <a:off x="720725" y="1360488"/>
            <a:ext cx="10820400" cy="5243512"/>
          </a:xfrm>
          <a:prstGeom prst="rect">
            <a:avLst/>
          </a:prstGeom>
        </p:spPr>
        <p:txBody>
          <a:bodyPr>
            <a:normAutofit lnSpcReduction="10000"/>
          </a:bodyPr>
          <a:lstStyle/>
          <a:p>
            <a:pPr marL="228600" indent="-228600" defTabSz="914400">
              <a:lnSpc>
                <a:spcPct val="80000"/>
              </a:lnSpc>
              <a:spcBef>
                <a:spcPts val="1000"/>
              </a:spcBef>
              <a:buFont typeface="Arial" charset="0"/>
              <a:buChar char="•"/>
              <a:defRPr/>
            </a:pPr>
            <a:r>
              <a:rPr lang="en-US" sz="2200" b="1" dirty="0">
                <a:latin typeface="Century Gothic" pitchFamily="34" charset="0"/>
              </a:rPr>
              <a:t>Goals of Therapy</a:t>
            </a:r>
          </a:p>
          <a:p>
            <a:pPr marL="228600" indent="-228600" defTabSz="914400">
              <a:lnSpc>
                <a:spcPct val="80000"/>
              </a:lnSpc>
              <a:spcBef>
                <a:spcPts val="1000"/>
              </a:spcBef>
              <a:buFont typeface="Arial" charset="0"/>
              <a:buChar char="•"/>
              <a:defRPr/>
            </a:pPr>
            <a:r>
              <a:rPr lang="en-US" sz="2200" b="1" dirty="0">
                <a:latin typeface="Century Gothic" pitchFamily="34" charset="0"/>
              </a:rPr>
              <a:t>Indicated and Effective</a:t>
            </a:r>
          </a:p>
          <a:p>
            <a:pPr marL="685800" lvl="1" indent="-228600" defTabSz="914400">
              <a:lnSpc>
                <a:spcPct val="80000"/>
              </a:lnSpc>
              <a:spcBef>
                <a:spcPts val="500"/>
              </a:spcBef>
              <a:buFont typeface="Arial" charset="0"/>
              <a:buChar char="•"/>
              <a:defRPr/>
            </a:pPr>
            <a:r>
              <a:rPr lang="en-US" sz="2200" dirty="0">
                <a:latin typeface="Century Gothic" pitchFamily="34" charset="0"/>
              </a:rPr>
              <a:t>Guideline Preferred and Alternative Agents </a:t>
            </a:r>
          </a:p>
          <a:p>
            <a:pPr marL="228600" indent="-228600" defTabSz="914400">
              <a:lnSpc>
                <a:spcPct val="80000"/>
              </a:lnSpc>
              <a:spcBef>
                <a:spcPts val="1000"/>
              </a:spcBef>
              <a:buFont typeface="Arial" charset="0"/>
              <a:buChar char="•"/>
              <a:defRPr/>
            </a:pPr>
            <a:r>
              <a:rPr lang="en-US" sz="2200" b="1" dirty="0">
                <a:latin typeface="Century Gothic" pitchFamily="34" charset="0"/>
              </a:rPr>
              <a:t>Safety</a:t>
            </a:r>
          </a:p>
          <a:p>
            <a:pPr marL="685800" lvl="1" indent="-228600" defTabSz="914400">
              <a:lnSpc>
                <a:spcPct val="80000"/>
              </a:lnSpc>
              <a:spcBef>
                <a:spcPts val="500"/>
              </a:spcBef>
              <a:buFont typeface="Arial" charset="0"/>
              <a:buChar char="•"/>
              <a:defRPr/>
            </a:pPr>
            <a:r>
              <a:rPr lang="en-US" sz="2200" dirty="0">
                <a:latin typeface="Century Gothic" pitchFamily="34" charset="0"/>
              </a:rPr>
              <a:t>Adverse Effects</a:t>
            </a:r>
          </a:p>
          <a:p>
            <a:pPr marL="685800" lvl="1" indent="-228600" defTabSz="914400">
              <a:lnSpc>
                <a:spcPct val="80000"/>
              </a:lnSpc>
              <a:spcBef>
                <a:spcPts val="500"/>
              </a:spcBef>
              <a:buFont typeface="Arial" charset="0"/>
              <a:buChar char="•"/>
              <a:defRPr/>
            </a:pPr>
            <a:r>
              <a:rPr lang="en-US" sz="2200" dirty="0">
                <a:latin typeface="Century Gothic" pitchFamily="34" charset="0"/>
              </a:rPr>
              <a:t>Drug Interactions</a:t>
            </a:r>
          </a:p>
          <a:p>
            <a:pPr marL="228600" indent="-228600" defTabSz="914400">
              <a:lnSpc>
                <a:spcPct val="80000"/>
              </a:lnSpc>
              <a:spcBef>
                <a:spcPts val="1000"/>
              </a:spcBef>
              <a:buFont typeface="Arial" charset="0"/>
              <a:buChar char="•"/>
              <a:defRPr/>
            </a:pPr>
            <a:r>
              <a:rPr lang="en-US" sz="2200" b="1" dirty="0">
                <a:latin typeface="Century Gothic" pitchFamily="34" charset="0"/>
              </a:rPr>
              <a:t>Adherence</a:t>
            </a:r>
          </a:p>
          <a:p>
            <a:pPr marL="685800" lvl="1" indent="-228600" defTabSz="914400">
              <a:lnSpc>
                <a:spcPct val="80000"/>
              </a:lnSpc>
              <a:spcBef>
                <a:spcPts val="500"/>
              </a:spcBef>
              <a:buFont typeface="Arial" charset="0"/>
              <a:buChar char="•"/>
              <a:defRPr/>
            </a:pPr>
            <a:r>
              <a:rPr lang="en-US" sz="2200" dirty="0">
                <a:latin typeface="Century Gothic" pitchFamily="34" charset="0"/>
              </a:rPr>
              <a:t>Clinical Implication of Non-Adherence</a:t>
            </a:r>
          </a:p>
          <a:p>
            <a:pPr marL="685800" lvl="1" indent="-228600" defTabSz="914400">
              <a:lnSpc>
                <a:spcPct val="80000"/>
              </a:lnSpc>
              <a:spcBef>
                <a:spcPts val="500"/>
              </a:spcBef>
              <a:buFont typeface="Arial" charset="0"/>
              <a:buChar char="•"/>
              <a:defRPr/>
            </a:pPr>
            <a:r>
              <a:rPr lang="en-US" sz="2200" dirty="0">
                <a:latin typeface="Century Gothic" pitchFamily="34" charset="0"/>
              </a:rPr>
              <a:t>Recommendations to Optimize</a:t>
            </a:r>
          </a:p>
          <a:p>
            <a:pPr marL="685800" lvl="1" indent="-228600" defTabSz="914400">
              <a:lnSpc>
                <a:spcPct val="80000"/>
              </a:lnSpc>
              <a:spcBef>
                <a:spcPts val="500"/>
              </a:spcBef>
              <a:buFont typeface="Arial" charset="0"/>
              <a:buChar char="•"/>
              <a:defRPr/>
            </a:pPr>
            <a:r>
              <a:rPr lang="en-US" sz="2200" dirty="0">
                <a:latin typeface="Century Gothic" pitchFamily="34" charset="0"/>
              </a:rPr>
              <a:t>Crushing, Splitting and Other Dosage Forms</a:t>
            </a:r>
          </a:p>
          <a:p>
            <a:pPr marL="228600" indent="-228600" defTabSz="914400">
              <a:lnSpc>
                <a:spcPct val="80000"/>
              </a:lnSpc>
              <a:spcBef>
                <a:spcPts val="500"/>
              </a:spcBef>
              <a:buFont typeface="Arial" charset="0"/>
              <a:buChar char="•"/>
              <a:defRPr/>
            </a:pPr>
            <a:r>
              <a:rPr lang="en-US" sz="2200" b="1" u="sng" dirty="0">
                <a:solidFill>
                  <a:schemeClr val="accent2"/>
                </a:solidFill>
                <a:latin typeface="Century Gothic" pitchFamily="34" charset="0"/>
              </a:rPr>
              <a:t>COST</a:t>
            </a:r>
          </a:p>
          <a:p>
            <a:pPr marL="685800" lvl="1" indent="-228600" defTabSz="914400">
              <a:lnSpc>
                <a:spcPct val="80000"/>
              </a:lnSpc>
              <a:spcBef>
                <a:spcPts val="500"/>
              </a:spcBef>
              <a:buFont typeface="Arial" charset="0"/>
              <a:buChar char="•"/>
              <a:defRPr/>
            </a:pPr>
            <a:r>
              <a:rPr lang="en-US" sz="2200" b="1" dirty="0">
                <a:solidFill>
                  <a:schemeClr val="accent2"/>
                </a:solidFill>
                <a:latin typeface="Century Gothic" pitchFamily="34" charset="0"/>
              </a:rPr>
              <a:t>Types of coverage available</a:t>
            </a:r>
          </a:p>
          <a:p>
            <a:pPr marL="228600" indent="-228600" defTabSz="914400">
              <a:lnSpc>
                <a:spcPct val="80000"/>
              </a:lnSpc>
              <a:spcBef>
                <a:spcPts val="1000"/>
              </a:spcBef>
              <a:buFont typeface="Arial" charset="0"/>
              <a:buChar char="•"/>
              <a:defRPr/>
            </a:pPr>
            <a:r>
              <a:rPr lang="en-US" sz="2200" b="1" dirty="0">
                <a:latin typeface="Century Gothic" pitchFamily="34" charset="0"/>
              </a:rPr>
              <a:t>Counseling</a:t>
            </a:r>
          </a:p>
          <a:p>
            <a:pPr marL="685800" lvl="1" indent="-228600" defTabSz="914400">
              <a:lnSpc>
                <a:spcPct val="80000"/>
              </a:lnSpc>
              <a:spcBef>
                <a:spcPts val="500"/>
              </a:spcBef>
              <a:buFont typeface="Arial" charset="0"/>
              <a:buChar char="•"/>
              <a:defRPr/>
            </a:pPr>
            <a:r>
              <a:rPr lang="en-US" sz="2200" dirty="0">
                <a:latin typeface="Century Gothic" pitchFamily="34" charset="0"/>
              </a:rPr>
              <a:t>Counselling Sheets/Resources</a:t>
            </a:r>
          </a:p>
          <a:p>
            <a:pPr marL="228600" indent="-228600" defTabSz="914400">
              <a:lnSpc>
                <a:spcPct val="80000"/>
              </a:lnSpc>
              <a:spcBef>
                <a:spcPts val="500"/>
              </a:spcBef>
              <a:buFont typeface="Arial" charset="0"/>
              <a:buChar char="•"/>
              <a:defRPr/>
            </a:pPr>
            <a:r>
              <a:rPr lang="en-US" sz="2200" b="1" dirty="0">
                <a:latin typeface="Century Gothic" pitchFamily="34" charset="0"/>
              </a:rPr>
              <a:t>PEP and </a:t>
            </a:r>
            <a:r>
              <a:rPr lang="en-US" sz="2200" b="1" dirty="0" err="1">
                <a:latin typeface="Century Gothic" pitchFamily="34" charset="0"/>
              </a:rPr>
              <a:t>PrEP</a:t>
            </a:r>
            <a:r>
              <a:rPr lang="en-US" sz="2200" b="1" dirty="0">
                <a:latin typeface="Century Gothic" pitchFamily="34" charset="0"/>
              </a:rPr>
              <a:t> recommendations</a:t>
            </a:r>
          </a:p>
          <a:p>
            <a:pPr marL="228600" indent="-228600" defTabSz="914400">
              <a:lnSpc>
                <a:spcPct val="80000"/>
              </a:lnSpc>
              <a:spcBef>
                <a:spcPts val="1000"/>
              </a:spcBef>
              <a:buFont typeface="Arial" charset="0"/>
              <a:buChar char="•"/>
              <a:defRPr/>
            </a:pPr>
            <a:endParaRPr lang="en-US" sz="2000" dirty="0">
              <a:latin typeface="Century Gothic" pitchFamily="34" charset="0"/>
            </a:endParaRPr>
          </a:p>
          <a:p>
            <a:pPr marL="228600" indent="-228600" defTabSz="914400">
              <a:lnSpc>
                <a:spcPct val="80000"/>
              </a:lnSpc>
              <a:spcBef>
                <a:spcPts val="1000"/>
              </a:spcBef>
              <a:buFont typeface="Arial" charset="0"/>
              <a:buChar char="•"/>
              <a:defRPr/>
            </a:pPr>
            <a:endParaRPr lang="en-US" sz="2000" dirty="0">
              <a:latin typeface="Century Gothic" pitchFamily="34" charset="0"/>
            </a:endParaRPr>
          </a:p>
          <a:p>
            <a:pPr marL="228600" indent="-228600" defTabSz="914400">
              <a:lnSpc>
                <a:spcPct val="80000"/>
              </a:lnSpc>
              <a:spcBef>
                <a:spcPts val="1000"/>
              </a:spcBef>
              <a:buFont typeface="Arial" charset="0"/>
              <a:buChar char="•"/>
              <a:defRPr/>
            </a:pPr>
            <a:endParaRPr lang="en-US" sz="2000" dirty="0">
              <a:latin typeface="Century Gothic" pitchFamily="34" charset="0"/>
            </a:endParaRPr>
          </a:p>
        </p:txBody>
      </p:sp>
      <p:pic>
        <p:nvPicPr>
          <p:cNvPr id="86019" name="Picture 6" descr="800px-VariousPills.jpg"/>
          <p:cNvPicPr>
            <a:picLocks noChangeAspect="1" noChangeArrowheads="1"/>
          </p:cNvPicPr>
          <p:nvPr/>
        </p:nvPicPr>
        <p:blipFill>
          <a:blip r:embed="rId4"/>
          <a:srcRect/>
          <a:stretch>
            <a:fillRect/>
          </a:stretch>
        </p:blipFill>
        <p:spPr bwMode="auto">
          <a:xfrm>
            <a:off x="7731125" y="2533650"/>
            <a:ext cx="4016375" cy="30194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p:cNvSpPr>
          <p:nvPr>
            <p:ph type="title"/>
          </p:nvPr>
        </p:nvSpPr>
        <p:spPr bwMode="auto"/>
        <p:txBody>
          <a:bodyPr wrap="square" numCol="1" anchorCtr="0" compatLnSpc="1">
            <a:prstTxWarp prst="textNoShape">
              <a:avLst/>
            </a:prstTxWarp>
          </a:bodyPr>
          <a:lstStyle/>
          <a:p>
            <a:r>
              <a:rPr lang="en-CA" cap="none" smtClean="0"/>
              <a:t>COST AND COVERAGE</a:t>
            </a:r>
          </a:p>
        </p:txBody>
      </p:sp>
      <p:sp>
        <p:nvSpPr>
          <p:cNvPr id="88066" name="Rectangle 3"/>
          <p:cNvSpPr>
            <a:spLocks noGrp="1"/>
          </p:cNvSpPr>
          <p:nvPr>
            <p:ph type="body" idx="1"/>
          </p:nvPr>
        </p:nvSpPr>
        <p:spPr>
          <a:xfrm>
            <a:off x="685800" y="1838325"/>
            <a:ext cx="10820400" cy="4562475"/>
          </a:xfrm>
        </p:spPr>
        <p:txBody>
          <a:bodyPr/>
          <a:lstStyle/>
          <a:p>
            <a:pPr marL="419100" indent="-419100"/>
            <a:r>
              <a:rPr lang="en-CA" smtClean="0"/>
              <a:t>Antiretroviral therapy is </a:t>
            </a:r>
            <a:r>
              <a:rPr lang="en-CA" b="1" smtClean="0"/>
              <a:t>very expensive</a:t>
            </a:r>
          </a:p>
          <a:p>
            <a:pPr marL="838200" lvl="1" indent="-381000"/>
            <a:r>
              <a:rPr lang="en-CA" sz="2200" smtClean="0"/>
              <a:t>$10 0000/year just for Truvada</a:t>
            </a:r>
          </a:p>
          <a:p>
            <a:pPr marL="838200" lvl="1" indent="-381000"/>
            <a:r>
              <a:rPr lang="en-CA" sz="2200" smtClean="0"/>
              <a:t>$14,486/year for Truvada + Prezista</a:t>
            </a:r>
          </a:p>
          <a:p>
            <a:pPr marL="838200" lvl="1" indent="-381000"/>
            <a:r>
              <a:rPr lang="en-CA" sz="2200" smtClean="0"/>
              <a:t>$16,387/year for Stribild</a:t>
            </a:r>
          </a:p>
          <a:p>
            <a:pPr marL="838200" lvl="1" indent="-381000">
              <a:buFont typeface="Arial" charset="0"/>
              <a:buNone/>
            </a:pPr>
            <a:endParaRPr lang="en-CA" sz="2200" smtClean="0"/>
          </a:p>
          <a:p>
            <a:pPr marL="419100" indent="-419100"/>
            <a:r>
              <a:rPr lang="en-CA" b="1" smtClean="0"/>
              <a:t>Types of HIV drug coverage:</a:t>
            </a:r>
          </a:p>
          <a:p>
            <a:pPr marL="838200" lvl="1" indent="-381000">
              <a:buFont typeface="Arial" charset="0"/>
              <a:buAutoNum type="arabicParenR"/>
            </a:pPr>
            <a:r>
              <a:rPr lang="en-CA" sz="2200" smtClean="0"/>
              <a:t>ODB (trillium)</a:t>
            </a:r>
          </a:p>
          <a:p>
            <a:pPr marL="838200" lvl="1" indent="-381000">
              <a:buFont typeface="Arial" charset="0"/>
              <a:buAutoNum type="arabicParenR"/>
            </a:pPr>
            <a:r>
              <a:rPr lang="en-CA" sz="2200" smtClean="0"/>
              <a:t>Private insurance (unlikely – around 10/350 patients at clinic)</a:t>
            </a:r>
          </a:p>
          <a:p>
            <a:pPr marL="838200" lvl="1" indent="-381000">
              <a:buFont typeface="Arial" charset="0"/>
              <a:buAutoNum type="arabicParenR"/>
            </a:pPr>
            <a:r>
              <a:rPr lang="en-CA" sz="2200" smtClean="0"/>
              <a:t>Drug cards available for Stribild and Complera (60 day supply only)</a:t>
            </a:r>
          </a:p>
          <a:p>
            <a:pPr marL="838200" lvl="1" indent="-381000">
              <a:buFont typeface="Arial" charset="0"/>
              <a:buAutoNum type="arabicParenR"/>
            </a:pPr>
            <a:r>
              <a:rPr lang="en-CA" sz="2200" smtClean="0"/>
              <a:t>Compassionate supply</a:t>
            </a:r>
          </a:p>
          <a:p>
            <a:pPr marL="838200" lvl="1" indent="-381000">
              <a:buFont typeface="Arial" charset="0"/>
              <a:buNone/>
            </a:pPr>
            <a:endParaRPr lang="en-CA" sz="2200" smtClean="0"/>
          </a:p>
          <a:p>
            <a:pPr marL="419100" indent="-419100"/>
            <a:r>
              <a:rPr lang="en-CA" smtClean="0"/>
              <a:t>Any coverage issues are usually identified and resolved by the patient’s HIV Clinic</a:t>
            </a:r>
          </a:p>
          <a:p>
            <a:pPr marL="838200" lvl="1" indent="-381000">
              <a:buFont typeface="Arial" charset="0"/>
              <a:buAutoNum type="arabicParenR"/>
            </a:pPr>
            <a:endParaRPr lang="en-CA" sz="1800" smtClean="0"/>
          </a:p>
          <a:p>
            <a:pPr marL="838200" lvl="1" indent="-381000">
              <a:buFont typeface="Arial" charset="0"/>
              <a:buAutoNum type="arabicParenR"/>
            </a:pPr>
            <a:endParaRPr lang="en-CA" sz="1800" smtClean="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Overview</a:t>
            </a:r>
            <a:endParaRPr lang="en-US" dirty="0"/>
          </a:p>
        </p:txBody>
      </p:sp>
      <p:sp>
        <p:nvSpPr>
          <p:cNvPr id="90114" name="Content Placeholder 2"/>
          <p:cNvSpPr txBox="1">
            <a:spLocks/>
          </p:cNvSpPr>
          <p:nvPr/>
        </p:nvSpPr>
        <p:spPr bwMode="auto">
          <a:xfrm>
            <a:off x="720725" y="1360488"/>
            <a:ext cx="10820400" cy="4503737"/>
          </a:xfrm>
          <a:prstGeom prst="rect">
            <a:avLst/>
          </a:prstGeom>
          <a:noFill/>
          <a:ln w="9525">
            <a:noFill/>
            <a:miter lim="800000"/>
            <a:headEnd/>
            <a:tailEnd/>
          </a:ln>
        </p:spPr>
        <p:txBody>
          <a:bodyPr/>
          <a:lstStyle/>
          <a:p>
            <a:pPr marL="228600" indent="-228600" defTabSz="914400">
              <a:lnSpc>
                <a:spcPct val="70000"/>
              </a:lnSpc>
              <a:spcBef>
                <a:spcPts val="1000"/>
              </a:spcBef>
              <a:buFont typeface="Arial" charset="0"/>
              <a:buChar char="•"/>
            </a:pPr>
            <a:r>
              <a:rPr lang="en-US" sz="2000" b="1">
                <a:latin typeface="Century Gothic" pitchFamily="34" charset="0"/>
              </a:rPr>
              <a:t>Goals of Therapy</a:t>
            </a:r>
          </a:p>
          <a:p>
            <a:pPr marL="228600" indent="-228600" defTabSz="914400">
              <a:lnSpc>
                <a:spcPct val="70000"/>
              </a:lnSpc>
              <a:spcBef>
                <a:spcPts val="1000"/>
              </a:spcBef>
              <a:buFont typeface="Arial" charset="0"/>
              <a:buChar char="•"/>
            </a:pPr>
            <a:r>
              <a:rPr lang="en-US" sz="2000" b="1">
                <a:latin typeface="Century Gothic" pitchFamily="34" charset="0"/>
              </a:rPr>
              <a:t>Indicated and Effective</a:t>
            </a:r>
          </a:p>
          <a:p>
            <a:pPr marL="685800" lvl="1" indent="-228600" defTabSz="914400">
              <a:lnSpc>
                <a:spcPct val="70000"/>
              </a:lnSpc>
              <a:spcBef>
                <a:spcPts val="500"/>
              </a:spcBef>
              <a:buFont typeface="Arial" charset="0"/>
              <a:buChar char="•"/>
            </a:pPr>
            <a:r>
              <a:rPr lang="en-US" sz="1900">
                <a:latin typeface="Century Gothic" pitchFamily="34" charset="0"/>
              </a:rPr>
              <a:t>Guideline Preferred and Alternative Agents </a:t>
            </a:r>
          </a:p>
          <a:p>
            <a:pPr marL="228600" indent="-228600" defTabSz="914400">
              <a:lnSpc>
                <a:spcPct val="70000"/>
              </a:lnSpc>
              <a:spcBef>
                <a:spcPts val="1000"/>
              </a:spcBef>
              <a:buFont typeface="Arial" charset="0"/>
              <a:buChar char="•"/>
            </a:pPr>
            <a:r>
              <a:rPr lang="en-US" sz="2000" b="1">
                <a:latin typeface="Century Gothic" pitchFamily="34" charset="0"/>
              </a:rPr>
              <a:t>Safety</a:t>
            </a:r>
          </a:p>
          <a:p>
            <a:pPr marL="685800" lvl="1" indent="-228600" defTabSz="914400">
              <a:lnSpc>
                <a:spcPct val="70000"/>
              </a:lnSpc>
              <a:spcBef>
                <a:spcPts val="500"/>
              </a:spcBef>
              <a:buFont typeface="Arial" charset="0"/>
              <a:buChar char="•"/>
            </a:pPr>
            <a:r>
              <a:rPr lang="en-US" sz="1900">
                <a:latin typeface="Century Gothic" pitchFamily="34" charset="0"/>
              </a:rPr>
              <a:t>Adverse Effects</a:t>
            </a:r>
          </a:p>
          <a:p>
            <a:pPr marL="685800" lvl="1" indent="-228600" defTabSz="914400">
              <a:lnSpc>
                <a:spcPct val="70000"/>
              </a:lnSpc>
              <a:spcBef>
                <a:spcPts val="500"/>
              </a:spcBef>
              <a:buFont typeface="Arial" charset="0"/>
              <a:buChar char="•"/>
            </a:pPr>
            <a:r>
              <a:rPr lang="en-US" sz="1900">
                <a:latin typeface="Century Gothic" pitchFamily="34" charset="0"/>
              </a:rPr>
              <a:t>Drug Interactions</a:t>
            </a:r>
          </a:p>
          <a:p>
            <a:pPr marL="228600" indent="-228600" defTabSz="914400">
              <a:lnSpc>
                <a:spcPct val="70000"/>
              </a:lnSpc>
              <a:spcBef>
                <a:spcPts val="1000"/>
              </a:spcBef>
              <a:buFont typeface="Arial" charset="0"/>
              <a:buChar char="•"/>
            </a:pPr>
            <a:r>
              <a:rPr lang="en-US" sz="2000" b="1">
                <a:latin typeface="Century Gothic" pitchFamily="34" charset="0"/>
              </a:rPr>
              <a:t>Adherence</a:t>
            </a:r>
          </a:p>
          <a:p>
            <a:pPr marL="685800" lvl="1" indent="-228600" defTabSz="914400">
              <a:lnSpc>
                <a:spcPct val="70000"/>
              </a:lnSpc>
              <a:spcBef>
                <a:spcPts val="500"/>
              </a:spcBef>
              <a:buFont typeface="Arial" charset="0"/>
              <a:buChar char="•"/>
            </a:pPr>
            <a:r>
              <a:rPr lang="en-US" sz="1900">
                <a:latin typeface="Century Gothic" pitchFamily="34" charset="0"/>
              </a:rPr>
              <a:t>Clinical Implication of Non-Adherence</a:t>
            </a:r>
          </a:p>
          <a:p>
            <a:pPr marL="685800" lvl="1" indent="-228600" defTabSz="914400">
              <a:lnSpc>
                <a:spcPct val="70000"/>
              </a:lnSpc>
              <a:spcBef>
                <a:spcPts val="500"/>
              </a:spcBef>
              <a:buFont typeface="Arial" charset="0"/>
              <a:buChar char="•"/>
            </a:pPr>
            <a:r>
              <a:rPr lang="en-US" sz="1900">
                <a:latin typeface="Century Gothic" pitchFamily="34" charset="0"/>
              </a:rPr>
              <a:t>Recommendations to Optimize</a:t>
            </a:r>
          </a:p>
          <a:p>
            <a:pPr marL="685800" lvl="1" indent="-228600" defTabSz="914400">
              <a:lnSpc>
                <a:spcPct val="70000"/>
              </a:lnSpc>
              <a:spcBef>
                <a:spcPts val="500"/>
              </a:spcBef>
              <a:buFont typeface="Arial" charset="0"/>
              <a:buChar char="•"/>
            </a:pPr>
            <a:r>
              <a:rPr lang="en-US" sz="1900">
                <a:latin typeface="Century Gothic" pitchFamily="34" charset="0"/>
              </a:rPr>
              <a:t>Crushing, Splitting and Other Dosage Forms</a:t>
            </a:r>
          </a:p>
          <a:p>
            <a:pPr marL="228600" indent="-228600" defTabSz="914400">
              <a:lnSpc>
                <a:spcPct val="70000"/>
              </a:lnSpc>
              <a:spcBef>
                <a:spcPts val="500"/>
              </a:spcBef>
              <a:buFont typeface="Arial" charset="0"/>
              <a:buChar char="•"/>
            </a:pPr>
            <a:r>
              <a:rPr lang="en-US" sz="1900" b="1">
                <a:latin typeface="Century Gothic" pitchFamily="34" charset="0"/>
              </a:rPr>
              <a:t>Cost</a:t>
            </a:r>
          </a:p>
          <a:p>
            <a:pPr marL="685800" lvl="1" indent="-228600" defTabSz="914400">
              <a:lnSpc>
                <a:spcPct val="70000"/>
              </a:lnSpc>
              <a:spcBef>
                <a:spcPts val="500"/>
              </a:spcBef>
              <a:buFont typeface="Arial" charset="0"/>
              <a:buChar char="•"/>
            </a:pPr>
            <a:r>
              <a:rPr lang="en-US" sz="1900">
                <a:latin typeface="Century Gothic" pitchFamily="34" charset="0"/>
              </a:rPr>
              <a:t>Types of coverage available</a:t>
            </a:r>
          </a:p>
          <a:p>
            <a:pPr marL="228600" indent="-228600" defTabSz="914400">
              <a:lnSpc>
                <a:spcPct val="70000"/>
              </a:lnSpc>
              <a:spcBef>
                <a:spcPts val="1000"/>
              </a:spcBef>
              <a:buFont typeface="Arial" charset="0"/>
              <a:buChar char="•"/>
            </a:pPr>
            <a:r>
              <a:rPr lang="en-US" sz="2000" b="1" u="sng">
                <a:solidFill>
                  <a:schemeClr val="accent2"/>
                </a:solidFill>
                <a:latin typeface="Century Gothic" pitchFamily="34" charset="0"/>
              </a:rPr>
              <a:t>COUNSELLING</a:t>
            </a:r>
          </a:p>
          <a:p>
            <a:pPr marL="685800" lvl="1" indent="-228600" defTabSz="914400">
              <a:lnSpc>
                <a:spcPct val="70000"/>
              </a:lnSpc>
              <a:spcBef>
                <a:spcPts val="500"/>
              </a:spcBef>
              <a:buFont typeface="Arial" charset="0"/>
              <a:buChar char="•"/>
            </a:pPr>
            <a:r>
              <a:rPr lang="en-US" sz="1900" b="1">
                <a:solidFill>
                  <a:schemeClr val="accent2"/>
                </a:solidFill>
                <a:latin typeface="Century Gothic" pitchFamily="34" charset="0"/>
              </a:rPr>
              <a:t>Counselling Sheets/Resources</a:t>
            </a:r>
          </a:p>
          <a:p>
            <a:pPr marL="228600" indent="-228600" defTabSz="914400">
              <a:lnSpc>
                <a:spcPct val="70000"/>
              </a:lnSpc>
              <a:spcBef>
                <a:spcPts val="500"/>
              </a:spcBef>
              <a:buFont typeface="Arial" charset="0"/>
              <a:buChar char="•"/>
            </a:pPr>
            <a:r>
              <a:rPr lang="en-US" sz="2000" b="1">
                <a:latin typeface="Century Gothic" pitchFamily="34" charset="0"/>
              </a:rPr>
              <a:t>PEP and PrEP recommendations</a:t>
            </a:r>
          </a:p>
          <a:p>
            <a:pPr marL="228600" indent="-228600" defTabSz="914400">
              <a:lnSpc>
                <a:spcPct val="70000"/>
              </a:lnSpc>
              <a:spcBef>
                <a:spcPts val="1000"/>
              </a:spcBef>
              <a:buFont typeface="Arial" charset="0"/>
              <a:buChar char="•"/>
            </a:pPr>
            <a:endParaRPr lang="en-US" sz="2000">
              <a:latin typeface="Century Gothic" pitchFamily="34" charset="0"/>
            </a:endParaRPr>
          </a:p>
          <a:p>
            <a:pPr marL="228600" indent="-228600" defTabSz="914400">
              <a:lnSpc>
                <a:spcPct val="70000"/>
              </a:lnSpc>
              <a:spcBef>
                <a:spcPts val="1000"/>
              </a:spcBef>
              <a:buFont typeface="Arial" charset="0"/>
              <a:buChar char="•"/>
            </a:pPr>
            <a:endParaRPr lang="en-US" sz="2000">
              <a:latin typeface="Century Gothic" pitchFamily="34" charset="0"/>
            </a:endParaRPr>
          </a:p>
          <a:p>
            <a:pPr marL="228600" indent="-228600" defTabSz="914400">
              <a:lnSpc>
                <a:spcPct val="70000"/>
              </a:lnSpc>
              <a:spcBef>
                <a:spcPts val="1000"/>
              </a:spcBef>
              <a:buFont typeface="Arial" charset="0"/>
              <a:buChar char="•"/>
            </a:pPr>
            <a:endParaRPr lang="en-US" sz="2000">
              <a:latin typeface="Century Gothic" pitchFamily="34" charset="0"/>
            </a:endParaRPr>
          </a:p>
        </p:txBody>
      </p:sp>
      <p:pic>
        <p:nvPicPr>
          <p:cNvPr id="90115" name="Picture 6" descr="Pharm Consult"/>
          <p:cNvPicPr>
            <a:picLocks noChangeAspect="1" noChangeArrowheads="1"/>
          </p:cNvPicPr>
          <p:nvPr/>
        </p:nvPicPr>
        <p:blipFill>
          <a:blip r:embed="rId4"/>
          <a:srcRect/>
          <a:stretch>
            <a:fillRect/>
          </a:stretch>
        </p:blipFill>
        <p:spPr bwMode="auto">
          <a:xfrm>
            <a:off x="7581900" y="2657475"/>
            <a:ext cx="3943350" cy="26289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 </a:t>
            </a:r>
            <a:endParaRPr lang="en-US" dirty="0"/>
          </a:p>
        </p:txBody>
      </p:sp>
      <p:sp>
        <p:nvSpPr>
          <p:cNvPr id="92162" name="Content Placeholder 2"/>
          <p:cNvSpPr>
            <a:spLocks noGrp="1"/>
          </p:cNvSpPr>
          <p:nvPr>
            <p:ph idx="1"/>
          </p:nvPr>
        </p:nvSpPr>
        <p:spPr>
          <a:xfrm>
            <a:off x="228600" y="1879600"/>
            <a:ext cx="11590338" cy="4859338"/>
          </a:xfrm>
        </p:spPr>
        <p:txBody>
          <a:bodyPr/>
          <a:lstStyle/>
          <a:p>
            <a:pPr eaLnBrk="1" hangingPunct="1"/>
            <a:r>
              <a:rPr lang="en-US" smtClean="0"/>
              <a:t>33 yo male from Jamaica</a:t>
            </a:r>
          </a:p>
          <a:p>
            <a:pPr eaLnBrk="1" hangingPunct="1"/>
            <a:r>
              <a:rPr lang="en-US" smtClean="0"/>
              <a:t>HIV+ New Diagnosis , CD4 19, VL 59,235</a:t>
            </a:r>
          </a:p>
          <a:p>
            <a:pPr eaLnBrk="1" hangingPunct="1"/>
            <a:r>
              <a:rPr lang="en-US" smtClean="0"/>
              <a:t>Hospitalized for pneumonia</a:t>
            </a:r>
          </a:p>
          <a:p>
            <a:pPr marL="0" lvl="1" indent="0" eaLnBrk="1" hangingPunct="1"/>
            <a:r>
              <a:rPr lang="en-US" smtClean="0"/>
              <a:t> Confirmed Pnemocystic jirovecii (PJP/PCP)</a:t>
            </a:r>
          </a:p>
          <a:p>
            <a:pPr eaLnBrk="1" hangingPunct="1"/>
            <a:r>
              <a:rPr lang="en-US" smtClean="0"/>
              <a:t>In hospital: Rx TMP/SMX IV TID x 21 days</a:t>
            </a:r>
          </a:p>
          <a:p>
            <a:pPr eaLnBrk="1" hangingPunct="1"/>
            <a:r>
              <a:rPr lang="en-US" smtClean="0"/>
              <a:t>Patient discharged home on: </a:t>
            </a:r>
            <a:r>
              <a:rPr lang="en-US" b="1" smtClean="0"/>
              <a:t>TMP/SMX SS</a:t>
            </a:r>
            <a:r>
              <a:rPr lang="en-US" smtClean="0"/>
              <a:t> 1 tab po daily, </a:t>
            </a:r>
            <a:r>
              <a:rPr lang="en-US" b="1" smtClean="0"/>
              <a:t>Azithromycin</a:t>
            </a:r>
            <a:r>
              <a:rPr lang="en-US" smtClean="0"/>
              <a:t> 1250 po Qweekly and </a:t>
            </a:r>
            <a:r>
              <a:rPr lang="en-US" b="1" smtClean="0"/>
              <a:t>Complera 1 tab po daily</a:t>
            </a:r>
          </a:p>
          <a:p>
            <a:pPr eaLnBrk="1" hangingPunct="1">
              <a:buFont typeface="Arial" charset="0"/>
              <a:buNone/>
            </a:pPr>
            <a:endParaRPr lang="en-US" b="1" smtClean="0"/>
          </a:p>
          <a:p>
            <a:pPr eaLnBrk="1" hangingPunct="1"/>
            <a:r>
              <a:rPr lang="en-US" b="1" smtClean="0"/>
              <a:t>You are asked to </a:t>
            </a:r>
            <a:r>
              <a:rPr lang="en-US" b="1" smtClean="0">
                <a:solidFill>
                  <a:srgbClr val="FF0000"/>
                </a:solidFill>
              </a:rPr>
              <a:t>provide counselling and a Medscheck</a:t>
            </a:r>
          </a:p>
          <a:p>
            <a:pPr marL="742950" lvl="2" indent="-285750" eaLnBrk="1" hangingPunct="1">
              <a:spcBef>
                <a:spcPts val="1000"/>
              </a:spcBef>
              <a:buFont typeface="Wingdings" pitchFamily="2" charset="2"/>
              <a:buChar char="v"/>
            </a:pPr>
            <a:r>
              <a:rPr lang="en-US" b="1" i="1" smtClean="0"/>
              <a:t>Drug information approach</a:t>
            </a:r>
          </a:p>
          <a:p>
            <a:pPr marL="1200150" lvl="3" indent="-285750" eaLnBrk="1" hangingPunct="1">
              <a:spcBef>
                <a:spcPts val="1000"/>
              </a:spcBef>
            </a:pPr>
            <a:r>
              <a:rPr lang="en-US" sz="1800" i="1" smtClean="0">
                <a:solidFill>
                  <a:srgbClr val="404040"/>
                </a:solidFill>
                <a:hlinkClick r:id="rId4"/>
              </a:rPr>
              <a:t>http://hivclinic.ca/main/drugs_fact.html</a:t>
            </a:r>
            <a:endParaRPr lang="en-US" sz="1800" i="1" smtClean="0">
              <a:solidFill>
                <a:srgbClr val="404040"/>
              </a:solidFill>
            </a:endParaRPr>
          </a:p>
          <a:p>
            <a:pPr marL="1200150" lvl="3" indent="-285750" eaLnBrk="1" hangingPunct="1">
              <a:spcBef>
                <a:spcPts val="1000"/>
              </a:spcBef>
            </a:pPr>
            <a:r>
              <a:rPr lang="en-US" sz="1800" i="1" smtClean="0">
                <a:hlinkClick r:id="rId5" invalidUrl="http:///"/>
              </a:rPr>
              <a:t>http://</a:t>
            </a:r>
            <a:r>
              <a:rPr lang="en-US" sz="1800" i="1" smtClean="0">
                <a:hlinkClick r:id="rId6"/>
              </a:rPr>
              <a:t>hivmedicationguide.com/Default.asp</a:t>
            </a:r>
            <a:endParaRPr lang="en-US" sz="1800" smtClean="0"/>
          </a:p>
          <a:p>
            <a:pPr marL="1200150" lvl="3" indent="-285750" eaLnBrk="1" hangingPunct="1">
              <a:spcBef>
                <a:spcPts val="1000"/>
              </a:spcBef>
            </a:pPr>
            <a:endParaRPr lang="en-US" sz="1800" i="1" smtClean="0">
              <a:solidFill>
                <a:srgbClr val="404040"/>
              </a:solidFill>
            </a:endParaRPr>
          </a:p>
          <a:p>
            <a:pPr marL="1200150" lvl="3" indent="-285750" eaLnBrk="1" hangingPunct="1">
              <a:spcBef>
                <a:spcPts val="1000"/>
              </a:spcBef>
            </a:pPr>
            <a:endParaRPr lang="en-US" sz="1800" i="1" smtClean="0">
              <a:solidFill>
                <a:srgbClr val="404040"/>
              </a:solidFill>
            </a:endParaRPr>
          </a:p>
          <a:p>
            <a:pPr marL="1200150" lvl="3" indent="-285750" eaLnBrk="1" hangingPunct="1">
              <a:spcBef>
                <a:spcPts val="1000"/>
              </a:spcBef>
            </a:pPr>
            <a:endParaRPr lang="en-US" i="1" smtClean="0"/>
          </a:p>
        </p:txBody>
      </p:sp>
      <p:sp>
        <p:nvSpPr>
          <p:cNvPr id="5" name="Title 1"/>
          <p:cNvSpPr txBox="1">
            <a:spLocks/>
          </p:cNvSpPr>
          <p:nvPr/>
        </p:nvSpPr>
        <p:spPr>
          <a:xfrm>
            <a:off x="3048000" y="915988"/>
            <a:ext cx="8610600" cy="1293812"/>
          </a:xfrm>
          <a:prstGeom prst="rect">
            <a:avLst/>
          </a:prstGeom>
        </p:spPr>
        <p:txBody>
          <a:bodyPr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lang="en-US" dirty="0" smtClean="0"/>
              <a:t>COUNSELLING</a:t>
            </a:r>
            <a:endParaRPr lang="en-US" dirty="0"/>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3"/>
          <p:cNvPicPr>
            <a:picLocks noChangeAspect="1"/>
          </p:cNvPicPr>
          <p:nvPr/>
        </p:nvPicPr>
        <p:blipFill>
          <a:blip r:embed="rId3"/>
          <a:srcRect/>
          <a:stretch>
            <a:fillRect/>
          </a:stretch>
        </p:blipFill>
        <p:spPr bwMode="auto">
          <a:xfrm>
            <a:off x="1092200" y="0"/>
            <a:ext cx="10006013" cy="6858000"/>
          </a:xfrm>
          <a:prstGeom prst="rect">
            <a:avLst/>
          </a:prstGeom>
          <a:noFill/>
          <a:ln w="9525">
            <a:noFill/>
            <a:miter lim="800000"/>
            <a:headEnd/>
            <a:tailEnd/>
          </a:ln>
        </p:spPr>
      </p:pic>
      <p:sp>
        <p:nvSpPr>
          <p:cNvPr id="5" name="Rounded Rectangle 4"/>
          <p:cNvSpPr/>
          <p:nvPr/>
        </p:nvSpPr>
        <p:spPr>
          <a:xfrm>
            <a:off x="1202267" y="5723467"/>
            <a:ext cx="2573866" cy="491066"/>
          </a:xfrm>
          <a:prstGeom prst="roundRect">
            <a:avLst/>
          </a:prstGeom>
          <a:solidFill>
            <a:schemeClr val="accent4">
              <a:alpha val="37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ounded Rectangle 7"/>
          <p:cNvSpPr/>
          <p:nvPr/>
        </p:nvSpPr>
        <p:spPr>
          <a:xfrm>
            <a:off x="4504267" y="914400"/>
            <a:ext cx="3132666" cy="491066"/>
          </a:xfrm>
          <a:prstGeom prst="roundRect">
            <a:avLst/>
          </a:prstGeom>
          <a:solidFill>
            <a:schemeClr val="accent4">
              <a:alpha val="37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ounded Rectangle 8"/>
          <p:cNvSpPr/>
          <p:nvPr/>
        </p:nvSpPr>
        <p:spPr>
          <a:xfrm>
            <a:off x="4453467" y="5537199"/>
            <a:ext cx="3251200" cy="643467"/>
          </a:xfrm>
          <a:prstGeom prst="roundRect">
            <a:avLst/>
          </a:prstGeom>
          <a:solidFill>
            <a:schemeClr val="accent4">
              <a:alpha val="37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Rounded Rectangle 9"/>
          <p:cNvSpPr/>
          <p:nvPr/>
        </p:nvSpPr>
        <p:spPr>
          <a:xfrm>
            <a:off x="1168400" y="1151467"/>
            <a:ext cx="2573866" cy="491066"/>
          </a:xfrm>
          <a:prstGeom prst="roundRect">
            <a:avLst/>
          </a:prstGeom>
          <a:solidFill>
            <a:srgbClr val="FFFF00">
              <a:alpha val="37000"/>
            </a:srgbClr>
          </a:solidFill>
          <a:ln w="38100" cmpd="sng">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222" name="Text Box 15"/>
          <p:cNvSpPr txBox="1">
            <a:spLocks noChangeArrowheads="1"/>
          </p:cNvSpPr>
          <p:nvPr/>
        </p:nvSpPr>
        <p:spPr bwMode="auto">
          <a:xfrm>
            <a:off x="104775" y="5919788"/>
            <a:ext cx="1077913" cy="457200"/>
          </a:xfrm>
          <a:prstGeom prst="rect">
            <a:avLst/>
          </a:prstGeom>
          <a:noFill/>
          <a:ln w="9525">
            <a:noFill/>
            <a:miter lim="800000"/>
            <a:headEnd/>
            <a:tailEnd/>
          </a:ln>
        </p:spPr>
        <p:txBody>
          <a:bodyPr>
            <a:spAutoFit/>
          </a:bodyPr>
          <a:lstStyle/>
          <a:p>
            <a:pPr algn="ctr" defTabSz="914400">
              <a:spcBef>
                <a:spcPct val="50000"/>
              </a:spcBef>
            </a:pPr>
            <a:r>
              <a:rPr lang="en-CA" sz="1200" b="1">
                <a:solidFill>
                  <a:srgbClr val="D00202"/>
                </a:solidFill>
              </a:rPr>
              <a:t>TAKE WITH FOOD</a:t>
            </a:r>
          </a:p>
        </p:txBody>
      </p:sp>
      <p:sp>
        <p:nvSpPr>
          <p:cNvPr id="94223" name="AutoShape 16"/>
          <p:cNvSpPr>
            <a:spLocks noChangeArrowheads="1"/>
          </p:cNvSpPr>
          <p:nvPr/>
        </p:nvSpPr>
        <p:spPr bwMode="auto">
          <a:xfrm>
            <a:off x="234950" y="6283325"/>
            <a:ext cx="936625" cy="280988"/>
          </a:xfrm>
          <a:prstGeom prst="rightArrow">
            <a:avLst>
              <a:gd name="adj1" fmla="val 50000"/>
              <a:gd name="adj2" fmla="val 83333"/>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3"/>
          <p:cNvPicPr>
            <a:picLocks noChangeAspect="1"/>
          </p:cNvPicPr>
          <p:nvPr/>
        </p:nvPicPr>
        <p:blipFill>
          <a:blip r:embed="rId3"/>
          <a:srcRect/>
          <a:stretch>
            <a:fillRect/>
          </a:stretch>
        </p:blipFill>
        <p:spPr bwMode="auto">
          <a:xfrm>
            <a:off x="2679700" y="0"/>
            <a:ext cx="6818313" cy="6858000"/>
          </a:xfrm>
          <a:prstGeom prst="rect">
            <a:avLst/>
          </a:prstGeom>
          <a:noFill/>
          <a:ln w="9525">
            <a:noFill/>
            <a:miter lim="800000"/>
            <a:headEnd/>
            <a:tailEnd/>
          </a:ln>
        </p:spPr>
      </p:pic>
      <p:pic>
        <p:nvPicPr>
          <p:cNvPr id="96258" name="Picture 4"/>
          <p:cNvPicPr>
            <a:picLocks noChangeAspect="1"/>
          </p:cNvPicPr>
          <p:nvPr/>
        </p:nvPicPr>
        <p:blipFill>
          <a:blip r:embed="rId3"/>
          <a:srcRect/>
          <a:stretch>
            <a:fillRect/>
          </a:stretch>
        </p:blipFill>
        <p:spPr bwMode="auto">
          <a:xfrm>
            <a:off x="2679700" y="0"/>
            <a:ext cx="6818313" cy="6858000"/>
          </a:xfrm>
          <a:prstGeom prst="rect">
            <a:avLst/>
          </a:prstGeom>
          <a:noFill/>
          <a:ln w="9525">
            <a:noFill/>
            <a:miter lim="800000"/>
            <a:headEnd/>
            <a:tailEnd/>
          </a:ln>
        </p:spPr>
      </p:pic>
      <p:sp>
        <p:nvSpPr>
          <p:cNvPr id="6" name="Rounded Rectangle 5"/>
          <p:cNvSpPr/>
          <p:nvPr/>
        </p:nvSpPr>
        <p:spPr>
          <a:xfrm>
            <a:off x="2607733" y="1659467"/>
            <a:ext cx="3251199" cy="491066"/>
          </a:xfrm>
          <a:prstGeom prst="roundRect">
            <a:avLst/>
          </a:prstGeom>
          <a:solidFill>
            <a:schemeClr val="accent1">
              <a:alpha val="37000"/>
            </a:schemeClr>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ounded Rectangle 6"/>
          <p:cNvSpPr/>
          <p:nvPr/>
        </p:nvSpPr>
        <p:spPr>
          <a:xfrm>
            <a:off x="6129866" y="575734"/>
            <a:ext cx="2709333" cy="491066"/>
          </a:xfrm>
          <a:prstGeom prst="roundRect">
            <a:avLst/>
          </a:prstGeom>
          <a:solidFill>
            <a:schemeClr val="accent4">
              <a:alpha val="37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ounded Rectangle 7"/>
          <p:cNvSpPr/>
          <p:nvPr/>
        </p:nvSpPr>
        <p:spPr>
          <a:xfrm>
            <a:off x="2709333" y="4893733"/>
            <a:ext cx="3268134" cy="592666"/>
          </a:xfrm>
          <a:prstGeom prst="roundRect">
            <a:avLst/>
          </a:prstGeom>
          <a:solidFill>
            <a:srgbClr val="FF1AE3">
              <a:alpha val="37000"/>
            </a:srgbClr>
          </a:solidFill>
          <a:ln w="38100" cmpd="sng">
            <a:solidFill>
              <a:srgbClr val="FF1AE3"/>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6413" y="379413"/>
            <a:ext cx="8610600" cy="1293812"/>
          </a:xfrm>
        </p:spPr>
        <p:txBody>
          <a:bodyPr/>
          <a:lstStyle/>
          <a:p>
            <a:pPr eaLnBrk="1" fontAlgn="auto" hangingPunct="1">
              <a:spcAft>
                <a:spcPts val="0"/>
              </a:spcAft>
              <a:defRPr/>
            </a:pPr>
            <a:r>
              <a:rPr lang="en-US" dirty="0" smtClean="0"/>
              <a:t>Overview</a:t>
            </a:r>
            <a:endParaRPr lang="en-US" dirty="0"/>
          </a:p>
        </p:txBody>
      </p:sp>
      <p:pic>
        <p:nvPicPr>
          <p:cNvPr id="27650" name="Picture 3"/>
          <p:cNvPicPr>
            <a:picLocks noChangeAspect="1"/>
          </p:cNvPicPr>
          <p:nvPr/>
        </p:nvPicPr>
        <p:blipFill>
          <a:blip r:embed="rId4"/>
          <a:srcRect/>
          <a:stretch>
            <a:fillRect/>
          </a:stretch>
        </p:blipFill>
        <p:spPr bwMode="auto">
          <a:xfrm>
            <a:off x="7154863" y="1890713"/>
            <a:ext cx="4578350" cy="3581400"/>
          </a:xfrm>
          <a:prstGeom prst="rect">
            <a:avLst/>
          </a:prstGeom>
          <a:noFill/>
          <a:ln w="9525">
            <a:noFill/>
            <a:miter lim="800000"/>
            <a:headEnd/>
            <a:tailEnd/>
          </a:ln>
        </p:spPr>
      </p:pic>
      <p:sp>
        <p:nvSpPr>
          <p:cNvPr id="5" name="Subtitle 2"/>
          <p:cNvSpPr txBox="1">
            <a:spLocks/>
          </p:cNvSpPr>
          <p:nvPr/>
        </p:nvSpPr>
        <p:spPr>
          <a:xfrm>
            <a:off x="7943850" y="5654675"/>
            <a:ext cx="3411538" cy="6858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600" dirty="0" smtClean="0"/>
              <a:t>Earvin “</a:t>
            </a:r>
            <a:r>
              <a:rPr lang="en-US" sz="2600" dirty="0" err="1" smtClean="0"/>
              <a:t>Magic”Johnson</a:t>
            </a:r>
            <a:endParaRPr lang="en-US" sz="2600" dirty="0"/>
          </a:p>
          <a:p>
            <a:pPr marL="0" indent="0" algn="ctr" fontAlgn="auto">
              <a:spcAft>
                <a:spcPts val="0"/>
              </a:spcAft>
              <a:buFont typeface="Arial" panose="020B0604020202020204" pitchFamily="34" charset="0"/>
              <a:buNone/>
              <a:defRPr/>
            </a:pPr>
            <a:r>
              <a:rPr lang="en-US" sz="2600" dirty="0" smtClean="0"/>
              <a:t>Diagnosed 1991  </a:t>
            </a:r>
            <a:endParaRPr lang="en-US" sz="2600" dirty="0"/>
          </a:p>
        </p:txBody>
      </p:sp>
      <p:sp>
        <p:nvSpPr>
          <p:cNvPr id="7" name="Content Placeholder 2"/>
          <p:cNvSpPr txBox="1">
            <a:spLocks/>
          </p:cNvSpPr>
          <p:nvPr/>
        </p:nvSpPr>
        <p:spPr>
          <a:xfrm>
            <a:off x="384175" y="1336675"/>
            <a:ext cx="7318375" cy="5348288"/>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fontAlgn="auto">
              <a:spcAft>
                <a:spcPts val="0"/>
              </a:spcAft>
              <a:defRPr/>
            </a:pPr>
            <a:r>
              <a:rPr lang="en-US" b="1" u="sng" dirty="0" smtClean="0">
                <a:solidFill>
                  <a:srgbClr val="FF6600"/>
                </a:solidFill>
              </a:rPr>
              <a:t>GOALS OF THERAPY</a:t>
            </a:r>
          </a:p>
          <a:p>
            <a:pPr fontAlgn="auto">
              <a:spcAft>
                <a:spcPts val="0"/>
              </a:spcAft>
              <a:defRPr/>
            </a:pPr>
            <a:r>
              <a:rPr lang="en-US" b="1" dirty="0" smtClean="0"/>
              <a:t>Indicated and Effective</a:t>
            </a:r>
          </a:p>
          <a:p>
            <a:pPr lvl="1" fontAlgn="auto">
              <a:spcAft>
                <a:spcPts val="0"/>
              </a:spcAft>
              <a:defRPr/>
            </a:pPr>
            <a:r>
              <a:rPr lang="en-US" sz="2200" dirty="0" smtClean="0"/>
              <a:t>Guideline Preferred and Alternative Agents </a:t>
            </a:r>
          </a:p>
          <a:p>
            <a:pPr fontAlgn="auto">
              <a:spcAft>
                <a:spcPts val="0"/>
              </a:spcAft>
              <a:defRPr/>
            </a:pPr>
            <a:r>
              <a:rPr lang="en-US" b="1" dirty="0" smtClean="0"/>
              <a:t>Safety</a:t>
            </a:r>
          </a:p>
          <a:p>
            <a:pPr lvl="1" fontAlgn="auto">
              <a:spcAft>
                <a:spcPts val="0"/>
              </a:spcAft>
              <a:defRPr/>
            </a:pPr>
            <a:r>
              <a:rPr lang="en-US" sz="2200" dirty="0" smtClean="0"/>
              <a:t>Adverse Effects</a:t>
            </a:r>
          </a:p>
          <a:p>
            <a:pPr lvl="1" fontAlgn="auto">
              <a:spcAft>
                <a:spcPts val="0"/>
              </a:spcAft>
              <a:defRPr/>
            </a:pPr>
            <a:r>
              <a:rPr lang="en-US" sz="2200" dirty="0" smtClean="0"/>
              <a:t>Drug Interactions</a:t>
            </a:r>
          </a:p>
          <a:p>
            <a:pPr fontAlgn="auto">
              <a:spcAft>
                <a:spcPts val="0"/>
              </a:spcAft>
              <a:defRPr/>
            </a:pPr>
            <a:r>
              <a:rPr lang="en-US" b="1" dirty="0" smtClean="0"/>
              <a:t>Compliance</a:t>
            </a:r>
          </a:p>
          <a:p>
            <a:pPr lvl="1" fontAlgn="auto">
              <a:spcAft>
                <a:spcPts val="0"/>
              </a:spcAft>
              <a:defRPr/>
            </a:pPr>
            <a:r>
              <a:rPr lang="en-US" sz="2200" dirty="0" smtClean="0"/>
              <a:t>Clinical Implications of Non-Adherence</a:t>
            </a:r>
          </a:p>
          <a:p>
            <a:pPr lvl="1" fontAlgn="auto">
              <a:spcAft>
                <a:spcPts val="0"/>
              </a:spcAft>
              <a:defRPr/>
            </a:pPr>
            <a:r>
              <a:rPr lang="en-US" sz="2200" dirty="0" smtClean="0"/>
              <a:t>Recommendations to Optimize</a:t>
            </a:r>
          </a:p>
          <a:p>
            <a:pPr lvl="1" fontAlgn="auto">
              <a:spcAft>
                <a:spcPts val="0"/>
              </a:spcAft>
              <a:defRPr/>
            </a:pPr>
            <a:r>
              <a:rPr lang="en-US" sz="2200" dirty="0" smtClean="0"/>
              <a:t>Crushing, Splitting and Other </a:t>
            </a:r>
            <a:r>
              <a:rPr lang="en-US" sz="2200" dirty="0"/>
              <a:t>D</a:t>
            </a:r>
            <a:r>
              <a:rPr lang="en-US" sz="2200" dirty="0" smtClean="0"/>
              <a:t>osage </a:t>
            </a:r>
            <a:r>
              <a:rPr lang="en-US" sz="2200" dirty="0"/>
              <a:t>F</a:t>
            </a:r>
            <a:r>
              <a:rPr lang="en-US" sz="2200" dirty="0" smtClean="0"/>
              <a:t>orms</a:t>
            </a:r>
          </a:p>
          <a:p>
            <a:pPr>
              <a:lnSpc>
                <a:spcPct val="80000"/>
              </a:lnSpc>
              <a:spcBef>
                <a:spcPts val="500"/>
              </a:spcBef>
              <a:buFont typeface="Arial" charset="0"/>
              <a:buChar char="•"/>
              <a:defRPr/>
            </a:pPr>
            <a:r>
              <a:rPr lang="en-US" b="1" dirty="0"/>
              <a:t>Cost</a:t>
            </a:r>
          </a:p>
          <a:p>
            <a:pPr lvl="1">
              <a:lnSpc>
                <a:spcPct val="80000"/>
              </a:lnSpc>
              <a:buFont typeface="Arial" charset="0"/>
              <a:buChar char="•"/>
              <a:defRPr/>
            </a:pPr>
            <a:r>
              <a:rPr lang="en-US" sz="2200" dirty="0"/>
              <a:t>Types of coverage available</a:t>
            </a:r>
          </a:p>
          <a:p>
            <a:pPr>
              <a:lnSpc>
                <a:spcPct val="80000"/>
              </a:lnSpc>
              <a:buFont typeface="Arial" charset="0"/>
              <a:buChar char="•"/>
              <a:defRPr/>
            </a:pPr>
            <a:r>
              <a:rPr lang="en-US" b="1" dirty="0"/>
              <a:t>Counseling</a:t>
            </a:r>
          </a:p>
          <a:p>
            <a:pPr lvl="1">
              <a:lnSpc>
                <a:spcPct val="80000"/>
              </a:lnSpc>
              <a:buFont typeface="Arial" charset="0"/>
              <a:buChar char="•"/>
              <a:defRPr/>
            </a:pPr>
            <a:r>
              <a:rPr lang="en-US" sz="2200" dirty="0"/>
              <a:t>Counselling Sheets/Resources</a:t>
            </a:r>
          </a:p>
          <a:p>
            <a:pPr>
              <a:lnSpc>
                <a:spcPct val="80000"/>
              </a:lnSpc>
              <a:spcBef>
                <a:spcPts val="500"/>
              </a:spcBef>
              <a:buFont typeface="Arial" charset="0"/>
              <a:buChar char="•"/>
              <a:defRPr/>
            </a:pPr>
            <a:r>
              <a:rPr lang="en-US" b="1" dirty="0"/>
              <a:t>PEP and </a:t>
            </a:r>
            <a:r>
              <a:rPr lang="en-US" b="1" dirty="0" err="1"/>
              <a:t>PrEP</a:t>
            </a:r>
            <a:r>
              <a:rPr lang="en-US" b="1" dirty="0"/>
              <a:t> </a:t>
            </a:r>
            <a:r>
              <a:rPr lang="en-US" dirty="0"/>
              <a:t>recommendations</a:t>
            </a:r>
          </a:p>
          <a:p>
            <a:pPr marL="0" indent="0" fontAlgn="auto">
              <a:spcAft>
                <a:spcPts val="0"/>
              </a:spcAft>
              <a:buFont typeface="Arial" panose="020B0604020202020204" pitchFamily="34" charset="0"/>
              <a:buNone/>
              <a:defRPr/>
            </a:pPr>
            <a:endParaRPr lang="en-US" b="1" dirty="0" smtClean="0"/>
          </a:p>
          <a:p>
            <a:pPr fontAlgn="auto">
              <a:spcAft>
                <a:spcPts val="0"/>
              </a:spcAft>
              <a:defRPr/>
            </a:pPr>
            <a:endParaRPr lang="en-US" dirty="0" smtClean="0"/>
          </a:p>
          <a:p>
            <a:pPr fontAlgn="auto">
              <a:spcAft>
                <a:spcPts val="0"/>
              </a:spcAft>
              <a:defRPr/>
            </a:pPr>
            <a:endParaRPr lang="en-US" dirty="0" smtClean="0"/>
          </a:p>
          <a:p>
            <a:pPr fontAlgn="auto">
              <a:spcAft>
                <a:spcPts val="0"/>
              </a:spcAft>
              <a:defRPr/>
            </a:pPr>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US" dirty="0" smtClean="0"/>
              <a:t>Overview</a:t>
            </a:r>
            <a:endParaRPr lang="en-US" dirty="0"/>
          </a:p>
        </p:txBody>
      </p:sp>
      <p:sp>
        <p:nvSpPr>
          <p:cNvPr id="7" name="Content Placeholder 2"/>
          <p:cNvSpPr txBox="1">
            <a:spLocks/>
          </p:cNvSpPr>
          <p:nvPr/>
        </p:nvSpPr>
        <p:spPr>
          <a:xfrm>
            <a:off x="720725" y="1360488"/>
            <a:ext cx="10820400" cy="4503737"/>
          </a:xfrm>
          <a:prstGeom prst="rect">
            <a:avLst/>
          </a:prstGeom>
        </p:spPr>
        <p:txBody>
          <a:bodyPr>
            <a:normAutofit lnSpcReduction="10000"/>
          </a:bodyPr>
          <a:lstStyle/>
          <a:p>
            <a:pPr marL="228600" indent="-228600" defTabSz="914400">
              <a:lnSpc>
                <a:spcPct val="80000"/>
              </a:lnSpc>
              <a:spcBef>
                <a:spcPts val="1000"/>
              </a:spcBef>
              <a:buFont typeface="Arial" charset="0"/>
              <a:buChar char="•"/>
              <a:defRPr/>
            </a:pPr>
            <a:r>
              <a:rPr lang="en-US" sz="2000" b="1" dirty="0">
                <a:latin typeface="Century Gothic" pitchFamily="34" charset="0"/>
              </a:rPr>
              <a:t>Goals of Therapy</a:t>
            </a:r>
          </a:p>
          <a:p>
            <a:pPr marL="228600" indent="-228600" defTabSz="914400">
              <a:lnSpc>
                <a:spcPct val="80000"/>
              </a:lnSpc>
              <a:spcBef>
                <a:spcPts val="1000"/>
              </a:spcBef>
              <a:buFont typeface="Arial" charset="0"/>
              <a:buChar char="•"/>
              <a:defRPr/>
            </a:pPr>
            <a:r>
              <a:rPr lang="en-US" sz="2000" b="1" dirty="0">
                <a:latin typeface="Century Gothic" pitchFamily="34" charset="0"/>
              </a:rPr>
              <a:t>Indicated and Effective</a:t>
            </a:r>
          </a:p>
          <a:p>
            <a:pPr marL="685800" lvl="1" indent="-228600" defTabSz="914400">
              <a:lnSpc>
                <a:spcPct val="80000"/>
              </a:lnSpc>
              <a:spcBef>
                <a:spcPts val="500"/>
              </a:spcBef>
              <a:buFont typeface="Arial" charset="0"/>
              <a:buChar char="•"/>
              <a:defRPr/>
            </a:pPr>
            <a:r>
              <a:rPr lang="en-US" sz="1900" dirty="0">
                <a:latin typeface="Century Gothic" pitchFamily="34" charset="0"/>
              </a:rPr>
              <a:t>Guideline Preferred and Alternative Agents </a:t>
            </a:r>
          </a:p>
          <a:p>
            <a:pPr marL="228600" indent="-228600" defTabSz="914400">
              <a:lnSpc>
                <a:spcPct val="80000"/>
              </a:lnSpc>
              <a:spcBef>
                <a:spcPts val="1000"/>
              </a:spcBef>
              <a:buFont typeface="Arial" charset="0"/>
              <a:buChar char="•"/>
              <a:defRPr/>
            </a:pPr>
            <a:r>
              <a:rPr lang="en-US" sz="2000" b="1" dirty="0">
                <a:latin typeface="Century Gothic" pitchFamily="34" charset="0"/>
              </a:rPr>
              <a:t>Safety</a:t>
            </a:r>
          </a:p>
          <a:p>
            <a:pPr marL="685800" lvl="1" indent="-228600" defTabSz="914400">
              <a:lnSpc>
                <a:spcPct val="80000"/>
              </a:lnSpc>
              <a:spcBef>
                <a:spcPts val="500"/>
              </a:spcBef>
              <a:buFont typeface="Arial" charset="0"/>
              <a:buChar char="•"/>
              <a:defRPr/>
            </a:pPr>
            <a:r>
              <a:rPr lang="en-US" sz="1900" dirty="0">
                <a:latin typeface="Century Gothic" pitchFamily="34" charset="0"/>
              </a:rPr>
              <a:t>Adverse Effects</a:t>
            </a:r>
          </a:p>
          <a:p>
            <a:pPr marL="685800" lvl="1" indent="-228600" defTabSz="914400">
              <a:lnSpc>
                <a:spcPct val="80000"/>
              </a:lnSpc>
              <a:spcBef>
                <a:spcPts val="500"/>
              </a:spcBef>
              <a:buFont typeface="Arial" charset="0"/>
              <a:buChar char="•"/>
              <a:defRPr/>
            </a:pPr>
            <a:r>
              <a:rPr lang="en-US" sz="1900" dirty="0">
                <a:latin typeface="Century Gothic" pitchFamily="34" charset="0"/>
              </a:rPr>
              <a:t>Drug Interactions</a:t>
            </a:r>
          </a:p>
          <a:p>
            <a:pPr marL="228600" indent="-228600" defTabSz="914400">
              <a:lnSpc>
                <a:spcPct val="80000"/>
              </a:lnSpc>
              <a:spcBef>
                <a:spcPts val="1000"/>
              </a:spcBef>
              <a:buFont typeface="Arial" charset="0"/>
              <a:buChar char="•"/>
              <a:defRPr/>
            </a:pPr>
            <a:r>
              <a:rPr lang="en-US" sz="2000" b="1" dirty="0">
                <a:latin typeface="Century Gothic" pitchFamily="34" charset="0"/>
              </a:rPr>
              <a:t>Adherence</a:t>
            </a:r>
          </a:p>
          <a:p>
            <a:pPr marL="685800" lvl="1" indent="-228600" defTabSz="914400">
              <a:lnSpc>
                <a:spcPct val="80000"/>
              </a:lnSpc>
              <a:spcBef>
                <a:spcPts val="500"/>
              </a:spcBef>
              <a:buFont typeface="Arial" charset="0"/>
              <a:buChar char="•"/>
              <a:defRPr/>
            </a:pPr>
            <a:r>
              <a:rPr lang="en-US" sz="1900" dirty="0">
                <a:latin typeface="Century Gothic" pitchFamily="34" charset="0"/>
              </a:rPr>
              <a:t>Clinical Implication of Non-Adherence</a:t>
            </a:r>
          </a:p>
          <a:p>
            <a:pPr marL="685800" lvl="1" indent="-228600" defTabSz="914400">
              <a:lnSpc>
                <a:spcPct val="80000"/>
              </a:lnSpc>
              <a:spcBef>
                <a:spcPts val="500"/>
              </a:spcBef>
              <a:buFont typeface="Arial" charset="0"/>
              <a:buChar char="•"/>
              <a:defRPr/>
            </a:pPr>
            <a:r>
              <a:rPr lang="en-US" sz="1900" dirty="0">
                <a:latin typeface="Century Gothic" pitchFamily="34" charset="0"/>
              </a:rPr>
              <a:t>Recommendations to Optimize</a:t>
            </a:r>
          </a:p>
          <a:p>
            <a:pPr marL="685800" lvl="1" indent="-228600" defTabSz="914400">
              <a:lnSpc>
                <a:spcPct val="80000"/>
              </a:lnSpc>
              <a:spcBef>
                <a:spcPts val="500"/>
              </a:spcBef>
              <a:buFont typeface="Arial" charset="0"/>
              <a:buChar char="•"/>
              <a:defRPr/>
            </a:pPr>
            <a:r>
              <a:rPr lang="en-US" sz="1900" dirty="0">
                <a:latin typeface="Century Gothic" pitchFamily="34" charset="0"/>
              </a:rPr>
              <a:t>Crushing, Splitting and Other Dosage Forms</a:t>
            </a:r>
          </a:p>
          <a:p>
            <a:pPr marL="228600" indent="-228600" defTabSz="914400">
              <a:lnSpc>
                <a:spcPct val="80000"/>
              </a:lnSpc>
              <a:spcBef>
                <a:spcPts val="500"/>
              </a:spcBef>
              <a:buFont typeface="Arial" charset="0"/>
              <a:buChar char="•"/>
              <a:defRPr/>
            </a:pPr>
            <a:r>
              <a:rPr lang="en-US" sz="1900" b="1" dirty="0">
                <a:latin typeface="Century Gothic" pitchFamily="34" charset="0"/>
              </a:rPr>
              <a:t>Cost</a:t>
            </a:r>
          </a:p>
          <a:p>
            <a:pPr marL="685800" lvl="1" indent="-228600" defTabSz="914400">
              <a:lnSpc>
                <a:spcPct val="80000"/>
              </a:lnSpc>
              <a:spcBef>
                <a:spcPts val="500"/>
              </a:spcBef>
              <a:buFont typeface="Arial" charset="0"/>
              <a:buChar char="•"/>
              <a:defRPr/>
            </a:pPr>
            <a:r>
              <a:rPr lang="en-US" sz="1900" dirty="0">
                <a:latin typeface="Century Gothic" pitchFamily="34" charset="0"/>
              </a:rPr>
              <a:t>Types of coverage available</a:t>
            </a:r>
          </a:p>
          <a:p>
            <a:pPr marL="228600" indent="-228600" defTabSz="914400">
              <a:lnSpc>
                <a:spcPct val="80000"/>
              </a:lnSpc>
              <a:spcBef>
                <a:spcPts val="1000"/>
              </a:spcBef>
              <a:buFont typeface="Arial" charset="0"/>
              <a:buChar char="•"/>
              <a:defRPr/>
            </a:pPr>
            <a:r>
              <a:rPr lang="en-US" sz="2000" b="1" dirty="0">
                <a:latin typeface="Century Gothic" pitchFamily="34" charset="0"/>
              </a:rPr>
              <a:t>Counseling</a:t>
            </a:r>
          </a:p>
          <a:p>
            <a:pPr marL="685800" lvl="1" indent="-228600" defTabSz="914400">
              <a:lnSpc>
                <a:spcPct val="80000"/>
              </a:lnSpc>
              <a:spcBef>
                <a:spcPts val="500"/>
              </a:spcBef>
              <a:buFont typeface="Arial" charset="0"/>
              <a:buChar char="•"/>
              <a:defRPr/>
            </a:pPr>
            <a:r>
              <a:rPr lang="en-US" sz="1900" dirty="0">
                <a:latin typeface="Century Gothic" pitchFamily="34" charset="0"/>
              </a:rPr>
              <a:t>Counselling Sheets/Resources</a:t>
            </a:r>
          </a:p>
          <a:p>
            <a:pPr marL="228600" indent="-228600" defTabSz="914400">
              <a:lnSpc>
                <a:spcPct val="80000"/>
              </a:lnSpc>
              <a:spcBef>
                <a:spcPts val="500"/>
              </a:spcBef>
              <a:buFont typeface="Arial" charset="0"/>
              <a:buChar char="•"/>
              <a:defRPr/>
            </a:pPr>
            <a:r>
              <a:rPr lang="en-US" sz="2000" b="1" u="sng" dirty="0">
                <a:solidFill>
                  <a:schemeClr val="accent2"/>
                </a:solidFill>
                <a:latin typeface="Century Gothic" pitchFamily="34" charset="0"/>
              </a:rPr>
              <a:t>PEP AND PREP RECOMMENDATIONS</a:t>
            </a:r>
          </a:p>
          <a:p>
            <a:pPr marL="228600" indent="-228600" defTabSz="914400">
              <a:lnSpc>
                <a:spcPct val="80000"/>
              </a:lnSpc>
              <a:spcBef>
                <a:spcPts val="1000"/>
              </a:spcBef>
              <a:buFont typeface="Arial" charset="0"/>
              <a:buChar char="•"/>
              <a:defRPr/>
            </a:pPr>
            <a:endParaRPr lang="en-US" sz="2000" dirty="0">
              <a:solidFill>
                <a:schemeClr val="accent2"/>
              </a:solidFill>
              <a:latin typeface="Century Gothic" pitchFamily="34" charset="0"/>
            </a:endParaRPr>
          </a:p>
          <a:p>
            <a:pPr marL="228600" indent="-228600" defTabSz="914400">
              <a:lnSpc>
                <a:spcPct val="80000"/>
              </a:lnSpc>
              <a:spcBef>
                <a:spcPts val="1000"/>
              </a:spcBef>
              <a:buFont typeface="Arial" charset="0"/>
              <a:buChar char="•"/>
              <a:defRPr/>
            </a:pPr>
            <a:endParaRPr lang="en-US" sz="2000" dirty="0">
              <a:latin typeface="Century Gothic" pitchFamily="34" charset="0"/>
            </a:endParaRPr>
          </a:p>
          <a:p>
            <a:pPr marL="228600" indent="-228600" defTabSz="914400">
              <a:lnSpc>
                <a:spcPct val="80000"/>
              </a:lnSpc>
              <a:spcBef>
                <a:spcPts val="1000"/>
              </a:spcBef>
              <a:buFont typeface="Arial" charset="0"/>
              <a:buChar char="•"/>
              <a:defRPr/>
            </a:pPr>
            <a:endParaRPr lang="en-US" sz="2000" dirty="0">
              <a:latin typeface="Century Gothic" pitchFamily="34" charset="0"/>
            </a:endParaRPr>
          </a:p>
        </p:txBody>
      </p:sp>
      <p:pic>
        <p:nvPicPr>
          <p:cNvPr id="98307" name="Picture 6" descr="ANd9GcRnyRK_fqXXVARPO3mh4qrKCyBFlvcuHefyzrZS2Gz3_ihBD4Ql_QteSsI">
            <a:hlinkClick r:id="rId4"/>
          </p:cNvPr>
          <p:cNvPicPr>
            <a:picLocks noChangeAspect="1" noChangeArrowheads="1"/>
          </p:cNvPicPr>
          <p:nvPr/>
        </p:nvPicPr>
        <p:blipFill>
          <a:blip r:embed="rId5"/>
          <a:srcRect/>
          <a:stretch>
            <a:fillRect/>
          </a:stretch>
        </p:blipFill>
        <p:spPr bwMode="auto">
          <a:xfrm>
            <a:off x="7724775" y="1890713"/>
            <a:ext cx="2886075" cy="1819275"/>
          </a:xfrm>
          <a:prstGeom prst="rect">
            <a:avLst/>
          </a:prstGeom>
          <a:noFill/>
          <a:ln w="9525">
            <a:noFill/>
            <a:miter lim="800000"/>
            <a:headEnd/>
            <a:tailEnd/>
          </a:ln>
        </p:spPr>
      </p:pic>
      <p:pic>
        <p:nvPicPr>
          <p:cNvPr id="98308" name="Picture 8" descr="isentress"/>
          <p:cNvPicPr>
            <a:picLocks noChangeAspect="1" noChangeArrowheads="1"/>
          </p:cNvPicPr>
          <p:nvPr/>
        </p:nvPicPr>
        <p:blipFill>
          <a:blip r:embed="rId6"/>
          <a:srcRect/>
          <a:stretch>
            <a:fillRect/>
          </a:stretch>
        </p:blipFill>
        <p:spPr bwMode="auto">
          <a:xfrm>
            <a:off x="8310563" y="3962400"/>
            <a:ext cx="1628775" cy="26193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91772" y="5920151"/>
            <a:ext cx="11723077" cy="820615"/>
          </a:xfrm>
          <a:prstGeom prst="roundRect">
            <a:avLst/>
          </a:prstGeom>
          <a:solidFill>
            <a:schemeClr val="accent4"/>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356" name="Title 1"/>
          <p:cNvSpPr>
            <a:spLocks noGrp="1"/>
          </p:cNvSpPr>
          <p:nvPr>
            <p:ph type="title"/>
          </p:nvPr>
        </p:nvSpPr>
        <p:spPr bwMode="auto">
          <a:xfrm>
            <a:off x="3384550" y="411163"/>
            <a:ext cx="8610600" cy="1293812"/>
          </a:xfrm>
        </p:spPr>
        <p:txBody>
          <a:bodyPr wrap="square" numCol="1" anchorCtr="0" compatLnSpc="1">
            <a:prstTxWarp prst="textNoShape">
              <a:avLst/>
            </a:prstTxWarp>
          </a:bodyPr>
          <a:lstStyle/>
          <a:p>
            <a:pPr eaLnBrk="1" hangingPunct="1"/>
            <a:r>
              <a:rPr lang="en-CA" cap="none" smtClean="0"/>
              <a:t>PrEP: Pre-exposure prophylaxis</a:t>
            </a:r>
          </a:p>
        </p:txBody>
      </p:sp>
      <p:sp>
        <p:nvSpPr>
          <p:cNvPr id="100357" name="Content Placeholder 2"/>
          <p:cNvSpPr>
            <a:spLocks noGrp="1"/>
          </p:cNvSpPr>
          <p:nvPr>
            <p:ph idx="1"/>
          </p:nvPr>
        </p:nvSpPr>
        <p:spPr>
          <a:xfrm>
            <a:off x="234950" y="1582738"/>
            <a:ext cx="11957050" cy="4318000"/>
          </a:xfrm>
        </p:spPr>
        <p:txBody>
          <a:bodyPr/>
          <a:lstStyle/>
          <a:p>
            <a:pPr eaLnBrk="1" hangingPunct="1">
              <a:buFont typeface="Arial" charset="0"/>
              <a:buNone/>
            </a:pPr>
            <a:r>
              <a:rPr lang="en-CA" sz="2600" b="1" smtClean="0">
                <a:solidFill>
                  <a:srgbClr val="92CE4A"/>
                </a:solidFill>
              </a:rPr>
              <a:t>Truvada (tenofovir/emtricitabine) 1 tab po daily</a:t>
            </a:r>
          </a:p>
          <a:p>
            <a:pPr eaLnBrk="1" hangingPunct="1">
              <a:buFont typeface="Arial" charset="0"/>
              <a:buNone/>
            </a:pPr>
            <a:endParaRPr lang="en-CA" sz="1800" b="1" smtClean="0">
              <a:solidFill>
                <a:srgbClr val="92CE4A"/>
              </a:solidFill>
            </a:endParaRPr>
          </a:p>
          <a:p>
            <a:pPr eaLnBrk="1" hangingPunct="1">
              <a:buFont typeface="Arial" charset="0"/>
              <a:buNone/>
            </a:pPr>
            <a:r>
              <a:rPr lang="en-CA" sz="2400" b="1" smtClean="0">
                <a:solidFill>
                  <a:srgbClr val="000000"/>
                </a:solidFill>
              </a:rPr>
              <a:t>Indication: For uninfected patients at substantial risk for becoming infected</a:t>
            </a:r>
          </a:p>
          <a:p>
            <a:pPr eaLnBrk="1" hangingPunct="1"/>
            <a:r>
              <a:rPr lang="en-CA" sz="1800" smtClean="0">
                <a:solidFill>
                  <a:srgbClr val="000000"/>
                </a:solidFill>
              </a:rPr>
              <a:t>Anyone who is in a sexual relationship with an HIV positive partner</a:t>
            </a:r>
          </a:p>
          <a:p>
            <a:pPr eaLnBrk="1" hangingPunct="1"/>
            <a:r>
              <a:rPr lang="en-CA" sz="1800" smtClean="0">
                <a:solidFill>
                  <a:srgbClr val="000000"/>
                </a:solidFill>
              </a:rPr>
              <a:t>Protection for an uninfected partner during conception and pregnancy</a:t>
            </a:r>
          </a:p>
          <a:p>
            <a:pPr eaLnBrk="1" hangingPunct="1"/>
            <a:r>
              <a:rPr lang="en-CA" sz="1800" smtClean="0">
                <a:solidFill>
                  <a:srgbClr val="000000"/>
                </a:solidFill>
              </a:rPr>
              <a:t>Is not in a mutually monogamous relationship with a partner who recently tested HIV-negative and is a:</a:t>
            </a:r>
          </a:p>
          <a:p>
            <a:pPr lvl="1" eaLnBrk="1" hangingPunct="1"/>
            <a:r>
              <a:rPr lang="en-CA" sz="1600" smtClean="0">
                <a:solidFill>
                  <a:srgbClr val="000000"/>
                </a:solidFill>
              </a:rPr>
              <a:t>gay or bisexual man who has had sex without a condom or who has been diagnosed with a STI within the past 6 months </a:t>
            </a:r>
          </a:p>
          <a:p>
            <a:pPr lvl="1" eaLnBrk="1" hangingPunct="1"/>
            <a:r>
              <a:rPr lang="en-CA" sz="1600" smtClean="0">
                <a:solidFill>
                  <a:srgbClr val="000000"/>
                </a:solidFill>
              </a:rPr>
              <a:t>heterosexual man or woman who does not always use condoms when having sex with partners known to be at risk for HIV </a:t>
            </a:r>
            <a:endParaRPr lang="en-CA" sz="1800" smtClean="0">
              <a:solidFill>
                <a:srgbClr val="000000"/>
              </a:solidFill>
            </a:endParaRPr>
          </a:p>
          <a:p>
            <a:pPr eaLnBrk="1" hangingPunct="1"/>
            <a:r>
              <a:rPr lang="en-CA" sz="1800" smtClean="0">
                <a:solidFill>
                  <a:srgbClr val="000000"/>
                </a:solidFill>
              </a:rPr>
              <a:t>Anyone who has, within the past 6 months, injected illicit drugs and shared equipment or been in a treatment program for injection drug use</a:t>
            </a:r>
          </a:p>
          <a:p>
            <a:pPr eaLnBrk="1" hangingPunct="1">
              <a:buFont typeface="Arial" charset="0"/>
              <a:buNone/>
            </a:pPr>
            <a:endParaRPr lang="en-CA" sz="1800" smtClean="0">
              <a:solidFill>
                <a:srgbClr val="000000"/>
              </a:solidFill>
            </a:endParaRPr>
          </a:p>
          <a:p>
            <a:pPr eaLnBrk="1" hangingPunct="1">
              <a:buFont typeface="Arial" charset="0"/>
              <a:buNone/>
            </a:pPr>
            <a:r>
              <a:rPr lang="en-CA" sz="2400" b="1" smtClean="0">
                <a:solidFill>
                  <a:srgbClr val="000000"/>
                </a:solidFill>
              </a:rPr>
              <a:t>Efficacy: </a:t>
            </a:r>
            <a:r>
              <a:rPr lang="en-CA" sz="2400" smtClean="0">
                <a:solidFill>
                  <a:srgbClr val="000000"/>
                </a:solidFill>
              </a:rPr>
              <a:t>When taken daily as directed, PrEP can reduce the risk of HIV infection         	     by ≥ 90%</a:t>
            </a:r>
            <a:endParaRPr lang="en-CA" smtClean="0"/>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AutoShape 6"/>
          <p:cNvSpPr>
            <a:spLocks noChangeArrowheads="1"/>
          </p:cNvSpPr>
          <p:nvPr/>
        </p:nvSpPr>
        <p:spPr bwMode="auto">
          <a:xfrm>
            <a:off x="152400" y="5838825"/>
            <a:ext cx="5937250" cy="855663"/>
          </a:xfrm>
          <a:prstGeom prst="roundRect">
            <a:avLst>
              <a:gd name="adj" fmla="val 16667"/>
            </a:avLst>
          </a:prstGeom>
          <a:solidFill>
            <a:srgbClr val="FFFF99"/>
          </a:solidFill>
          <a:ln w="9525">
            <a:solidFill>
              <a:schemeClr val="tx1"/>
            </a:solidFill>
            <a:round/>
            <a:headEnd/>
            <a:tailEnd/>
          </a:ln>
        </p:spPr>
        <p:txBody>
          <a:bodyPr wrap="none" anchor="ctr"/>
          <a:lstStyle/>
          <a:p>
            <a:endParaRPr lang="en-US"/>
          </a:p>
        </p:txBody>
      </p:sp>
      <p:sp>
        <p:nvSpPr>
          <p:cNvPr id="2" name="Title 1"/>
          <p:cNvSpPr>
            <a:spLocks noGrp="1"/>
          </p:cNvSpPr>
          <p:nvPr>
            <p:ph type="title"/>
          </p:nvPr>
        </p:nvSpPr>
        <p:spPr>
          <a:xfrm>
            <a:off x="3203575" y="268288"/>
            <a:ext cx="8610600" cy="1293812"/>
          </a:xfrm>
        </p:spPr>
        <p:txBody>
          <a:bodyPr/>
          <a:lstStyle/>
          <a:p>
            <a:pPr>
              <a:defRPr/>
            </a:pPr>
            <a:r>
              <a:rPr lang="en-CA" cap="none" dirty="0" err="1"/>
              <a:t>PrEP</a:t>
            </a:r>
            <a:r>
              <a:rPr lang="en-CA" cap="none" dirty="0"/>
              <a:t>: Pre-exposure prophylaxis</a:t>
            </a:r>
            <a:endParaRPr lang="en-US" dirty="0"/>
          </a:p>
        </p:txBody>
      </p:sp>
      <p:sp>
        <p:nvSpPr>
          <p:cNvPr id="102403" name="Content Placeholder 2"/>
          <p:cNvSpPr>
            <a:spLocks noGrp="1"/>
          </p:cNvSpPr>
          <p:nvPr>
            <p:ph sz="half" idx="1"/>
          </p:nvPr>
        </p:nvSpPr>
        <p:spPr>
          <a:xfrm>
            <a:off x="347663" y="1787525"/>
            <a:ext cx="5334000" cy="3516313"/>
          </a:xfrm>
        </p:spPr>
        <p:txBody>
          <a:bodyPr/>
          <a:lstStyle/>
          <a:p>
            <a:pPr marL="0" indent="0">
              <a:buFont typeface="Arial" charset="0"/>
              <a:buNone/>
            </a:pPr>
            <a:r>
              <a:rPr lang="en-US" sz="2400" b="1" smtClean="0"/>
              <a:t>Safety – Adverse Drug Reactions</a:t>
            </a:r>
          </a:p>
          <a:p>
            <a:pPr marL="0" indent="0"/>
            <a:r>
              <a:rPr lang="en-US" sz="2400" smtClean="0"/>
              <a:t>Dizziness and HA</a:t>
            </a:r>
          </a:p>
          <a:p>
            <a:pPr marL="0" indent="0"/>
            <a:r>
              <a:rPr lang="en-US" sz="2400" smtClean="0"/>
              <a:t>GI – Nausea, vomiting, diarrhea, intestinal gas</a:t>
            </a:r>
          </a:p>
          <a:p>
            <a:pPr marL="0" indent="0"/>
            <a:r>
              <a:rPr lang="en-US" sz="2400" smtClean="0"/>
              <a:t>Skin rash or discolouration</a:t>
            </a:r>
          </a:p>
          <a:p>
            <a:pPr marL="0" indent="0"/>
            <a:r>
              <a:rPr lang="en-US" sz="2400" smtClean="0"/>
              <a:t>Rare – Increased liver and muscle  	  enzymes</a:t>
            </a:r>
          </a:p>
          <a:p>
            <a:pPr marL="0" indent="0">
              <a:buFont typeface="Arial" charset="0"/>
              <a:buNone/>
            </a:pPr>
            <a:r>
              <a:rPr lang="en-US" sz="2400" smtClean="0"/>
              <a:t>	- nephrotoxicity</a:t>
            </a:r>
          </a:p>
          <a:p>
            <a:pPr marL="0" indent="0">
              <a:buFont typeface="Arial" charset="0"/>
              <a:buNone/>
            </a:pPr>
            <a:endParaRPr lang="en-US" sz="1800" b="1" smtClean="0"/>
          </a:p>
        </p:txBody>
      </p:sp>
      <p:sp>
        <p:nvSpPr>
          <p:cNvPr id="102404" name="Content Placeholder 5"/>
          <p:cNvSpPr>
            <a:spLocks noGrp="1"/>
          </p:cNvSpPr>
          <p:nvPr>
            <p:ph sz="half" idx="2"/>
          </p:nvPr>
        </p:nvSpPr>
        <p:spPr>
          <a:xfrm>
            <a:off x="6118225" y="1516063"/>
            <a:ext cx="5834063" cy="4238625"/>
          </a:xfrm>
        </p:spPr>
        <p:txBody>
          <a:bodyPr/>
          <a:lstStyle/>
          <a:p>
            <a:pPr marL="0" indent="0">
              <a:buFont typeface="Arial" charset="0"/>
              <a:buNone/>
            </a:pPr>
            <a:r>
              <a:rPr lang="en-US" sz="2400" b="1" smtClean="0"/>
              <a:t>Cost and Convenience</a:t>
            </a:r>
          </a:p>
          <a:p>
            <a:pPr marL="0" indent="0"/>
            <a:r>
              <a:rPr lang="en-US" sz="2400" smtClean="0"/>
              <a:t>1 pill once a day = convenient</a:t>
            </a:r>
          </a:p>
          <a:p>
            <a:pPr marL="0" indent="0"/>
            <a:r>
              <a:rPr lang="en-US" sz="2400" smtClean="0"/>
              <a:t>Expensive ($841/ 30 day supply)</a:t>
            </a:r>
          </a:p>
          <a:p>
            <a:pPr marL="0" indent="0"/>
            <a:r>
              <a:rPr lang="en-US" sz="2400" smtClean="0">
                <a:sym typeface="Wingdings" pitchFamily="2" charset="2"/>
              </a:rPr>
              <a:t>Not covered by ODB for HIV –ve patient</a:t>
            </a:r>
          </a:p>
          <a:p>
            <a:pPr marL="0" indent="0">
              <a:buFont typeface="Arial" charset="0"/>
              <a:buNone/>
            </a:pPr>
            <a:endParaRPr lang="en-US" sz="2000" smtClean="0">
              <a:solidFill>
                <a:srgbClr val="FF6600"/>
              </a:solidFill>
              <a:sym typeface="Wingdings" pitchFamily="2" charset="2"/>
            </a:endParaRPr>
          </a:p>
          <a:p>
            <a:pPr marL="0" indent="0">
              <a:buFont typeface="Arial" charset="0"/>
              <a:buNone/>
            </a:pPr>
            <a:r>
              <a:rPr lang="en-US" sz="2400" b="1" smtClean="0">
                <a:sym typeface="Wingdings" pitchFamily="2" charset="2"/>
              </a:rPr>
              <a:t>Patient Specific Factors to consider:</a:t>
            </a:r>
          </a:p>
          <a:p>
            <a:pPr marL="0" indent="0"/>
            <a:r>
              <a:rPr lang="en-US" sz="2400" b="1" smtClean="0">
                <a:solidFill>
                  <a:srgbClr val="FF6600"/>
                </a:solidFill>
                <a:sym typeface="Wingdings" pitchFamily="2" charset="2"/>
              </a:rPr>
              <a:t>Renal dysfunction</a:t>
            </a:r>
          </a:p>
          <a:p>
            <a:pPr lvl="1"/>
            <a:r>
              <a:rPr lang="en-US" smtClean="0">
                <a:solidFill>
                  <a:srgbClr val="FF6600"/>
                </a:solidFill>
                <a:sym typeface="Wingdings" pitchFamily="2" charset="2"/>
              </a:rPr>
              <a:t>can’t use combination pill if CrCl&lt;50 ml/min</a:t>
            </a:r>
          </a:p>
          <a:p>
            <a:pPr lvl="1"/>
            <a:r>
              <a:rPr lang="en-US" smtClean="0">
                <a:solidFill>
                  <a:srgbClr val="008000"/>
                </a:solidFill>
                <a:sym typeface="Wingdings" pitchFamily="2" charset="2"/>
              </a:rPr>
              <a:t>Individual ingredients ok</a:t>
            </a:r>
          </a:p>
          <a:p>
            <a:pPr marL="0" indent="0"/>
            <a:r>
              <a:rPr lang="en-US" sz="2400" b="1" smtClean="0">
                <a:solidFill>
                  <a:srgbClr val="00CC00"/>
                </a:solidFill>
                <a:sym typeface="Wingdings" pitchFamily="2" charset="2"/>
              </a:rPr>
              <a:t>Pregnancy</a:t>
            </a:r>
          </a:p>
          <a:p>
            <a:pPr marL="0" indent="0"/>
            <a:r>
              <a:rPr lang="en-US" sz="2400" b="1" smtClean="0">
                <a:solidFill>
                  <a:srgbClr val="00CC00"/>
                </a:solidFill>
                <a:sym typeface="Wingdings" pitchFamily="2" charset="2"/>
              </a:rPr>
              <a:t>Breastfeeding*</a:t>
            </a:r>
            <a:endParaRPr lang="en-US" sz="2400" b="1" smtClean="0">
              <a:solidFill>
                <a:srgbClr val="00CC00"/>
              </a:solidFill>
            </a:endParaRPr>
          </a:p>
          <a:p>
            <a:pPr marL="0" indent="0"/>
            <a:endParaRPr lang="en-US" smtClean="0"/>
          </a:p>
        </p:txBody>
      </p:sp>
      <p:sp>
        <p:nvSpPr>
          <p:cNvPr id="102405" name="Text Box 5"/>
          <p:cNvSpPr txBox="1">
            <a:spLocks noChangeArrowheads="1"/>
          </p:cNvSpPr>
          <p:nvPr/>
        </p:nvSpPr>
        <p:spPr bwMode="auto">
          <a:xfrm>
            <a:off x="254000" y="5942013"/>
            <a:ext cx="5910263" cy="641350"/>
          </a:xfrm>
          <a:prstGeom prst="rect">
            <a:avLst/>
          </a:prstGeom>
          <a:noFill/>
          <a:ln w="9525">
            <a:noFill/>
            <a:miter lim="800000"/>
            <a:headEnd/>
            <a:tailEnd/>
          </a:ln>
        </p:spPr>
        <p:txBody>
          <a:bodyPr>
            <a:spAutoFit/>
          </a:bodyPr>
          <a:lstStyle/>
          <a:p>
            <a:pPr defTabSz="914400"/>
            <a:r>
              <a:rPr lang="en-CA" b="1"/>
              <a:t>PrEP 2014 Guideline:</a:t>
            </a:r>
          </a:p>
          <a:p>
            <a:pPr defTabSz="914400"/>
            <a:r>
              <a:rPr lang="en-CA" b="1"/>
              <a:t>http://www.cdc.gov/hiv/pdf/prepguidelines2014.pdf</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bwMode="auto"/>
        <p:txBody>
          <a:bodyPr wrap="square" numCol="1" anchorCtr="0" compatLnSpc="1">
            <a:prstTxWarp prst="textNoShape">
              <a:avLst/>
            </a:prstTxWarp>
          </a:bodyPr>
          <a:lstStyle/>
          <a:p>
            <a:r>
              <a:rPr lang="en-CA" cap="none" smtClean="0"/>
              <a:t>PrEP: Pre-exposure prophylaxis</a:t>
            </a:r>
            <a:endParaRPr lang="en-US" cap="none" smtClean="0"/>
          </a:p>
        </p:txBody>
      </p:sp>
      <p:sp>
        <p:nvSpPr>
          <p:cNvPr id="104450" name="Content Placeholder 2"/>
          <p:cNvSpPr>
            <a:spLocks noGrp="1"/>
          </p:cNvSpPr>
          <p:nvPr>
            <p:ph idx="1"/>
          </p:nvPr>
        </p:nvSpPr>
        <p:spPr/>
        <p:txBody>
          <a:bodyPr/>
          <a:lstStyle/>
          <a:p>
            <a:pPr>
              <a:buFont typeface="Arial" charset="0"/>
              <a:buNone/>
            </a:pPr>
            <a:r>
              <a:rPr lang="en-US" sz="2400" b="1" u="sng" smtClean="0">
                <a:solidFill>
                  <a:srgbClr val="FF0000"/>
                </a:solidFill>
              </a:rPr>
              <a:t>KEY COUNSELLING POINTS</a:t>
            </a:r>
            <a:r>
              <a:rPr lang="en-US" sz="2400" u="sng" smtClean="0"/>
              <a:t>:</a:t>
            </a:r>
          </a:p>
          <a:p>
            <a:r>
              <a:rPr lang="en-US" sz="2000" smtClean="0"/>
              <a:t>Importance of adherence</a:t>
            </a:r>
          </a:p>
          <a:p>
            <a:pPr marL="742950" lvl="1" indent="-285750"/>
            <a:r>
              <a:rPr lang="en-US" sz="1800" smtClean="0"/>
              <a:t>help the patient choose a time of day that’s easy for them to remember to take PrEP</a:t>
            </a:r>
          </a:p>
          <a:p>
            <a:r>
              <a:rPr lang="en-US" sz="2000" smtClean="0"/>
              <a:t>If patient misses a dose </a:t>
            </a:r>
            <a:r>
              <a:rPr lang="en-US" sz="2000" smtClean="0">
                <a:sym typeface="Wingdings" pitchFamily="2" charset="2"/>
              </a:rPr>
              <a:t>instruct them to take it as soon as possible except if it is time for their next dose</a:t>
            </a:r>
          </a:p>
          <a:p>
            <a:r>
              <a:rPr lang="en-US" sz="2000" smtClean="0">
                <a:sym typeface="Wingdings" pitchFamily="2" charset="2"/>
              </a:rPr>
              <a:t>Importance of continuing to use condoms </a:t>
            </a:r>
          </a:p>
          <a:p>
            <a:r>
              <a:rPr lang="en-US" sz="2000" smtClean="0">
                <a:sym typeface="Wingdings" pitchFamily="2" charset="2"/>
              </a:rPr>
              <a:t>Explain adverse effects</a:t>
            </a:r>
          </a:p>
          <a:p>
            <a:r>
              <a:rPr lang="en-US" sz="2000" smtClean="0">
                <a:sym typeface="Wingdings" pitchFamily="2" charset="2"/>
              </a:rPr>
              <a:t>Explain signs and symptoms of acute HIV infection</a:t>
            </a:r>
          </a:p>
          <a:p>
            <a:r>
              <a:rPr lang="en-US" sz="2000" smtClean="0">
                <a:sym typeface="Wingdings" pitchFamily="2" charset="2"/>
              </a:rPr>
              <a:t>Follow up Q3months while on PrEP to assess:</a:t>
            </a:r>
          </a:p>
          <a:p>
            <a:pPr marL="742950" lvl="1" indent="-285750"/>
            <a:r>
              <a:rPr lang="en-US" sz="1800" smtClean="0">
                <a:sym typeface="Wingdings" pitchFamily="2" charset="2"/>
              </a:rPr>
              <a:t>HIV testing</a:t>
            </a:r>
          </a:p>
          <a:p>
            <a:pPr marL="742950" lvl="1" indent="-285750"/>
            <a:r>
              <a:rPr lang="en-US" sz="1800" smtClean="0">
                <a:sym typeface="Wingdings" pitchFamily="2" charset="2"/>
              </a:rPr>
              <a:t>Adherence</a:t>
            </a:r>
          </a:p>
          <a:p>
            <a:pPr marL="742950" lvl="1" indent="-285750"/>
            <a:r>
              <a:rPr lang="en-US" sz="1800" smtClean="0">
                <a:sym typeface="Wingdings" pitchFamily="2" charset="2"/>
              </a:rPr>
              <a:t>Side effects</a:t>
            </a:r>
          </a:p>
          <a:p>
            <a:pPr marL="742950" lvl="1" indent="-285750"/>
            <a:r>
              <a:rPr lang="en-US" sz="1800" smtClean="0">
                <a:sym typeface="Wingdings" pitchFamily="2" charset="2"/>
              </a:rPr>
              <a:t>Assess pregnancy intent</a:t>
            </a:r>
          </a:p>
          <a:p>
            <a:pPr marL="742950" lvl="1" indent="-285750"/>
            <a:r>
              <a:rPr lang="en-US" sz="1800" smtClean="0">
                <a:sym typeface="Wingdings" pitchFamily="2" charset="2"/>
              </a:rPr>
              <a:t>Renal function</a:t>
            </a:r>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bwMode="auto">
          <a:xfrm>
            <a:off x="3581400" y="0"/>
            <a:ext cx="8610600" cy="1293813"/>
          </a:xfrm>
        </p:spPr>
        <p:txBody>
          <a:bodyPr wrap="square" numCol="1" anchorCtr="0" compatLnSpc="1">
            <a:prstTxWarp prst="textNoShape">
              <a:avLst/>
            </a:prstTxWarp>
          </a:bodyPr>
          <a:lstStyle/>
          <a:p>
            <a:pPr eaLnBrk="1" hangingPunct="1"/>
            <a:r>
              <a:rPr lang="en-CA" cap="none" smtClean="0"/>
              <a:t>PEP: Post-exposure Prophylaxis</a:t>
            </a:r>
          </a:p>
        </p:txBody>
      </p:sp>
      <p:graphicFrame>
        <p:nvGraphicFramePr>
          <p:cNvPr id="106589" name="Group 93"/>
          <p:cNvGraphicFramePr>
            <a:graphicFrameLocks noGrp="1"/>
          </p:cNvGraphicFramePr>
          <p:nvPr/>
        </p:nvGraphicFramePr>
        <p:xfrm>
          <a:off x="468313" y="3659188"/>
          <a:ext cx="10472737" cy="2984500"/>
        </p:xfrm>
        <a:graphic>
          <a:graphicData uri="http://schemas.openxmlformats.org/drawingml/2006/table">
            <a:tbl>
              <a:tblPr/>
              <a:tblGrid>
                <a:gridCol w="1314450"/>
                <a:gridCol w="4340225"/>
                <a:gridCol w="182562"/>
                <a:gridCol w="4635500"/>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600" b="1" i="0" u="none" strike="noStrike" cap="none" normalizeH="0" baseline="0" smtClean="0">
                        <a:ln>
                          <a:noFill/>
                        </a:ln>
                        <a:solidFill>
                          <a:srgbClr val="FFFFFF"/>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467"/>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rPr>
                        <a:t>Occupational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467"/>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entury Gothic" pitchFamily="34" charset="0"/>
                        </a:rPr>
                        <a:t>Non-occupational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467"/>
                    </a:solidFill>
                  </a:tcPr>
                </a:tc>
              </a:tr>
              <a:tr h="423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entury Gothic" pitchFamily="34" charset="0"/>
                        </a:rPr>
                        <a:t>Regimen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46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CC00"/>
                          </a:solidFill>
                          <a:effectLst/>
                          <a:latin typeface="Century Gothic" pitchFamily="34" charset="0"/>
                        </a:rPr>
                        <a:t>Truvada daily + Raltegravir 400 mg BID</a:t>
                      </a:r>
                      <a:endParaRPr kumimoji="0" lang="en-US"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CC00"/>
                          </a:solidFill>
                          <a:effectLst/>
                          <a:latin typeface="Century Gothic" pitchFamily="34" charset="0"/>
                        </a:rPr>
                        <a:t>Truvada daily + Raltegravir 400 mg BID</a:t>
                      </a:r>
                      <a:endParaRPr kumimoji="0" lang="en-US" sz="1800" b="1"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entury Gothic" pitchFamily="34" charset="0"/>
                        </a:rPr>
                        <a:t>Duration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467"/>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entury Gothic" pitchFamily="34" charset="0"/>
                        </a:rPr>
                        <a:t>28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entury Gothic" pitchFamily="34" charset="0"/>
                        </a:rPr>
                        <a:t>28 days*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entury Gothic" pitchFamily="34" charset="0"/>
                        </a:rPr>
                        <a:t>Access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467"/>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entury Gothic" pitchFamily="34" charset="0"/>
                        </a:rPr>
                        <a:t>Emergency room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entury Gothic" pitchFamily="34" charset="0"/>
                        </a:rPr>
                        <a:t>Physician office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entury Gothic" pitchFamily="34" charset="0"/>
                        </a:rPr>
                        <a:t>Urgent care clinics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entury Gothic" pitchFamily="34" charset="0"/>
                        </a:rPr>
                        <a:t>HIV clinic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entury Gothic" pitchFamily="34" charset="0"/>
                        </a:rPr>
                        <a:t>Coverage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3B46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entury Gothic" pitchFamily="34" charset="0"/>
                        </a:rPr>
                        <a:t>Workplace insurance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entury Gothic" pitchFamily="34" charset="0"/>
                        </a:rPr>
                        <a:t>Workers Compensation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entury Gothic" pitchFamily="34" charset="0"/>
                        </a:rPr>
                        <a:t>Private insurance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entury Gothic" pitchFamily="34" charset="0"/>
                        </a:rPr>
                        <a:t>Violence and Sexual Assault Program may provide assistance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106524" name="TextBox 3"/>
          <p:cNvSpPr txBox="1">
            <a:spLocks noChangeArrowheads="1"/>
          </p:cNvSpPr>
          <p:nvPr/>
        </p:nvSpPr>
        <p:spPr bwMode="auto">
          <a:xfrm>
            <a:off x="360363" y="1158875"/>
            <a:ext cx="11831637" cy="2593975"/>
          </a:xfrm>
          <a:prstGeom prst="rect">
            <a:avLst/>
          </a:prstGeom>
          <a:noFill/>
          <a:ln w="9525">
            <a:noFill/>
            <a:miter lim="800000"/>
            <a:headEnd/>
            <a:tailEnd/>
          </a:ln>
        </p:spPr>
        <p:txBody>
          <a:bodyPr>
            <a:spAutoFit/>
          </a:bodyPr>
          <a:lstStyle/>
          <a:p>
            <a:r>
              <a:rPr lang="en-US" sz="2000" b="1"/>
              <a:t>Indication: An HIV negative person who has had a possible exposure to HIV in the last 72 hours</a:t>
            </a:r>
          </a:p>
          <a:p>
            <a:pPr>
              <a:buFontTx/>
              <a:buChar char="•"/>
            </a:pPr>
            <a:r>
              <a:rPr lang="en-US"/>
              <a:t>Getting cut or stuck with a needle that was used to draw blood from a person who may have HIV</a:t>
            </a:r>
          </a:p>
          <a:p>
            <a:pPr>
              <a:buFontTx/>
              <a:buChar char="•"/>
            </a:pPr>
            <a:r>
              <a:rPr lang="en-US"/>
              <a:t>Getting blood or other body fluids that may be contaminated with HIV in the eyes, mouth or on skin when it is chapped, scraped or affected by certain rashes</a:t>
            </a:r>
          </a:p>
          <a:p>
            <a:pPr>
              <a:buFontTx/>
              <a:buChar char="•"/>
            </a:pPr>
            <a:r>
              <a:rPr lang="en-US"/>
              <a:t> Contaminated blood transfusion</a:t>
            </a:r>
          </a:p>
          <a:p>
            <a:pPr>
              <a:buFontTx/>
              <a:buChar char="•"/>
            </a:pPr>
            <a:r>
              <a:rPr lang="en-US"/>
              <a:t> Sharing contaminated needles</a:t>
            </a:r>
          </a:p>
          <a:p>
            <a:pPr>
              <a:buFontTx/>
              <a:buChar char="•"/>
            </a:pPr>
            <a:r>
              <a:rPr lang="en-US"/>
              <a:t> Unprotected and/or oral sex</a:t>
            </a:r>
          </a:p>
          <a:p>
            <a:pPr>
              <a:buFontTx/>
              <a:buChar char="•"/>
            </a:pPr>
            <a:r>
              <a:rPr lang="en-US"/>
              <a:t> Sexual assault </a:t>
            </a:r>
          </a:p>
          <a:p>
            <a:endParaRPr lang="en-US"/>
          </a:p>
        </p:txBody>
      </p:sp>
      <p:sp>
        <p:nvSpPr>
          <p:cNvPr id="5" name="Explosion 2 4"/>
          <p:cNvSpPr/>
          <p:nvPr/>
        </p:nvSpPr>
        <p:spPr>
          <a:xfrm>
            <a:off x="5567363" y="3311525"/>
            <a:ext cx="1830387" cy="762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6526" name="Text Box 66"/>
          <p:cNvSpPr txBox="1">
            <a:spLocks noChangeArrowheads="1"/>
          </p:cNvSpPr>
          <p:nvPr/>
        </p:nvSpPr>
        <p:spPr bwMode="auto">
          <a:xfrm>
            <a:off x="5932488" y="3487738"/>
            <a:ext cx="1758950" cy="488950"/>
          </a:xfrm>
          <a:prstGeom prst="rect">
            <a:avLst/>
          </a:prstGeom>
          <a:noFill/>
          <a:ln w="9525">
            <a:noFill/>
            <a:miter lim="800000"/>
            <a:headEnd/>
            <a:tailEnd/>
          </a:ln>
        </p:spPr>
        <p:txBody>
          <a:bodyPr>
            <a:spAutoFit/>
          </a:bodyPr>
          <a:lstStyle/>
          <a:p>
            <a:pPr defTabSz="914400">
              <a:spcBef>
                <a:spcPct val="50000"/>
              </a:spcBef>
            </a:pPr>
            <a:r>
              <a:rPr lang="en-CA" sz="1300" b="1">
                <a:solidFill>
                  <a:schemeClr val="bg1"/>
                </a:solidFill>
              </a:rPr>
              <a:t>GUIDELINE UPDATE</a:t>
            </a:r>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cap="none" dirty="0"/>
              <a:t>PEP: Post-exposure Prophylaxis</a:t>
            </a:r>
            <a:endParaRPr lang="en-US" dirty="0"/>
          </a:p>
        </p:txBody>
      </p:sp>
      <p:sp>
        <p:nvSpPr>
          <p:cNvPr id="108546" name="Content Placeholder 2"/>
          <p:cNvSpPr>
            <a:spLocks noGrp="1"/>
          </p:cNvSpPr>
          <p:nvPr>
            <p:ph idx="1"/>
          </p:nvPr>
        </p:nvSpPr>
        <p:spPr>
          <a:xfrm>
            <a:off x="293688" y="1520825"/>
            <a:ext cx="11641137" cy="4297363"/>
          </a:xfrm>
        </p:spPr>
        <p:txBody>
          <a:bodyPr/>
          <a:lstStyle/>
          <a:p>
            <a:r>
              <a:rPr lang="en-US" b="1" smtClean="0"/>
              <a:t>Efficacy: </a:t>
            </a:r>
          </a:p>
          <a:p>
            <a:pPr lvl="1"/>
            <a:r>
              <a:rPr lang="en-US" smtClean="0"/>
              <a:t>Can reduce the risk of HIV infection if taken within 72 hours of exposure and taken daily x 4 weeks</a:t>
            </a:r>
          </a:p>
          <a:p>
            <a:pPr lvl="1"/>
            <a:r>
              <a:rPr lang="en-US" smtClean="0"/>
              <a:t>Start as soon as possible after exposure</a:t>
            </a:r>
          </a:p>
          <a:p>
            <a:pPr lvl="1"/>
            <a:r>
              <a:rPr lang="en-US" smtClean="0"/>
              <a:t>Not 100% effective at preventing HIV</a:t>
            </a:r>
          </a:p>
          <a:p>
            <a:pPr lvl="1">
              <a:buFont typeface="Arial" charset="0"/>
              <a:buNone/>
            </a:pPr>
            <a:endParaRPr lang="en-US" sz="1600" smtClean="0"/>
          </a:p>
          <a:p>
            <a:r>
              <a:rPr lang="en-US" b="1" smtClean="0"/>
              <a:t>Safety</a:t>
            </a:r>
            <a:r>
              <a:rPr lang="en-US" smtClean="0"/>
              <a:t> - Adverse Reactions</a:t>
            </a:r>
          </a:p>
          <a:p>
            <a:pPr lvl="1"/>
            <a:r>
              <a:rPr lang="en-US" smtClean="0"/>
              <a:t>CNS: dizziness, HA</a:t>
            </a:r>
          </a:p>
          <a:p>
            <a:pPr lvl="1"/>
            <a:r>
              <a:rPr lang="en-US" smtClean="0"/>
              <a:t>GI: nausea, vomiting, diarrhea</a:t>
            </a:r>
          </a:p>
          <a:p>
            <a:pPr lvl="1"/>
            <a:r>
              <a:rPr lang="en-US" smtClean="0"/>
              <a:t>Rash or skin discolouration (small spots/freckles)</a:t>
            </a:r>
          </a:p>
          <a:p>
            <a:pPr lvl="1"/>
            <a:r>
              <a:rPr lang="en-US" smtClean="0"/>
              <a:t>Osteoporosis</a:t>
            </a:r>
          </a:p>
          <a:p>
            <a:pPr lvl="1"/>
            <a:r>
              <a:rPr lang="en-US" smtClean="0"/>
              <a:t>Rare – Increased liver and muscle enzymes, nephrotoxicity</a:t>
            </a:r>
          </a:p>
          <a:p>
            <a:pPr lvl="1">
              <a:buFont typeface="Arial" charset="0"/>
              <a:buNone/>
            </a:pPr>
            <a:endParaRPr lang="en-US" sz="1600" smtClean="0"/>
          </a:p>
          <a:p>
            <a:r>
              <a:rPr lang="en-US" b="1" smtClean="0"/>
              <a:t>Patient specific factors:</a:t>
            </a:r>
          </a:p>
          <a:p>
            <a:pPr lvl="1"/>
            <a:r>
              <a:rPr lang="en-US" b="1" smtClean="0">
                <a:solidFill>
                  <a:srgbClr val="00CC00"/>
                </a:solidFill>
              </a:rPr>
              <a:t>Renal dysfunction, Pregnancy and Breastfeeding*</a:t>
            </a:r>
            <a:endParaRPr lang="en-US" smtClean="0">
              <a:solidFill>
                <a:srgbClr val="00CC00"/>
              </a:solidFill>
            </a:endParaRPr>
          </a:p>
          <a:p>
            <a:pPr>
              <a:buFont typeface="Arial" charset="0"/>
              <a:buNone/>
            </a:pPr>
            <a:endParaRPr lang="en-US" smtClean="0"/>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cap="none" dirty="0"/>
              <a:t>PEP: Post-exposure Prophylaxis</a:t>
            </a:r>
            <a:endParaRPr lang="en-US" dirty="0"/>
          </a:p>
        </p:txBody>
      </p:sp>
      <p:sp>
        <p:nvSpPr>
          <p:cNvPr id="110594" name="Content Placeholder 2"/>
          <p:cNvSpPr>
            <a:spLocks noGrp="1"/>
          </p:cNvSpPr>
          <p:nvPr>
            <p:ph idx="1"/>
          </p:nvPr>
        </p:nvSpPr>
        <p:spPr/>
        <p:txBody>
          <a:bodyPr/>
          <a:lstStyle/>
          <a:p>
            <a:r>
              <a:rPr lang="en-US" b="1" u="sng" smtClean="0">
                <a:solidFill>
                  <a:srgbClr val="FF0000"/>
                </a:solidFill>
              </a:rPr>
              <a:t>Key Counselling Points:</a:t>
            </a:r>
          </a:p>
          <a:p>
            <a:pPr lvl="1"/>
            <a:r>
              <a:rPr lang="en-US" smtClean="0"/>
              <a:t>PEP should not replace other prevention methods (condoms, clean needles)</a:t>
            </a:r>
            <a:endParaRPr lang="en-US" u="sng" smtClean="0">
              <a:solidFill>
                <a:srgbClr val="FF0000"/>
              </a:solidFill>
            </a:endParaRPr>
          </a:p>
          <a:p>
            <a:pPr lvl="1"/>
            <a:r>
              <a:rPr lang="en-US" smtClean="0"/>
              <a:t>PEP should not be used regularly to prevent HIV</a:t>
            </a:r>
          </a:p>
          <a:p>
            <a:pPr lvl="1"/>
            <a:r>
              <a:rPr lang="en-US" smtClean="0"/>
              <a:t>Importance of finishing full 28 day regimen</a:t>
            </a:r>
          </a:p>
          <a:p>
            <a:pPr lvl="1"/>
            <a:r>
              <a:rPr lang="en-US" smtClean="0"/>
              <a:t>Discontinue PEP if the source of possible infection is confirmed to be HIV –ve</a:t>
            </a:r>
          </a:p>
          <a:p>
            <a:pPr lvl="1"/>
            <a:r>
              <a:rPr lang="en-US" smtClean="0"/>
              <a:t>Educate the patient and answer questions about the chances of transmission</a:t>
            </a:r>
          </a:p>
          <a:p>
            <a:pPr lvl="1"/>
            <a:r>
              <a:rPr lang="en-US" smtClean="0"/>
              <a:t>Explain adverse effects and how they can and will be managed</a:t>
            </a:r>
          </a:p>
          <a:p>
            <a:pPr lvl="1"/>
            <a:r>
              <a:rPr lang="en-US" smtClean="0"/>
              <a:t>Instruct patient to see doctor if any of the following develop:</a:t>
            </a:r>
          </a:p>
          <a:p>
            <a:pPr lvl="2"/>
            <a:r>
              <a:rPr lang="en-US" smtClean="0"/>
              <a:t>Flu-like (fever, myalgias/arthralgias), skin rash, lymphadenopathy, pharyngitis, back or abdominal pain, pain on urination or blood in urine, yellowing of skin or whites of the eyes, symptoms of hyperglycemia</a:t>
            </a:r>
          </a:p>
          <a:p>
            <a:pPr lvl="1"/>
            <a:r>
              <a:rPr lang="en-US" smtClean="0"/>
              <a:t>Monitoring plan for seroconversion</a:t>
            </a:r>
          </a:p>
          <a:p>
            <a:pPr lvl="2"/>
            <a:r>
              <a:rPr lang="en-US" smtClean="0"/>
              <a:t>Baseline HIV test at time of exposure, then follow up testing at 6 weeks, 12 weeks and 6 months</a:t>
            </a:r>
          </a:p>
          <a:p>
            <a:pPr lvl="1">
              <a:buFont typeface="Arial" charset="0"/>
              <a:buNone/>
            </a:pPr>
            <a:endParaRPr lang="en-US" smtClean="0"/>
          </a:p>
          <a:p>
            <a:pPr>
              <a:buFont typeface="Arial" charset="0"/>
              <a:buNone/>
            </a:pPr>
            <a:endParaRPr lang="en-US" b="1" smtClean="0"/>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p:cNvSpPr>
          <p:nvPr>
            <p:ph type="title"/>
          </p:nvPr>
        </p:nvSpPr>
        <p:spPr bwMode="auto"/>
        <p:txBody>
          <a:bodyPr wrap="square" numCol="1" anchorCtr="0" compatLnSpc="1">
            <a:prstTxWarp prst="textNoShape">
              <a:avLst/>
            </a:prstTxWarp>
          </a:bodyPr>
          <a:lstStyle/>
          <a:p>
            <a:r>
              <a:rPr lang="en-CA" cap="none" smtClean="0"/>
              <a:t>IN SUMMARY</a:t>
            </a:r>
          </a:p>
        </p:txBody>
      </p:sp>
      <p:sp>
        <p:nvSpPr>
          <p:cNvPr id="112642" name="Rectangle 3"/>
          <p:cNvSpPr>
            <a:spLocks noGrp="1"/>
          </p:cNvSpPr>
          <p:nvPr>
            <p:ph type="body" idx="1"/>
          </p:nvPr>
        </p:nvSpPr>
        <p:spPr/>
        <p:txBody>
          <a:bodyPr/>
          <a:lstStyle/>
          <a:p>
            <a:pPr>
              <a:lnSpc>
                <a:spcPct val="80000"/>
              </a:lnSpc>
            </a:pPr>
            <a:r>
              <a:rPr lang="en-CA" sz="2000" smtClean="0"/>
              <a:t>Antiretroviral therapy = 2 NRTI backbone + (NNRTI or PI or Integrase Inhibitor)</a:t>
            </a:r>
          </a:p>
          <a:p>
            <a:pPr>
              <a:lnSpc>
                <a:spcPct val="80000"/>
              </a:lnSpc>
            </a:pPr>
            <a:r>
              <a:rPr lang="en-CA" sz="2000" smtClean="0"/>
              <a:t>1 pill once a day regimens are preferred when possible</a:t>
            </a:r>
          </a:p>
          <a:p>
            <a:pPr>
              <a:lnSpc>
                <a:spcPct val="80000"/>
              </a:lnSpc>
            </a:pPr>
            <a:r>
              <a:rPr lang="en-CA" sz="2000" smtClean="0"/>
              <a:t>&gt;3 antiretrovirals are used sometimes depending on the patient’s resistance profile</a:t>
            </a:r>
          </a:p>
          <a:p>
            <a:pPr>
              <a:lnSpc>
                <a:spcPct val="80000"/>
              </a:lnSpc>
            </a:pPr>
            <a:r>
              <a:rPr lang="en-CA" sz="2000" smtClean="0"/>
              <a:t>PrEP = Truvada 1 tab po daily</a:t>
            </a:r>
          </a:p>
          <a:p>
            <a:pPr>
              <a:lnSpc>
                <a:spcPct val="80000"/>
              </a:lnSpc>
            </a:pPr>
            <a:r>
              <a:rPr lang="en-CA" sz="2000" smtClean="0"/>
              <a:t>PEP = Truvada 1 tab po daily + Raltegravir 400 mg po BID x 28 days</a:t>
            </a:r>
          </a:p>
          <a:p>
            <a:pPr>
              <a:lnSpc>
                <a:spcPct val="80000"/>
              </a:lnSpc>
            </a:pPr>
            <a:r>
              <a:rPr lang="en-CA" sz="2000" smtClean="0"/>
              <a:t>Decide if drug interactions can be managed by monitoring for adverse effects before changing therapy</a:t>
            </a:r>
          </a:p>
          <a:p>
            <a:pPr>
              <a:lnSpc>
                <a:spcPct val="80000"/>
              </a:lnSpc>
            </a:pPr>
            <a:r>
              <a:rPr lang="en-CA" sz="2000" smtClean="0"/>
              <a:t>Explain to the patient how drug interactions and adverse effects can be managed so that these don’t affect compliance</a:t>
            </a:r>
          </a:p>
          <a:p>
            <a:pPr>
              <a:lnSpc>
                <a:spcPct val="80000"/>
              </a:lnSpc>
            </a:pPr>
            <a:r>
              <a:rPr lang="en-CA" sz="2000" smtClean="0"/>
              <a:t>Check on and re-inforce the importance of compliance when patient gets refills</a:t>
            </a:r>
          </a:p>
          <a:p>
            <a:pPr>
              <a:lnSpc>
                <a:spcPct val="80000"/>
              </a:lnSpc>
            </a:pPr>
            <a:r>
              <a:rPr lang="en-CA" sz="2000" smtClean="0"/>
              <a:t>Utilize the HAVEN Clinic as a resource for HIV drug information</a:t>
            </a:r>
          </a:p>
          <a:p>
            <a:pPr>
              <a:lnSpc>
                <a:spcPct val="80000"/>
              </a:lnSpc>
            </a:pPr>
            <a:endParaRPr lang="en-CA" sz="2000" smtClean="0"/>
          </a:p>
          <a:p>
            <a:pPr>
              <a:lnSpc>
                <a:spcPct val="80000"/>
              </a:lnSpc>
            </a:pPr>
            <a:endParaRPr lang="en-CA" sz="2000" smtClean="0"/>
          </a:p>
          <a:p>
            <a:pPr>
              <a:lnSpc>
                <a:spcPct val="80000"/>
              </a:lnSpc>
            </a:pPr>
            <a:endParaRPr lang="en-CA" sz="2000" smtClean="0"/>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p:cNvSpPr>
          <p:nvPr>
            <p:ph type="title"/>
          </p:nvPr>
        </p:nvSpPr>
        <p:spPr bwMode="auto"/>
        <p:txBody>
          <a:bodyPr wrap="square" numCol="1" anchorCtr="0" compatLnSpc="1">
            <a:prstTxWarp prst="textNoShape">
              <a:avLst/>
            </a:prstTxWarp>
          </a:bodyPr>
          <a:lstStyle/>
          <a:p>
            <a:r>
              <a:rPr lang="en-CA" cap="none" smtClean="0"/>
              <a:t>QUESTIONS?</a:t>
            </a:r>
          </a:p>
        </p:txBody>
      </p:sp>
      <p:sp>
        <p:nvSpPr>
          <p:cNvPr id="114690" name="Rectangle 3"/>
          <p:cNvSpPr>
            <a:spLocks noGrp="1"/>
          </p:cNvSpPr>
          <p:nvPr>
            <p:ph type="body" idx="1"/>
          </p:nvPr>
        </p:nvSpPr>
        <p:spPr>
          <a:xfrm>
            <a:off x="5483225" y="2335213"/>
            <a:ext cx="6351588" cy="3081337"/>
          </a:xfrm>
        </p:spPr>
        <p:txBody>
          <a:bodyPr/>
          <a:lstStyle/>
          <a:p>
            <a:pPr marL="0" indent="0">
              <a:buFont typeface="Arial" charset="0"/>
              <a:buNone/>
            </a:pPr>
            <a:r>
              <a:rPr lang="en-CA" b="1" smtClean="0"/>
              <a:t>HAVEN Clinic</a:t>
            </a:r>
          </a:p>
          <a:p>
            <a:pPr marL="0" indent="0">
              <a:buFont typeface="Arial" charset="0"/>
              <a:buNone/>
            </a:pPr>
            <a:r>
              <a:rPr lang="en-CA" smtClean="0"/>
              <a:t>Sudbury Outpatient Centre</a:t>
            </a:r>
          </a:p>
          <a:p>
            <a:pPr marL="0" indent="0">
              <a:buFont typeface="Arial" charset="0"/>
              <a:buNone/>
            </a:pPr>
            <a:r>
              <a:rPr lang="en-CA" smtClean="0"/>
              <a:t>865 Regent St. South</a:t>
            </a:r>
          </a:p>
          <a:p>
            <a:pPr marL="0" indent="0">
              <a:buFont typeface="Arial" charset="0"/>
              <a:buNone/>
            </a:pPr>
            <a:r>
              <a:rPr lang="en-CA" smtClean="0"/>
              <a:t>Telephone: (705) 523-7148</a:t>
            </a:r>
          </a:p>
          <a:p>
            <a:pPr marL="0" indent="0">
              <a:buFont typeface="Arial" charset="0"/>
              <a:buNone/>
            </a:pPr>
            <a:r>
              <a:rPr lang="en-CA" smtClean="0"/>
              <a:t>Fax: (705) 523 - 7077</a:t>
            </a:r>
          </a:p>
          <a:p>
            <a:pPr marL="0" indent="0">
              <a:buFont typeface="Arial" charset="0"/>
              <a:buNone/>
            </a:pPr>
            <a:r>
              <a:rPr lang="en-CA" smtClean="0"/>
              <a:t>Hours: Monday to Friday 8:30 am – 4:30 pm</a:t>
            </a:r>
          </a:p>
          <a:p>
            <a:pPr marL="0" indent="0">
              <a:buFont typeface="Arial" charset="0"/>
              <a:buNone/>
            </a:pPr>
            <a:r>
              <a:rPr lang="en-CA" smtClean="0"/>
              <a:t>Pharmacist: Mathew DeMarco </a:t>
            </a:r>
          </a:p>
        </p:txBody>
      </p:sp>
      <p:pic>
        <p:nvPicPr>
          <p:cNvPr id="114691" name="Picture 2"/>
          <p:cNvPicPr>
            <a:picLocks noChangeAspect="1"/>
          </p:cNvPicPr>
          <p:nvPr/>
        </p:nvPicPr>
        <p:blipFill>
          <a:blip r:embed="rId3"/>
          <a:srcRect/>
          <a:stretch>
            <a:fillRect/>
          </a:stretch>
        </p:blipFill>
        <p:spPr bwMode="auto">
          <a:xfrm>
            <a:off x="533400" y="1939925"/>
            <a:ext cx="4670425" cy="34988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5" y="412750"/>
            <a:ext cx="8610600" cy="1293813"/>
          </a:xfrm>
        </p:spPr>
        <p:txBody>
          <a:bodyPr/>
          <a:lstStyle/>
          <a:p>
            <a:pPr eaLnBrk="1" fontAlgn="auto" hangingPunct="1">
              <a:spcAft>
                <a:spcPts val="0"/>
              </a:spcAft>
              <a:defRPr/>
            </a:pPr>
            <a:r>
              <a:rPr lang="en-US" dirty="0" smtClean="0"/>
              <a:t>Goals Of therapy</a:t>
            </a:r>
            <a:endParaRPr lang="en-US" dirty="0"/>
          </a:p>
        </p:txBody>
      </p:sp>
      <p:sp>
        <p:nvSpPr>
          <p:cNvPr id="29698" name="Content Placeholder 4"/>
          <p:cNvSpPr>
            <a:spLocks noGrp="1"/>
          </p:cNvSpPr>
          <p:nvPr>
            <p:ph idx="1"/>
          </p:nvPr>
        </p:nvSpPr>
        <p:spPr>
          <a:xfrm>
            <a:off x="619125" y="1757363"/>
            <a:ext cx="10820400" cy="4800600"/>
          </a:xfrm>
        </p:spPr>
        <p:txBody>
          <a:bodyPr/>
          <a:lstStyle/>
          <a:p>
            <a:pPr marL="457200" indent="-457200" eaLnBrk="1" hangingPunct="1">
              <a:buFont typeface="Arial" charset="0"/>
              <a:buAutoNum type="arabicParenR"/>
            </a:pPr>
            <a:r>
              <a:rPr lang="en-US" sz="2600" smtClean="0"/>
              <a:t>Maximal suppression of viral replication and promotion of immune reconstitution through combination antiretroviral therapy and preventing transmission of HIV by achieving undetectable viral load </a:t>
            </a:r>
          </a:p>
          <a:p>
            <a:pPr marL="457200" indent="-457200" eaLnBrk="1" hangingPunct="1">
              <a:buFont typeface="Arial" charset="0"/>
              <a:buAutoNum type="arabicParenR"/>
            </a:pPr>
            <a:r>
              <a:rPr lang="en-US" sz="2600" smtClean="0"/>
              <a:t>Promote long-term adherence</a:t>
            </a:r>
          </a:p>
          <a:p>
            <a:pPr marL="457200" indent="-457200" eaLnBrk="1" hangingPunct="1">
              <a:buFont typeface="Arial" charset="0"/>
              <a:buAutoNum type="arabicParenR"/>
            </a:pPr>
            <a:r>
              <a:rPr lang="en-US" sz="2600" smtClean="0"/>
              <a:t>Avoid drug interactions </a:t>
            </a:r>
          </a:p>
          <a:p>
            <a:pPr marL="457200" indent="-457200" eaLnBrk="1" hangingPunct="1">
              <a:buFont typeface="Arial" charset="0"/>
              <a:buAutoNum type="arabicParenR"/>
            </a:pPr>
            <a:r>
              <a:rPr lang="en-US" sz="2600" smtClean="0"/>
              <a:t>Minimize adverse effects</a:t>
            </a:r>
          </a:p>
          <a:p>
            <a:pPr marL="457200" indent="-457200" eaLnBrk="1" hangingPunct="1">
              <a:buFont typeface="Arial" charset="0"/>
              <a:buAutoNum type="arabicParenR"/>
            </a:pPr>
            <a:r>
              <a:rPr lang="en-US" sz="2600" smtClean="0"/>
              <a:t>Simplify treatment regimens and                                                                    decrease drug costs</a:t>
            </a:r>
          </a:p>
          <a:p>
            <a:pPr marL="457200" indent="-457200" eaLnBrk="1" hangingPunct="1">
              <a:buFont typeface="Arial" charset="0"/>
              <a:buAutoNum type="arabicParenR"/>
            </a:pPr>
            <a:r>
              <a:rPr lang="en-US" sz="2600" smtClean="0"/>
              <a:t>Manage comorbid conditions </a:t>
            </a:r>
          </a:p>
        </p:txBody>
      </p:sp>
      <p:sp>
        <p:nvSpPr>
          <p:cNvPr id="29699" name="AutoShape 6" descr="data:image/jpeg;base64,/9j/4AAQSkZJRgABAQAAAQABAAD/2wCEAAkGBxQTEhQUEhMVFhUVFh4aFxgWGRwgGRcUHR4cGBsXHBgYIiggGBwlGxoZJDEhJykrLy4uFx8zODMsNygtLysBCgoKDg0NGxAQGzUkIB8tNSwsMCw3LS0sLDArNzctLCwuMC84NC8sLCwsLy4sKywsLSwsLDcsLiwvLC4sLDQsLP/AABEIAJ0BQQMBIgACEQEDEQH/xAAcAAACAwEBAQEAAAAAAAAAAAAABAMFBgIBBwj/xABOEAACAgAEAgYECgYHBgUFAAABAgMRAAQSIRMxBQYiMkFRFFKS0hUjM2FxcpGTsdNCU1SBstEWF1Vic7O0BzQ1dIKhg7XC4fAkJUNkhP/EABgBAQEBAQEAAAAAAAAAAAAAAAABAgME/8QAKxEBAAEDAgUDAgcAAAAAAAAAAAECERIDUTFBYaHREyGRBBRCUnGx4fDx/9oADAMBAAIRAxEAPwD7jgwrKCz6bIUKCaNEkkgCxuANJ5fN+8OXQbFmv/Efx5fpYNWjmawYUMCeu33r/R63njxooxzdh/4r8vawLU7nMGFGgQc3Yf8Aiv72AQITQZr51xHuvPvYFqdzeDCkcMbVpdjYBFSubU8j3uR88dDKL5v94/vYFqdzODC/oa+b/eP72D0NfN/vH97AtTuYwYX9DXzf7x/ewehr5v8AeP72Bancxj5hmv8AauyO6eiKdLMt8Y70SLrh7csfR/Q183+8f3sfAOkOi8zxZay8xHEajwWNjUd707/Tj0/T0UVTOTnqTEcJn4bT+txv2Nfvj+Xg/rcb9jX74/l4wfwVmf2ab7hvdwfBWZ/ZpvuG93Hq9HS27y5Z9Z+I8t5/W437Gv3x/Lwf1uN+xr98fy8YP4KzP7NN9w3u4PgrM/s033De7h6Olt3kz6z8R5bz+txv2Nfvj+Xg/rcb9jX74/l4wfwVmf2ab7hvdwfBWZ/ZpvuG93D0dLbvJn1n4jy3n9bjfsa/fH8vB/W437Gv3x/Lxg/grM/s033De7g+Csz+zTfcN7uHo6W3eTPrPxHlvP63G/Y1++P5eD+txv2Nfvj+XjB/BWZ/ZpvuG93B8FZn9mm+4b3cPR0tu8mfWfiPLef1uN+xr98fy8a7qR1oOfjkcxCLQ4Wg+q7F3ekVj4r8FZn9mm+4b3cfTP8AZNkHEM/FSSM8QUCHjsaRvQq/pxy1tLTpovENUVXq95n4h9DwYX9DXzf7x/ewehr5v94/vY8Lvancxgwv6Gvm/wB4/vYPQ183+8f3sC1O5jBhf0NfN/vH97B6Ivm/3j+9ilqdzGDChgSwuttR3A4r2R51qx36Gvm/3j+9iFqTGDC/oa+b/eP72D0NfN/vH97AtTuYwYX9DXzf7x/ewehr5v8AeP72Bancxgwv6Gvm/wB4/vY4KFGSixDEghiTvRawWs/o1XLfAtHI3gwYMGS6fKv9RPxfGb6R6Py8jShpguqRtVoLDNGUYBjzIWyp5jwsbY0ifKv9RPxfFDnHQysPRWYqxNl2AslVJA302SG28Bq5jY1VxVsPV3KF9RldhxWBQrW54oK9kWqlzO9+bNvjyXovLSbPmCQRGgoFexG/pC0Q1EnUBdE7rVE7vpmFYU2WpW1Aks/gzd41YBEjXzssRy3wqZIyFVsoL57tJSgMEG5HZYqqmxfdF+BwZMZHonKjWzymRZAFII0i49UAKhADuDo3u6WvDHmbyuUYjhziPRGoBQXpihavlDdC2Au/0PmOO1zqUNeWdQWIvUwrfiFm5aaY2u/euiPGTNZWIu0YiQqulT3x2GLSuNiNgLa+VkLz5BX9F9AQKY1TNOSOGAnK1jUgDSNxYtj4WT51h/oCSDKoUErsAAKKMNPCURsOXOgCRyHMAXjriqoUjL6irmqLBRTIoIO4b5S78NLeIrEcUkJXbLsabRRZywBBajd0xqq8bAJrAXj9LQglTItrzHz2RX2gj/pPkcD9KRBlQNqZyAAu53Gq/mAXc/MR5i87n5/iwXgomLiuyFgVamlKrYOkgs259Y7Yl9OClnGUYtH3SC1MoCxsVJG5IIANbqFJ7uwarBij+HXDaWgb5RkBF12SNzY2BDCj4m+WLzAGKWLrArFFSNi7MV0kgUQruCd+RRLH1hy3q6wi/REJIOimUABgSGAGoAalIOwd/aOA4yfSwkVnCkRqO0zVsdIYihd1dE+YPPEA6eXTq0NXDdzutro0nSwvZiGB8q8cPRdHRrelAARRUWFIoLundPZAF1yAGPIujo15LR33s6u0AD2rvkqi/AKK5YBBesKEE6TQB3sUSHaNgpGzUVs+QINeGGIOl1fhaQTxTXNbQ6DIAwvxCmsSnouKgNOwGws0Dd6hvs176hvfjiZMmgCAL3Da/MSCpPzmmbn54CuHTwofFPyO1r3wJG0865Rtvy3X56Z+E1uIAXxW07EdhtDSgMLsWqnHY6Miu9AsA+fjqvbz7b78+0fPExyy9jYfFm0/unSU2/6WI/fgJsUk3WJVkkiEbs6MigKyHUz6yBersnTGzENRojzrF3itm6ChYuWDlnIJbiSahpJYaG1XGAWbZaG9csBDF1jibg0JCs2X46MEJHC7HOuRpx/8rCcnW+IcQqCyrGGRqbS7ESHQzaajNxld/E15XY5roDLyBA0e0aaECsyhUtCF7BHIxoR5FRVYh/ovlv1bURRBkko3qNkaqY27kE7gmxyGA4n60wJQJZnLIpVFJILsiGjVMFaRAa5WBz2xZZDPpMGMZsK7ITRHaU0wF86Ni/mwo3V3LnV2D2yrGncdpSrKwpuydSKbFEkb+OHMnkEiLlAQZG1uSzMWagt2xPgAK5CsAzgwYMAYMGDAGKvrCziO4hcg1lB4FxFIVB8xqAxaYXz5TT8YQFvmTW/MUfP+WDVFWNV2Q6qskUsUOviZiRGlzTXbBgAFjY+Fa+74Vfji1PTBDsGlAfXIqwgLYVVcrI19oghQ1jbtAfPifIZPK5eSWQSJxZDqkZ3XVVauWwVaBOwHK8WhzcfrA7kbbmxzG3l4+V4kRZ1+p1KdSvKP7/HKOkM/k+sBMLl5EEvoySIuwLMYuIxC82Fi/wB2B+m5OChiIlclmbTob4tACw7BoEkqvmNWNCJ0rVqWqu7HLzwJmUN0w2IH7zRr/uMVwUj9MXKeFKGPFjUREKdUbrGxddPaACuTqNjsnGhxxrXzGAzLYGoWboXzogH/ALkfbgO8L5nvRfXP8D4nBvliDM96L65/gfBqniYwYMGDJdPlX+on4viqzUOaDNw5RpZid6IQdsncrtdRr41qc1sMWqfKv9RPxfFBO0EczOrSFhxGbSmwoSajddvfUCATbKgPdwaq4pMvHmjYXMI25IGpTSMOzvos2bo7AeRHZx36DmwbWa9n7zCwWfUo7lEBQvMGrYCrFKRPlaaMzM+ooGGhqZw2oWAtF2Kn6QPmwtkny9swkYRlJIxaHUdwTRC1poAhN74g2ttzJ54M1zOYj7BBe2AAJi0kFdPLUbUGh4mzifOwZtowqTIpKEOTQN7gMukHSCDd3tpXzOK8x5XhrRkILE7JuCNIJPZpR8SVHmLAsY5jyeWA3lcmzeiNt9xakBd27pI5kAE7DAWfomZYsDPtxAQVK6ggdTuNFWUB2FCybsHbuLK5kaqaMFk8BtxtKAt3fWEn2jbFW+WyhBPFkHeAYI3eZtJo6NyTt84PiDiSRIpPR1dpNKOFXsjSQRGyq/eJU60U2dz5AYCV1zlujSxG1QblVFs7AkLpLAlVqiSCSaIrbuSPNtYSeI+K7+AYaSdK2e6b3o2R4YTgGUWNxx5NLIpZyjAlFZ6OrSNTWWHj3KrY46RMrGaMrnUCSCm2lWXUxGkUlRKPIiz+leAs8rls0HQyTBlDWwAUdnSQBstntEE7+G1csXWKDoTotFdZYnLRhNO431bXVgUNiSPWJ8bxf4AwYMGAMGKvrP0wMplZcwV1aANK3Wp2IRFvwtmAv58Uee6RzuTgkzeblgdVT5CKJlIlYhY0EzSHUNTAE6RzvAbDBjGZzpPP5TgzZp8vJDJIkcqRxsjQmQ6VZXLtxFDEA2ATzGIujeuDjNZ1MwUEEQlaIgUQuXIEwY3uadCP34DcYMfN8n1tzjZNmkMSZgZ+PLt2LVEkWJu7qFleId7HLE7dbMyvGjLwyNDncvBxo0ISSOYrqXTqNOoajR51tgPoODGV6+9NSZZctw5ooBLPw3llXUiJodtRGpfFR4jnivzHT0wTJCLPZaX0maRWzKxDhhURmAC8Qiwy0Tq8cBusGMdkOtUg6OzWZmCM2XeVEeMEJmNB0xugJOzsQOZ35HB0F0pnJo3R9PpGXzDRzhVUBk4fEjYBjtdovP1v3BscGKjq82aKt6WqBrGnRVEDsk7E8yNXzBwPDFvgDBgwYAwYMGAMQZvKrIAGsUbBBog8rBHzE/bifBgEG6IiJ1FSTpC95q0gUFq6rxrz35749zHRUb95TufBmF93bY8uwu3zYewYCnPVnLc+FX0M3O7vY774mn6DheyyXYAPabdRVDY/3R9mLLBgKo9XcvVcIVpC1ZrSG1gVdd7+XLHZ6EhoKVsKWKgk0urvAfNz+i9q2xZYMBFloAihVuhysk0P344zPei+uf4HwxhfM96L65/gfBqniYwYMGDJdPlX+on4vilzeaYSSBckCd9bFdpFo7AhTdqRzsWSvheLpPlX+on4viuzPR87u54tLT8OjVMwYK1BdtNjxO4va6waq4lIX1MqnJoEJprTfmqhqKVXxjmrO2o2NwfFzNRhjkLYsgKqoHgJdXaAqpBsCe8AbGGPQs5ZPHXvGlHLR5ElLuqF+B3o8scp0fm1sidbNMb3BYCtNae6aXcVVGhvsZK+nqwWskDpL8kJCqGIfSTGKY0ezsSfpvHEswZ1U9H7fpdkVdg0WKgVq1bHYnSbxYHo7McMrxrJcmya+LrbcJZN2SPG+8KrETZPOqqgSq1Mt7iyuoarLJ5HnzAX9InAQtmCwZmyKWFj2Kklg726g6B3Q1ketd+eJpp7RNOVUl9dx8M0dA0qdbKoW9KCmUEjl3cdjJZzT8uuqtztV6jsBo9XTv8AMdt7Fh0Tl5EUiRgxu71E3sAeYHiP++Ap9fxRvJI3Ko+HQChGkrutZ1AiqA1OBZu8NdHPHNI6vlo1ZUW7Wz2t63QbWNtzdchyxeY8CjnXPn8+A4ggVLCgAE3Q5cgOXhsB9mJMGDAGDFBD1jiUPJNIEUySKgomo4W4TyNpBpdYNsaUBk5ePknXTJLruYjQHLfFycom0SkdnfQ3erlzO2+Ae6xdELm8tLl3JUSDvDmrAhlYfOGAP7sUs/QmczMD5XOyZdomTTxIlcSlwQUk0sdKkMASLNnyw7N1vyyPIrs44bxoW4blS8tFFDKpBsMp/fjnIdZ42MxeRSol0xrHHLxNPCSamQrqZqYsSooKV8bwCcnQOczHATOTQGKGRZG4SuHnePdNWo1GuqmIF3XMYRznUV5FAaRATnZZZKsh8rMxLw7jmVCA+G2LXK9bo+KY5HBJmkVTHHJpSONUcmRmFAjWtsOzTA8gcL9K9a04uUaGUmEzyx5gCNi3Yy7ygaNOvmEbsjcEHlgIOkOpzyekKTEUmz8WY0sCQYkWNXRhVEtoO3LffFj1j6u68tHDlEhi4c8cqrp0x/FsHqoxtdeAwL1shEkhM0Zh4cDRlEkLEzs6oSQCrKxChdO4N3W2HI+s+VZUYS7OxUWrggq4iOsEXHUhC21bnAVHS/RGezAy7N6IJcvmRKoBk4bJw3Sja3dt/wBsSZzoCbMvlGzS5YiCZ2eNQzI8bRlFFOu7aje+2wxfdLdKxZZA8zFVZ1QEKx7bHSopQTucZg9aWbNRBZU4HHkVwsbhuEMqMwofiC9VnV2NqKjneA4/odKcuuUaRPRxnTJQL6vQwxkSAbbEPQ2NAKK+az6G6tHLZyWWJviJoVDq7u0nHRmp9Tk2uhq5+GOJ+uMDxq2XlTUXy+0scu8c7KFIUKGOpSQrd3VV+OOs31tiaKN8vItySooMkU2mjMIWU0oKuTqVdVdrc7A4DS4MZp+tsLSwpDKpuV0kDxy2QiSllQhdOsNEbvalbxIw3k+teVlXUkpI0xtRRwzLLfCKqVt9VEDSDuCPDAXWDEGSzaSoskbakcWpHiP37j6MT4AwYMGAMGDBgIswTQo1ZAsf++POEfXb7F93HuY8PrD8cS4vJm15RcI+u32L7uDhH12+xfdxLgwutkXCPrt9i+7g4R9dvsX3cS4MLlkUBPaBN0eZ+gHw+nHGZ70X1z/A+OoOb/W/9K45zPei+uf4HwlrT8mMGDBiIXT5V/qJ+L4q54MzxHKP2bO1i9yh5FSBShq5d7cHni0T5V/qJ+L4rcz0BrfVxXXcns+IJZtzzBBY0RVUvPSKNVcXiR5vtAuhJU6arZi3PceC3sbvbcGzjz0fM6EDMdXxhdlYDY3oAFAGrG53Gjxux2OgBpjBkY8O6PiT2qP0gte3iMQjqwpDBpGYHkGAIHZKgV4gXYuzdmyTeDJoZaWom1k9leIquQtgd5WPaIu7BO4ryo8S5OZi/aZbsCnI2L7MANgVjArzJN+eLHJwFFom9ydhQFm6A8rJr5qxPgKvM5SXWWR2IrZSeTkjyIGkAWQbJ3rFpjy8e4AwYq+snS/osPF0M/bjQKpA7UjrGp7RG2ph/wDNxW5vrrDGJTw5m4QbVpCkakZEdL1UGDPW9A6X06qwGmwYzf8ATGLdeFNxVklQxUmu4VDu169BXSyEdqzrAq7Ap4eskcmbMpM7R3AMqI3AWRpo3bSULgNqVi3aG3C8KFhYf0TuUOH0mN5tJKo6vFO4mdSr911kBpvKudkBefqJqVlOY76ZtDUfhnGDyHv81I2/73h3K9doZHCJFOWKBlFRjUeLwHQW/eR71XsALBIq4+rfWkSjLx6Z5nliEplKRqAjM6hnVW7PdrYHw8zQczdTSWLDMVqly8zAx2OJlggWu0CFbhrY38d8SN1Sb0lsymYKSGZpBSAgK8ccLxkFu0CsUZvYhlPgawt0307rzWVSEyhUzckUjKQEd1y8rmOtVuQ2k7jTanfHnRPXuDgR8R5HcZaKV2ZY1Z+IBoPDVu8zEDsgqGYC8BOvU9hM0wzLBzJK9hBYE0aRsNyRY4SEGud7b7cZLqW0bI65kl0nM4Zo7uRofRm1dq2td+d358sNN1yj18NYJ3lBlVo1EepWiVHYElwpJWRCKJB1ee2IR19y57QSYpwYpdYVdOmbUI1rVqDMyaarvEeG+AWi6gKiqkcxCKmVQBktqyshmUlgwBLOxvYbcqxPkupnDlEonttcpYGJSCsspnoBydLK7NTeRog1eGD1zi4ix8GfWZWhqo+zOoD8IniVqZDrBHZq9xRquyHSsknSUS8WQpecUowVQDEcsFFISGC63pjudRwFk/QU0uWgjmnJkizCza2UFmEcpliRtJUXpCKxGxo1zwn0h1WIllzPGv4ySbQIzZLZcZbQCGs9hQeXP7MQZDpn/wC4TcYTk+lNl4ArjhAejxzFWTXRY6XcMQa11Y5BuXr5AFV+DOUMXFJATsR8Tg2Rrs025AvblfLAVfV/qgZcplJHkKTCDJrTRkcNcseMsRUsDq4hIZjzrYLi4n6nqRKI5NHFzceZ3WwpjZZeGBY7JlDMf8RvpxJN1yiSN3aKccKVo5BpXsFSgJLa9JFSIwAYsRdA0QPH65RhZ29HzJWBnUsFTSzR6g4DFworQe8RepQNzWAij6osohqcXFmJ5wTGaLTiQMpGvkOM9f8AT5G0ouoACxj0g3FDl40PDHPLl9DMrMQwZZHDL42KqsPx9c4y8oMbhUkjjRrT4ySSNZgBbDT8W2rehSmze2J+jM/x3mjUyKkmXjmQsCskYl4iFaO6kGPVR5Fj4AYBvorJSxyyapC0RSMIhCALINWtkCAaVNpsSTan99tjC5KQpm8+GkzLJlpcvwkWWRtmjVmUh20lSSSS5oc7FYjyPW5RmcxmDx2y0kGTZeRWASmYa2QtagnSDoDcrOwvAb7BjE9WesqxwiOUyyymefl2mWP0qSFCdRsgVW10EJqhh/ojrkkrQo0UiPOZOGpMe6Rvwy16rJ3FgAkUx5CyGnwYMGAizHh9YfjiXEWY8PrD8cS4vJOYwYMGIowYMGAhg5v9b/0rjnM96L65/gfFb0vnHjWTQUU6lt2dV0g6AdnBFkWBe11h0MSMuWIJJFleRPDayPmxZXT8ncGDBiIXT5V/qJ+L4z2dyqCR6zTRmQuSQOTCtg1/o3dch8YTVnGhT5V/qJ+L4pp5YS8muAnRrN3sT+kALFagDfgbN3Zwaq4lY9K6yc3YbToA1ksoERO2rcdhtlqllsk6rwZvLoupZcy40tRLB9FlBse1RPaVzuBsareuDmsupJ9GIF3q1d5qDE3favXV82+jHUnSUJAJgbW4sWxO69kNYOxuMC9mqj50ZcvlUGotnmVgtFt109u9VFq9ZN+Rcgb7YYGVjdVT0q3EgbUbsHQE0gE0u5U78iwFWd4j6MraBlyxDMg3FgWw01fZSxy5U8ZPexz8JQBhJ6OeIAWG9sF2bfwBNk6eV0fEHAQLDHouTMrq7N6S7LpMloe0wJ23s+AJFqMaToTLlIzb67Y0bJAUHSqgnwAA/ffPFRFLly4iEBU61XUapHVW0m25gbqvPc1VDGjy8CoioopVAVR5KBQH2YBbpjotMzEYpNWksrWppgyMsikHzDKD+7FZN1RhZJk1zBJzqdQ/Z1khmcKQQCxFn5yTtZxoMGAz7dUYSzPqlDtI8msMAQZEEciihWllVdq2Kgijvjxep2XHd1rRiaMKR8U0K6Iym3gpIo2CCbvGhwYCnyvVrLxmEotNBxOG3MhpTcjG+bE2f3nHHQvViLLMjRtIdEIhUMVI4YYuBsoNgk74W65ZV3WPgyypOZE4Wh2VVAYGV3VTToI7vXY7oFFt8Z0t1jzMUT5mN34jS59CpJKIkKycJgh7I0cJDYG+tvPAbiTqlAZeKrSq3GMwCt2RMyGJnCkEWVY2OV71hYdRMqY0jfiOkUeiMM28YpVtWADAgKtb1YurJOF+gc+8cudj1NLHDBDKnEck62jYuutrNHQreNaztvhbI9fJG4evLKAxymorMTSZzsxsAYxZVwQy2NqIJ5YCfO9Wyucy7RCXSTO2YmVk1GSRY0XVfmqV2V20jlix/odltMi6WCSQxRaA1BUhJMWkjtBlJJu+Z+jEPRHW3jSOph0oiO7PrsxhHeMrItDQ50Xps7X5bpZzJOejBTTJmJUZ0SKRkb0uYmUAlCCwVmNg2ukMSKGwWWY6nwvdvLZl4xYFQxzAKkTXp2cBFUVQC2K3NzZLqvFHOJw8pcNK25Wrm0GTYKOZjT6NO3M3R5xJYs5lpsynGjdo4UkjzEo0SslamywAiZS+rtbkWPIU70p1rkizLwiBWVZcvHqMpB1ZjUqnToIoMADvyN78sA7J1VhMhk1ShzmPSLDAVLw+DtQ7pj7NHyvnZwt/QjL6OHrm08LhVqHyevi1ZW71eOEV6+kxxt6N23D2nE5vHP6MyRHT8a2q25LsV89rYAy5uRqI4GWCDSRYkmOt1B5AhY4d/wC9gIcz1Jy8jOzNKTIzs3aA3kEYagBQ+Sjry0/Ob7fqdAyaGaVhxpJrLC+JKrJJyAFEO3hte1YzEGflGaXJu0yhs/8AGDjO4ELZd5Y445jUlM0eog1RJA2xUwdYc00E8plk15XL5doe1XGY5iVC7AbOZFjVN75mqJwG8/oZl9zqm1Fo3DBzqWWJBEkikcm4Y0nwIsVviy6P6N4ckkhNs6ogskkRpqK2TzYs7kn+8B4Xim62dbGycjKIFkVMs+YcmQq2hHRGVRoIJp7FkXVbc8KZzr20fFV8sNcMkykCXstwo45gqNotpXWVdKUN1bfbcLbMdUoXeZ3aUmeSOR+0ANcJUxkADkNIFcj42d8Q5XqTlkGkGUpoiRlL2HSAlolba6Uk8iLBo2MaDKylkVmUoSLKnmvzH58S4DP5LqjDE6ujzBlL2Q9a1kcysjBQAV4jMw8RqIBrbHWW6pwIY6MhWKTiIjNaq+pnBG1ii7cjvYBsAVfYMAYMGDARZjw+sPxxLiLMeH1h+OJcXknMYMGDEUYMGDAZ3pWF2zCaVjC32pHBOml1DYSIT2gtbHvXtW9sY9PAUVStW3LaNxtd7YousCEykhHPZItULDkvZ2glo+zz8fC6hWkyworVdk8x8W2x+cYsrp+T+DBgxELp8q/1E/F8V+Y6fSNmV1a1J2UFjpH6RrYD5gSfOqNWCfKv9RPxfFb/APVCUilKGS7IGyaqoUwOrSNtvEm72waq4jM9NQ0heNiCNa6gtgrqrZjd2poi+YN0bxEOtMR4ZCvpkRmB2vshDpq9idewJBNbAjcRqc4GduEl1Q7vILuoOvYa+RPPUbAoXzJnM7q0iBLIsWARput3DVdV2fHc/NgyZyvWaGRkVVkOvTp2HJiVsgElQCPEct9xvjxes0enUySAVd9kjkzbU1/okchuRjib0pZJDFDFW1E0S5BA56hQALMPora8W3RwbhrxB297uvM13SQNq8TgFuj+l1lcKqOtqxBfSO6UBGm9X6fl4fOLs8eAY9wBgwYMAYMGDAVXSvVzLZlw88KyMF0gsTsp3IoGqJ5+dDE69EQCRpOEmtgQTXPUAG25DUFUHz0i7rD2DAI5boiGNHjSMKsnfAJthpCCzd7KAo32AAGwwqvVjKiqhArh12m24O8Pj+gTa+WLjBgMh0B1VljLDMSFo3jkSWITSPHKXYEOEkHxNDUNILXr5mrN90r0HBmdPHjD6L02TS3sSADzrbFjgwFfD0PErRnTfCAESknTGAugaE5A6bGrnRIvc45zHQOXdzI8duzI5Opt3j3jOx5qTY8sWWDAYzpfqe5k/wDpX4CCJlRo5pUaOZnLtIUFrMpJ1aTp3BsnV2dNL0YjJKvaXjbyMjFXLaVTVqUgqdKqNq5YdwYCuHQkOllKXqcSMxJ1mQAAPrvUGAAAo7AUKG2A9B5f4v4lKiCqgAoKqEMi0NiFYAgHkRY3xY4MBXdI9BZedi00YctGYzZO8RIYpQNaSQCR40MUnTXVMvMkkFqDrMunMTRSNKwQCTWmrVSoAQR6u+1HWYMAr0Xl3jhjSSQyOiKrSHm7AUWP0nfDWDBgDBgxiel+l5knmRJnU+kQpEWVOCutVdkkYrYBGoDe9RUA2cBtsGM/0p1vy8DU2thwjJqQArpCzSAXe5ZcvKRW3Z5ixa8XXOPiaWR1U6AnLUZWeWMxkA0DqiNUTe/7w0WaYAAk0NQ5/Tg9JT11+0YmwYvslpuh9JT11+0YPSU9dftGK/OZiQZlFDARsBtpNk2102qvBb22sc72tsPY90XpKeuv2jHnpKeuv2jFTMZPTF03poWSDpqntbutW9g14c96xeYex7sx09IgcMWB1MEVaVrZtCgqC676mAsXy8KxdaNIgFk0atuZqNxZ+fDhGIMz3ovrn+B8GqIt3MYMGDEQunyr/UT8XxW5roaR3LHMNpMiuEo0ullYAU437P0bk1eLJPlX+on4vjLdJZB+NI6Zwprk0qpEhVZHURkAg1dIhobKQ5PeODVXFafAD1XpMnIi9T6hbhrDa7GyhaB8PnOPW6Cckn0hqLFqGoVfEuiHFd8ex8+1TmstLpa+kVphTUd+05YadJsHQoQAf3iMefB8mlk9MCx9uNFBddLCkXSb1NooKQDptidqAwZWo6Ck1MxzLEkmtm7Nq6gDt7UXJ89hRGHMh0c8bajMz3zDaiKpQNOpjpog77k6t7O+KN8vKxeukEHIKA3IFlIvfmVBAP8Ae8cB6Jdgz+lqzCXWHBJq43iS1BrvOrAcuztgNdgxR9AoQxJzSz6gSKe6So1FAGiAyydrn2vpxeYAwYMGAqOsfTYyohYoWWSURkg9zUDTEUSRYAoesMK5DrdDK6IqSW5pTSkGgbJ0saAIq+RvaxZGgK3jzhjyGAzeT66QSRCTTIt8Kx2SQZQWXcNRrSbHPYUDYuPKdeoGWPUkgd4+IUGk6RsTvY2AIN7WPC7A0r5dTVqDpOobcmAoH6aJxmfhTM6Uesoqyvoj1cSybIAOlSBdfRiTNnTT0pr4GI+ueXO1SBtRXSQt6ho2PaoXxB2ia2NkVjrojrXHOyKqMCyg2SlAnRsLYM3yg3rFfL09MoBJylFFkB05g9h70nZPGjtz23GJo+lcwVkYeiARAl7WcEBdyQCgLDbmL5YmTrP0upCbK9cIy7o6lWDyqNJDAiHUSSdtLUpOnerFncYkyvW2KSRI0STUz6DekaDUhN9rejGRtdk7XRpaPpXMH9PIjmaZpFPLUTpYA8tzjqHpLMMFYNkadVdbaQEo3dbSQCASftOLkn21XR6OvOW9WXug7KDsUMg3DbEoCaPLSbrHnSfXJI0V1jYgiU9shDUUesnxO7FE3qixPhvw/S84QuXyGgatw0hvReugBbEAHYXiQZ/MH9Po+qv5R+6RqvlyoE/QMMj7avoV6Q67GPVpgVwOPR4pAIgXVZIjIXVvQ+jnezs/W+OOSSKVGDRuidkhgS6K92dNbkjcb1fLVpiTpKelIfo+n7vbcat9O22+4r92PH6VnBUa8gS52ppDe+m9gdrNXiZH21fRNN1zhAj0rIxliEqCgAY2BYWb7JIVtj6pxFleusTRySOjqsYiPNWJWZVZTsasEkEfNtd1gXpSc8pOj/bfegGJG24AN2Nt8RZ3pGVU1SN0fpDDfVIe2oMg5A9rSCwGGR9tXexiDrpCdKsjiRv0BpNG1Ub2NjqBBobA+IrHkPXjLMBtICSygEJepa271AE2NRodk2QN8eDpDMFlUP0eWYgKA7kkkFhVDxCk/uw70Nm5XlninSINEEIMd0Q4Y/pfVxbs1aFVMTO3+F5+t0StGCrhXaRLNA8SN44yAt9oBnayDtwzsRviHozrrFNwAFZTLWosewlrIa18nOpKHK78wQNJFlkUUqgCya+cnUT9JJJ+k464Q8hiuLvFVnegcvKJBItiYjijU1SUKAYXyG2wrkBy2xa4+O/7QkBnhsD/AHyP/NzWA+lN1ey7BRIglKx8MNISWMdMtMf0uy7izvTtvubJurmXZ43ChSkiydmqZl4hW7vk0zttRs+W2PlgQfDeQNC9Ef8AlHGp6tKPgrK/Uyn+owH0HUPPBqHnj4h1ZQfA3SGw+Ty/+niwv1HjHpT7DnlPwXAfbpcqjOGJJIIIGttNjkdF6T9mGdQ8xj8/dFKNfRWw+SyX+ulw51LjHpkuw/3LM+H/AOy+A+0jo+PicWu2Td6mq60XpvTdEjl4nDmoeYx8FyUY4PRGw7q/6+LEMiD4QOw/3tv/ADJMB+gbwvme9F9c/wAD4p+p47E3+Kv+RBi4zPei+uf4Hwap4mMGDBgyXT5V/qJ+L4z+eOWLtxInNOxGktuVPaIXYG2bkt7sSa3xoE+Vf6ifi+KXPNnA8miJHQFtAOnfVQAPaB20sT5iVfVODVXEnlDlGcBYpNTGhpbatTJZKtQVtLN8+55nfvMT5ckmSNtMts5D/oDtEyLYqhH3RZFfSMNwvm9bXEgB1Ueza9gaQtMbt/E8/JdsdtFMy1JGvaftcNU1FKOx4jFTvQJ8QdhgyVzEGXUbRHaMyEairHiDQUCjvM3DCkfP5nERzuXi3WOTS0IkocjuGtvAEEm2v1gbNYYWbOadXo0Wq2pezsbvVq4ldrflve+GujXzJkqWJQjA2ezsaWlFMSRevnzu9uWArIul8vBrZI5AEG4DHtadYW1J2GlDueVrfzawHHhjHkP/AGx1gDBgwYAwYMGAMY58xGIIFeBpjZK1yX4wKSDezAGwduR3GNjjJKY0tVz2aVQTShISBZJIBMJPM+JOJMO+jVTHGf367F58xlgjVlZmpCiq5YqwU6VSixodokbWFsjarazPSKhJqyzsuto3BLWyaHZ30i/V+kgjxoY89IX+0M37EH5GD0hf7QzfsQfkYzaXfOieM96vDiPTLKAcso1SDU2pwVNSqDsAAwVPA/8A5FPkSZebLuUjbLShvk1rVpAjpl7QbY8t9m5jljv0hf7QzfsQfkYPSF/tDN+xB+RhY9Sn83erwTbPZZxGrZWXTzI7VKZVLMBR33FHludtzieJ8o6u3os1cN5GJ1WQulXrtaizKRfiwFG6rEvpC/2hm/Yg/IwekL/aGb9iD8jC0rOpRyq71eC8ueifQBk5SDQAckEW+hlonylkoXVA8hRHs0UClQmWUKVQjW0g2IMgZlAPZB7PidTVsOc/pC/2hm/Yg/IwekL/AGhm/Yg/IwtJ6lPKrvV4Vz5hWtfQGO4rW72WtIl3PiAWHPbQPOwzLJGFEa5YG2kteI1hozwFF2D2ozyG1X4WcMekL/aGb9iD8jB6Qv8AaGb9iD8jCy+tRvHzX4L5SbU5eHJkyhUcXI622g61BelGniBf+prG2LXoRmObzRddLGPLllu9LaXsX40fHCXpC/2hm/Yg/IxYdXoY9c0iTSzM+gOZQgoLqCgBEUeJxYhz1NSiaavePeLfimeMb/ovMGDBjTxks50nHFJDE5p52KxjzKjUR7IJ/ccfLP8AaD8tD/zcf+bmsfUs5lWaWBxpqMsWsC6KkDTYJBuuRG1/RjI9aOpc+ZkjZHiAWdJDqLXpV5nI2U71Iv2HAZEf8byH1I/8o41PVr/hWW+plP8AUY03RfR08cianBjWFU0g7AqNyF08y36V8gBXjjnOdEymCSOOQhzKzIWZiKYnZjeogaiQAdiq+AwHy3qz/wAH6Q/w8v8A6eLEHUj/AHp//wCT8Fx9l9Df0hZAeyI9LWdyb2pdOx8zq/ceYqMr0FPw41kdWZMwsllmbsgJqAJHrBqHkQSSSTgPk3RXf6K/wsl/rpcO9TP97l/5LM/6l8fZYsmwmmcsdEiIANTdl14gYgcktSnLxUnFfJ0XNpyqhgeEiq5Mj3qDREvyPEOlJB2uev5zgPkuT+R6I+hf9fFiGT/fz/zbf+ZJj7pHlSJZH1HS6IK1HZhrsgcl2K8vEHGM6b6kzzZjLSrJHphihRtbOWJjzCTE2QdXZWrJu+fngL/qh3Jv8Vf8iDFvme9F9c/wPir6K6MmiatS6TJqet7AhjjC0R6yk2D4DzNWmZ70X1z/AAPg1TxMYMGDBlBPASQymmArcWCPIja/m3H4480yesnsH3sMYMFylBpk9ZPYPvYNMnrJ7B97E+DBcpQaZPWT2D72DTJ6yewfexPgwMpQaZPWT2D72DTJ6yewfexPgwMpQaZPWT2D72DTJ6yewfexPgwMpQaZPWT2D72DTJ6yewfexPgwMpQaZPWT2D72MBOG1NuO8fA+f04+jYVPRsP6pPZGBlL5/R8x9h/ngo+Y+w/zxv8A4Mh/VR+yMHwZD+qj9kYtzKWAo+Y+w/zwUfMfYf543/wZD+qj9kYPgyH9VH7IwuZSwFHzH2H+eCj5j7D/ADxv/gyH9VH7IwfBkP6qP2RhcylgKPmPsP8APBR8x9h/njf/AAZD+qj9kYPgyH9VH7IwuZSwFHzH2H+eCj5j7D/PG/8AgyH9VH7IwfBkP6qP2RhcylgKPmPsP88aLqkH+NoqO7zUn1v72L34Mh/VR+yMTQZZEvQirfPSAL+zAylzpk9ZPYPvYNMnrJ7B97E+DEMpQaZPWT2D72DTJ6yewfexPgwMpQaZPWT2D72DTJ6yewfexPgwMpQaZPWT2D72DTJ6yewfexPgwMpQaZPWT2D72DTJ6yewfexPgwMpQaZPWT2D72DTJ6yewfexPgwMpQaZPWT2D72OUgJYM7A13QBQBO17kkmrH7zhnBgZSMGDBgy//9k="/>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n-CA">
              <a:latin typeface="Century Gothic" pitchFamily="34" charset="0"/>
            </a:endParaRPr>
          </a:p>
        </p:txBody>
      </p:sp>
      <p:pic>
        <p:nvPicPr>
          <p:cNvPr id="29700" name="Picture 2"/>
          <p:cNvPicPr>
            <a:picLocks noChangeAspect="1"/>
          </p:cNvPicPr>
          <p:nvPr/>
        </p:nvPicPr>
        <p:blipFill>
          <a:blip r:embed="rId4"/>
          <a:srcRect/>
          <a:stretch>
            <a:fillRect/>
          </a:stretch>
        </p:blipFill>
        <p:spPr bwMode="auto">
          <a:xfrm>
            <a:off x="6919913" y="3200400"/>
            <a:ext cx="4706937" cy="31194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300" y="428625"/>
            <a:ext cx="8610600" cy="1293813"/>
          </a:xfrm>
        </p:spPr>
        <p:txBody>
          <a:bodyPr/>
          <a:lstStyle/>
          <a:p>
            <a:pPr eaLnBrk="1" fontAlgn="auto" hangingPunct="1">
              <a:spcAft>
                <a:spcPts val="0"/>
              </a:spcAft>
              <a:defRPr/>
            </a:pPr>
            <a:r>
              <a:rPr lang="en-US" dirty="0" smtClean="0"/>
              <a:t>Overview</a:t>
            </a:r>
            <a:endParaRPr lang="en-US" dirty="0"/>
          </a:p>
        </p:txBody>
      </p:sp>
      <p:sp>
        <p:nvSpPr>
          <p:cNvPr id="5" name="Subtitle 2"/>
          <p:cNvSpPr txBox="1">
            <a:spLocks/>
          </p:cNvSpPr>
          <p:nvPr/>
        </p:nvSpPr>
        <p:spPr>
          <a:xfrm>
            <a:off x="7943850" y="5237163"/>
            <a:ext cx="3411538" cy="68580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2600" dirty="0" smtClean="0"/>
              <a:t>Earvin “</a:t>
            </a:r>
            <a:r>
              <a:rPr lang="en-US" sz="2600" dirty="0" err="1" smtClean="0"/>
              <a:t>Magic”Johnson</a:t>
            </a:r>
            <a:endParaRPr lang="en-US" sz="2600" dirty="0"/>
          </a:p>
          <a:p>
            <a:pPr marL="0" indent="0" algn="ctr" fontAlgn="auto">
              <a:spcAft>
                <a:spcPts val="0"/>
              </a:spcAft>
              <a:buFont typeface="Arial" panose="020B0604020202020204" pitchFamily="34" charset="0"/>
              <a:buNone/>
              <a:defRPr/>
            </a:pPr>
            <a:r>
              <a:rPr lang="en-US" sz="2600" dirty="0" smtClean="0"/>
              <a:t>Diagnosed 1991  </a:t>
            </a:r>
            <a:endParaRPr lang="en-US" sz="2600" dirty="0"/>
          </a:p>
        </p:txBody>
      </p:sp>
      <p:sp>
        <p:nvSpPr>
          <p:cNvPr id="31747" name="Content Placeholder 2"/>
          <p:cNvSpPr txBox="1">
            <a:spLocks/>
          </p:cNvSpPr>
          <p:nvPr/>
        </p:nvSpPr>
        <p:spPr bwMode="auto">
          <a:xfrm>
            <a:off x="534988" y="1370013"/>
            <a:ext cx="6767512" cy="5370512"/>
          </a:xfrm>
          <a:prstGeom prst="rect">
            <a:avLst/>
          </a:prstGeom>
          <a:noFill/>
          <a:ln w="9525">
            <a:noFill/>
            <a:miter lim="800000"/>
            <a:headEnd/>
            <a:tailEnd/>
          </a:ln>
        </p:spPr>
        <p:txBody>
          <a:bodyPr/>
          <a:lstStyle/>
          <a:p>
            <a:pPr marL="228600" indent="-228600" defTabSz="914400">
              <a:lnSpc>
                <a:spcPct val="90000"/>
              </a:lnSpc>
              <a:spcBef>
                <a:spcPts val="1000"/>
              </a:spcBef>
              <a:buFont typeface="Arial" charset="0"/>
              <a:buChar char="•"/>
            </a:pPr>
            <a:r>
              <a:rPr lang="en-US" sz="2200" b="1">
                <a:latin typeface="Century Gothic" pitchFamily="34" charset="0"/>
              </a:rPr>
              <a:t>Goals of Therapy</a:t>
            </a:r>
          </a:p>
          <a:p>
            <a:pPr marL="228600" indent="-228600" defTabSz="914400">
              <a:lnSpc>
                <a:spcPct val="90000"/>
              </a:lnSpc>
              <a:spcBef>
                <a:spcPts val="1000"/>
              </a:spcBef>
              <a:buFont typeface="Arial" charset="0"/>
              <a:buChar char="•"/>
            </a:pPr>
            <a:r>
              <a:rPr lang="en-US" sz="2200" b="1" u="sng">
                <a:solidFill>
                  <a:srgbClr val="FF6600"/>
                </a:solidFill>
                <a:latin typeface="Century Gothic" pitchFamily="34" charset="0"/>
              </a:rPr>
              <a:t>INDICATED AND EFFECTIVE</a:t>
            </a:r>
          </a:p>
          <a:p>
            <a:pPr marL="685800" lvl="1" indent="-228600" defTabSz="914400">
              <a:lnSpc>
                <a:spcPct val="90000"/>
              </a:lnSpc>
              <a:spcBef>
                <a:spcPts val="500"/>
              </a:spcBef>
              <a:buFont typeface="Arial" charset="0"/>
              <a:buChar char="•"/>
            </a:pPr>
            <a:r>
              <a:rPr lang="en-US" sz="2000" b="1">
                <a:solidFill>
                  <a:srgbClr val="FF6600"/>
                </a:solidFill>
                <a:latin typeface="Century Gothic" pitchFamily="34" charset="0"/>
              </a:rPr>
              <a:t>Guideline Preferred and Alternative Agents</a:t>
            </a:r>
            <a:r>
              <a:rPr lang="en-US" sz="2000">
                <a:solidFill>
                  <a:srgbClr val="FF6600"/>
                </a:solidFill>
                <a:latin typeface="Century Gothic" pitchFamily="34" charset="0"/>
              </a:rPr>
              <a:t> </a:t>
            </a:r>
          </a:p>
          <a:p>
            <a:pPr marL="228600" indent="-228600" defTabSz="914400">
              <a:lnSpc>
                <a:spcPct val="90000"/>
              </a:lnSpc>
              <a:spcBef>
                <a:spcPts val="1000"/>
              </a:spcBef>
              <a:buFont typeface="Arial" charset="0"/>
              <a:buChar char="•"/>
            </a:pPr>
            <a:r>
              <a:rPr lang="en-US" sz="2200" b="1">
                <a:latin typeface="Century Gothic" pitchFamily="34" charset="0"/>
              </a:rPr>
              <a:t>Safety</a:t>
            </a:r>
          </a:p>
          <a:p>
            <a:pPr marL="685800" lvl="1" indent="-228600" defTabSz="914400">
              <a:lnSpc>
                <a:spcPct val="90000"/>
              </a:lnSpc>
              <a:spcBef>
                <a:spcPts val="500"/>
              </a:spcBef>
              <a:buFont typeface="Arial" charset="0"/>
              <a:buChar char="•"/>
            </a:pPr>
            <a:r>
              <a:rPr lang="en-US" sz="2000">
                <a:latin typeface="Century Gothic" pitchFamily="34" charset="0"/>
              </a:rPr>
              <a:t>Adverse Effects</a:t>
            </a:r>
          </a:p>
          <a:p>
            <a:pPr marL="685800" lvl="1" indent="-228600" defTabSz="914400">
              <a:lnSpc>
                <a:spcPct val="90000"/>
              </a:lnSpc>
              <a:spcBef>
                <a:spcPts val="500"/>
              </a:spcBef>
              <a:buFont typeface="Arial" charset="0"/>
              <a:buChar char="•"/>
            </a:pPr>
            <a:r>
              <a:rPr lang="en-US" sz="2000">
                <a:latin typeface="Century Gothic" pitchFamily="34" charset="0"/>
              </a:rPr>
              <a:t>Drug Interactions</a:t>
            </a:r>
          </a:p>
          <a:p>
            <a:pPr marL="228600" indent="-228600" defTabSz="914400">
              <a:lnSpc>
                <a:spcPct val="90000"/>
              </a:lnSpc>
              <a:spcBef>
                <a:spcPts val="1000"/>
              </a:spcBef>
              <a:buFont typeface="Arial" charset="0"/>
              <a:buChar char="•"/>
            </a:pPr>
            <a:r>
              <a:rPr lang="en-US" sz="2200" b="1">
                <a:latin typeface="Century Gothic" pitchFamily="34" charset="0"/>
              </a:rPr>
              <a:t>Adherence</a:t>
            </a:r>
          </a:p>
          <a:p>
            <a:pPr marL="685800" lvl="1" indent="-228600" defTabSz="914400">
              <a:lnSpc>
                <a:spcPct val="90000"/>
              </a:lnSpc>
              <a:spcBef>
                <a:spcPts val="500"/>
              </a:spcBef>
              <a:buFont typeface="Arial" charset="0"/>
              <a:buChar char="•"/>
            </a:pPr>
            <a:r>
              <a:rPr lang="en-US" sz="2000">
                <a:latin typeface="Century Gothic" pitchFamily="34" charset="0"/>
              </a:rPr>
              <a:t>Clinical Implications of Non-Adherence</a:t>
            </a:r>
          </a:p>
          <a:p>
            <a:pPr marL="685800" lvl="1" indent="-228600" defTabSz="914400">
              <a:lnSpc>
                <a:spcPct val="90000"/>
              </a:lnSpc>
              <a:spcBef>
                <a:spcPts val="500"/>
              </a:spcBef>
              <a:buFont typeface="Arial" charset="0"/>
              <a:buChar char="•"/>
            </a:pPr>
            <a:r>
              <a:rPr lang="en-US" sz="2000">
                <a:latin typeface="Century Gothic" pitchFamily="34" charset="0"/>
              </a:rPr>
              <a:t>Recommendations to Optimize</a:t>
            </a:r>
          </a:p>
          <a:p>
            <a:pPr marL="685800" lvl="1" indent="-228600" defTabSz="914400">
              <a:lnSpc>
                <a:spcPct val="90000"/>
              </a:lnSpc>
              <a:spcBef>
                <a:spcPts val="500"/>
              </a:spcBef>
              <a:buFont typeface="Arial" charset="0"/>
              <a:buChar char="•"/>
            </a:pPr>
            <a:r>
              <a:rPr lang="en-US" sz="2000">
                <a:latin typeface="Century Gothic" pitchFamily="34" charset="0"/>
              </a:rPr>
              <a:t>Crushing, Splitting and Other Dosage Forms</a:t>
            </a:r>
          </a:p>
          <a:p>
            <a:pPr marL="228600" indent="-228600" defTabSz="914400">
              <a:lnSpc>
                <a:spcPct val="80000"/>
              </a:lnSpc>
              <a:spcBef>
                <a:spcPts val="500"/>
              </a:spcBef>
              <a:buFont typeface="Arial" charset="0"/>
              <a:buChar char="•"/>
            </a:pPr>
            <a:r>
              <a:rPr lang="en-US" sz="1900" b="1">
                <a:latin typeface="Century Gothic" pitchFamily="34" charset="0"/>
              </a:rPr>
              <a:t>Cost</a:t>
            </a:r>
          </a:p>
          <a:p>
            <a:pPr marL="685800" lvl="1" indent="-228600" defTabSz="914400">
              <a:lnSpc>
                <a:spcPct val="80000"/>
              </a:lnSpc>
              <a:spcBef>
                <a:spcPts val="500"/>
              </a:spcBef>
              <a:buFont typeface="Arial" charset="0"/>
              <a:buChar char="•"/>
            </a:pPr>
            <a:r>
              <a:rPr lang="en-US" sz="1900">
                <a:latin typeface="Century Gothic" pitchFamily="34" charset="0"/>
              </a:rPr>
              <a:t>Types of coverage available</a:t>
            </a:r>
          </a:p>
          <a:p>
            <a:pPr marL="228600" indent="-228600" defTabSz="914400">
              <a:lnSpc>
                <a:spcPct val="80000"/>
              </a:lnSpc>
              <a:spcBef>
                <a:spcPts val="1000"/>
              </a:spcBef>
              <a:buFont typeface="Arial" charset="0"/>
              <a:buChar char="•"/>
            </a:pPr>
            <a:r>
              <a:rPr lang="en-US" sz="2000" b="1">
                <a:latin typeface="Century Gothic" pitchFamily="34" charset="0"/>
              </a:rPr>
              <a:t>Counseling</a:t>
            </a:r>
          </a:p>
          <a:p>
            <a:pPr marL="685800" lvl="1" indent="-228600" defTabSz="914400">
              <a:lnSpc>
                <a:spcPct val="80000"/>
              </a:lnSpc>
              <a:spcBef>
                <a:spcPts val="500"/>
              </a:spcBef>
              <a:buFont typeface="Arial" charset="0"/>
              <a:buChar char="•"/>
            </a:pPr>
            <a:r>
              <a:rPr lang="en-US" sz="1900">
                <a:latin typeface="Century Gothic" pitchFamily="34" charset="0"/>
              </a:rPr>
              <a:t>Counselling Sheets/Resources</a:t>
            </a:r>
          </a:p>
          <a:p>
            <a:pPr marL="228600" indent="-228600" defTabSz="914400">
              <a:lnSpc>
                <a:spcPct val="80000"/>
              </a:lnSpc>
              <a:spcBef>
                <a:spcPts val="500"/>
              </a:spcBef>
              <a:buFont typeface="Arial" charset="0"/>
              <a:buChar char="•"/>
            </a:pPr>
            <a:r>
              <a:rPr lang="en-US" sz="2000" b="1">
                <a:latin typeface="Century Gothic" pitchFamily="34" charset="0"/>
              </a:rPr>
              <a:t>PEP and PrEP </a:t>
            </a:r>
            <a:r>
              <a:rPr lang="en-US" sz="2000">
                <a:latin typeface="Century Gothic" pitchFamily="34" charset="0"/>
              </a:rPr>
              <a:t>recommendations</a:t>
            </a:r>
          </a:p>
          <a:p>
            <a:pPr marL="228600" indent="-228600" defTabSz="914400">
              <a:lnSpc>
                <a:spcPct val="90000"/>
              </a:lnSpc>
              <a:spcBef>
                <a:spcPts val="1000"/>
              </a:spcBef>
              <a:buFont typeface="Arial" charset="0"/>
              <a:buNone/>
            </a:pPr>
            <a:endParaRPr lang="en-US" sz="2200">
              <a:latin typeface="Century Gothic" pitchFamily="34" charset="0"/>
            </a:endParaRPr>
          </a:p>
          <a:p>
            <a:pPr marL="228600" indent="-228600" defTabSz="914400">
              <a:lnSpc>
                <a:spcPct val="90000"/>
              </a:lnSpc>
              <a:spcBef>
                <a:spcPts val="1000"/>
              </a:spcBef>
              <a:buFont typeface="Arial" charset="0"/>
              <a:buChar char="•"/>
            </a:pPr>
            <a:endParaRPr lang="en-US" sz="2200">
              <a:latin typeface="Century Gothic" pitchFamily="34" charset="0"/>
            </a:endParaRPr>
          </a:p>
          <a:p>
            <a:pPr marL="228600" indent="-228600" defTabSz="914400">
              <a:lnSpc>
                <a:spcPct val="90000"/>
              </a:lnSpc>
              <a:spcBef>
                <a:spcPts val="1000"/>
              </a:spcBef>
              <a:buFont typeface="Arial" charset="0"/>
              <a:buChar char="•"/>
            </a:pPr>
            <a:endParaRPr lang="en-US" sz="2200">
              <a:latin typeface="Century Gothic" pitchFamily="34" charset="0"/>
            </a:endParaRPr>
          </a:p>
        </p:txBody>
      </p:sp>
      <p:pic>
        <p:nvPicPr>
          <p:cNvPr id="31748" name="Picture 7"/>
          <p:cNvPicPr>
            <a:picLocks noChangeAspect="1"/>
          </p:cNvPicPr>
          <p:nvPr/>
        </p:nvPicPr>
        <p:blipFill>
          <a:blip r:embed="rId4"/>
          <a:srcRect/>
          <a:stretch>
            <a:fillRect/>
          </a:stretch>
        </p:blipFill>
        <p:spPr bwMode="auto">
          <a:xfrm>
            <a:off x="7310438" y="1930400"/>
            <a:ext cx="4610100" cy="30734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059488" y="1787525"/>
            <a:ext cx="4384675" cy="817563"/>
          </a:xfrm>
          <a:prstGeom prst="roundRect">
            <a:avLst/>
          </a:prstGeom>
          <a:solidFill>
            <a:schemeClr val="accent4">
              <a:alpha val="72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1200150" y="1855788"/>
            <a:ext cx="3352800" cy="708025"/>
          </a:xfrm>
          <a:prstGeom prst="roundRect">
            <a:avLst/>
          </a:prstGeom>
          <a:solidFill>
            <a:schemeClr val="accent4">
              <a:alpha val="68000"/>
            </a:schemeClr>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3448050" y="207963"/>
            <a:ext cx="8610600" cy="1293812"/>
          </a:xfrm>
        </p:spPr>
        <p:txBody>
          <a:bodyPr/>
          <a:lstStyle/>
          <a:p>
            <a:pPr eaLnBrk="1" fontAlgn="auto" hangingPunct="1">
              <a:spcAft>
                <a:spcPts val="0"/>
              </a:spcAft>
              <a:defRPr/>
            </a:pPr>
            <a:r>
              <a:rPr lang="en-US" dirty="0" smtClean="0"/>
              <a:t>Indication and Effectiveness</a:t>
            </a:r>
            <a:endParaRPr lang="en-US" dirty="0"/>
          </a:p>
        </p:txBody>
      </p:sp>
      <p:sp>
        <p:nvSpPr>
          <p:cNvPr id="3" name="Content Placeholder 2"/>
          <p:cNvSpPr>
            <a:spLocks noGrp="1"/>
          </p:cNvSpPr>
          <p:nvPr>
            <p:ph idx="1"/>
          </p:nvPr>
        </p:nvSpPr>
        <p:spPr>
          <a:xfrm>
            <a:off x="250825" y="1319213"/>
            <a:ext cx="11696700" cy="603250"/>
          </a:xfrm>
        </p:spPr>
        <p:txBody>
          <a:bodyPr rtlCol="0">
            <a:normAutofit fontScale="85000" lnSpcReduction="10000"/>
          </a:bodyPr>
          <a:lstStyle/>
          <a:p>
            <a:pPr marL="0" indent="0" algn="ctr" eaLnBrk="1" fontAlgn="auto" hangingPunct="1">
              <a:spcAft>
                <a:spcPts val="0"/>
              </a:spcAft>
              <a:buFont typeface="Arial" panose="020B0604020202020204" pitchFamily="34" charset="0"/>
              <a:buNone/>
              <a:defRPr/>
            </a:pPr>
            <a:r>
              <a:rPr lang="en-US" sz="2600" b="1" dirty="0" smtClean="0"/>
              <a:t>Preferred and Alternative Regimens  For Treatment Naïve or Experienced Patients</a:t>
            </a:r>
          </a:p>
          <a:p>
            <a:pPr marL="0" indent="0" algn="ctr" eaLnBrk="1" fontAlgn="auto" hangingPunct="1">
              <a:spcAft>
                <a:spcPts val="0"/>
              </a:spcAft>
              <a:buFont typeface="Arial" panose="020B0604020202020204" pitchFamily="34" charset="0"/>
              <a:buNone/>
              <a:defRPr/>
            </a:pPr>
            <a:endParaRPr lang="en-US" dirty="0" smtClean="0"/>
          </a:p>
          <a:p>
            <a:pPr algn="ctr" eaLnBrk="1" fontAlgn="auto" hangingPunct="1">
              <a:spcAft>
                <a:spcPts val="0"/>
              </a:spcAft>
              <a:buFont typeface="Arial" panose="020B0604020202020204" pitchFamily="34" charset="0"/>
              <a:buChar char="•"/>
              <a:defRPr/>
            </a:pPr>
            <a:endParaRPr lang="en-US" dirty="0"/>
          </a:p>
        </p:txBody>
      </p:sp>
      <p:sp>
        <p:nvSpPr>
          <p:cNvPr id="4" name="Rounded Rectangle 3"/>
          <p:cNvSpPr/>
          <p:nvPr/>
        </p:nvSpPr>
        <p:spPr>
          <a:xfrm>
            <a:off x="1173163" y="2773363"/>
            <a:ext cx="3233737" cy="971550"/>
          </a:xfrm>
          <a:prstGeom prst="roundRect">
            <a:avLst/>
          </a:prstGeom>
          <a:solidFill>
            <a:srgbClr val="F6E53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err="1">
                <a:solidFill>
                  <a:schemeClr val="tx1"/>
                </a:solidFill>
              </a:rPr>
              <a:t>Truvada</a:t>
            </a:r>
            <a:endParaRPr lang="en-US" b="1" dirty="0">
              <a:solidFill>
                <a:schemeClr val="tx1"/>
              </a:solidFill>
            </a:endParaRPr>
          </a:p>
          <a:p>
            <a:pPr algn="ctr">
              <a:defRPr/>
            </a:pPr>
            <a:r>
              <a:rPr lang="en-US" dirty="0">
                <a:solidFill>
                  <a:schemeClr val="tx1"/>
                </a:solidFill>
              </a:rPr>
              <a:t>(</a:t>
            </a:r>
            <a:r>
              <a:rPr lang="en-US" dirty="0" err="1">
                <a:solidFill>
                  <a:schemeClr val="tx1"/>
                </a:solidFill>
              </a:rPr>
              <a:t>Tenofovir</a:t>
            </a:r>
            <a:r>
              <a:rPr lang="en-US" dirty="0">
                <a:solidFill>
                  <a:schemeClr val="tx1"/>
                </a:solidFill>
              </a:rPr>
              <a:t>/</a:t>
            </a:r>
            <a:r>
              <a:rPr lang="en-US" dirty="0" err="1">
                <a:solidFill>
                  <a:schemeClr val="tx1"/>
                </a:solidFill>
              </a:rPr>
              <a:t>Emtricitabine</a:t>
            </a:r>
            <a:endParaRPr lang="en-US" dirty="0">
              <a:solidFill>
                <a:schemeClr val="tx1"/>
              </a:solidFill>
            </a:endParaRPr>
          </a:p>
          <a:p>
            <a:pPr algn="ctr">
              <a:defRPr/>
            </a:pPr>
            <a:r>
              <a:rPr lang="en-US" dirty="0">
                <a:solidFill>
                  <a:schemeClr val="tx1"/>
                </a:solidFill>
              </a:rPr>
              <a:t>aka TDF   /   aka FTC</a:t>
            </a:r>
          </a:p>
        </p:txBody>
      </p:sp>
      <p:sp>
        <p:nvSpPr>
          <p:cNvPr id="5" name="Rounded Rectangle 4"/>
          <p:cNvSpPr/>
          <p:nvPr/>
        </p:nvSpPr>
        <p:spPr>
          <a:xfrm>
            <a:off x="1273175" y="5578475"/>
            <a:ext cx="3162300" cy="971550"/>
          </a:xfrm>
          <a:prstGeom prst="roundRect">
            <a:avLst/>
          </a:prstGeom>
          <a:solidFill>
            <a:srgbClr val="F6E53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err="1">
                <a:solidFill>
                  <a:schemeClr val="tx1"/>
                </a:solidFill>
              </a:rPr>
              <a:t>Combivir</a:t>
            </a:r>
            <a:endParaRPr lang="en-US" b="1" dirty="0">
              <a:solidFill>
                <a:schemeClr val="tx1"/>
              </a:solidFill>
            </a:endParaRPr>
          </a:p>
          <a:p>
            <a:pPr algn="ctr">
              <a:defRPr/>
            </a:pPr>
            <a:r>
              <a:rPr lang="en-US" dirty="0">
                <a:solidFill>
                  <a:schemeClr val="tx1"/>
                </a:solidFill>
              </a:rPr>
              <a:t>(</a:t>
            </a:r>
            <a:r>
              <a:rPr lang="en-US" dirty="0" err="1">
                <a:solidFill>
                  <a:schemeClr val="tx1"/>
                </a:solidFill>
              </a:rPr>
              <a:t>Zidovudine</a:t>
            </a:r>
            <a:r>
              <a:rPr lang="en-US" dirty="0">
                <a:solidFill>
                  <a:schemeClr val="tx1"/>
                </a:solidFill>
              </a:rPr>
              <a:t>/</a:t>
            </a:r>
            <a:r>
              <a:rPr lang="en-US" dirty="0" err="1">
                <a:solidFill>
                  <a:schemeClr val="tx1"/>
                </a:solidFill>
              </a:rPr>
              <a:t>Lamuvidine</a:t>
            </a:r>
            <a:r>
              <a:rPr lang="en-US" dirty="0">
                <a:solidFill>
                  <a:schemeClr val="tx1"/>
                </a:solidFill>
              </a:rPr>
              <a:t>)    aka  AZT  /  aka  3TC</a:t>
            </a:r>
          </a:p>
        </p:txBody>
      </p:sp>
      <p:sp>
        <p:nvSpPr>
          <p:cNvPr id="6" name="Rounded Rectangle 5"/>
          <p:cNvSpPr/>
          <p:nvPr/>
        </p:nvSpPr>
        <p:spPr>
          <a:xfrm>
            <a:off x="1252538" y="4181475"/>
            <a:ext cx="3200400" cy="971550"/>
          </a:xfrm>
          <a:prstGeom prst="roundRect">
            <a:avLst/>
          </a:prstGeom>
          <a:solidFill>
            <a:srgbClr val="F6E53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err="1">
                <a:solidFill>
                  <a:schemeClr val="tx1"/>
                </a:solidFill>
              </a:rPr>
              <a:t>Kivexa</a:t>
            </a:r>
            <a:endParaRPr lang="en-US" b="1" dirty="0">
              <a:solidFill>
                <a:schemeClr val="tx1"/>
              </a:solidFill>
            </a:endParaRPr>
          </a:p>
          <a:p>
            <a:pPr algn="ctr">
              <a:defRPr/>
            </a:pPr>
            <a:r>
              <a:rPr lang="en-US" dirty="0">
                <a:solidFill>
                  <a:schemeClr val="tx1"/>
                </a:solidFill>
              </a:rPr>
              <a:t>(</a:t>
            </a:r>
            <a:r>
              <a:rPr lang="en-US" dirty="0" err="1">
                <a:solidFill>
                  <a:schemeClr val="tx1"/>
                </a:solidFill>
              </a:rPr>
              <a:t>Abacavir</a:t>
            </a:r>
            <a:r>
              <a:rPr lang="en-US" dirty="0">
                <a:solidFill>
                  <a:schemeClr val="tx1"/>
                </a:solidFill>
              </a:rPr>
              <a:t>/</a:t>
            </a:r>
            <a:r>
              <a:rPr lang="en-US" dirty="0" err="1">
                <a:solidFill>
                  <a:schemeClr val="tx1"/>
                </a:solidFill>
              </a:rPr>
              <a:t>Lamuvidine</a:t>
            </a:r>
            <a:r>
              <a:rPr lang="en-US" dirty="0">
                <a:solidFill>
                  <a:schemeClr val="tx1"/>
                </a:solidFill>
              </a:rPr>
              <a:t>)</a:t>
            </a:r>
          </a:p>
          <a:p>
            <a:pPr algn="ctr">
              <a:defRPr/>
            </a:pPr>
            <a:r>
              <a:rPr lang="en-US" dirty="0">
                <a:solidFill>
                  <a:schemeClr val="tx1"/>
                </a:solidFill>
              </a:rPr>
              <a:t>aka ABC  /   aka 3TC</a:t>
            </a:r>
          </a:p>
        </p:txBody>
      </p:sp>
      <p:sp>
        <p:nvSpPr>
          <p:cNvPr id="33800" name="TextBox 7"/>
          <p:cNvSpPr txBox="1">
            <a:spLocks noChangeArrowheads="1"/>
          </p:cNvSpPr>
          <p:nvPr/>
        </p:nvSpPr>
        <p:spPr bwMode="auto">
          <a:xfrm>
            <a:off x="1233488" y="1871663"/>
            <a:ext cx="3352800" cy="701675"/>
          </a:xfrm>
          <a:prstGeom prst="rect">
            <a:avLst/>
          </a:prstGeom>
          <a:noFill/>
          <a:ln w="9525">
            <a:noFill/>
            <a:miter lim="800000"/>
            <a:headEnd/>
            <a:tailEnd/>
          </a:ln>
        </p:spPr>
        <p:txBody>
          <a:bodyPr>
            <a:spAutoFit/>
          </a:bodyPr>
          <a:lstStyle/>
          <a:p>
            <a:pPr algn="ctr"/>
            <a:r>
              <a:rPr lang="en-US" sz="2200" b="1">
                <a:latin typeface="Century Gothic" pitchFamily="34" charset="0"/>
              </a:rPr>
              <a:t>2 NRTI BACKBONE</a:t>
            </a:r>
          </a:p>
          <a:p>
            <a:pPr algn="ctr"/>
            <a:r>
              <a:rPr lang="en-US">
                <a:latin typeface="Century Gothic" pitchFamily="34" charset="0"/>
              </a:rPr>
              <a:t>(All come as combination)</a:t>
            </a:r>
          </a:p>
        </p:txBody>
      </p:sp>
      <p:sp>
        <p:nvSpPr>
          <p:cNvPr id="33801" name="TextBox 8"/>
          <p:cNvSpPr txBox="1">
            <a:spLocks noChangeArrowheads="1"/>
          </p:cNvSpPr>
          <p:nvPr/>
        </p:nvSpPr>
        <p:spPr bwMode="auto">
          <a:xfrm>
            <a:off x="1177925" y="3794125"/>
            <a:ext cx="3143250" cy="369888"/>
          </a:xfrm>
          <a:prstGeom prst="rect">
            <a:avLst/>
          </a:prstGeom>
          <a:noFill/>
          <a:ln w="9525">
            <a:noFill/>
            <a:miter lim="800000"/>
            <a:headEnd/>
            <a:tailEnd/>
          </a:ln>
        </p:spPr>
        <p:txBody>
          <a:bodyPr>
            <a:spAutoFit/>
          </a:bodyPr>
          <a:lstStyle/>
          <a:p>
            <a:pPr algn="ctr"/>
            <a:r>
              <a:rPr lang="en-US" b="1">
                <a:latin typeface="Century Gothic" pitchFamily="34" charset="0"/>
              </a:rPr>
              <a:t>OR</a:t>
            </a:r>
          </a:p>
        </p:txBody>
      </p:sp>
      <p:sp>
        <p:nvSpPr>
          <p:cNvPr id="33802" name="TextBox 9"/>
          <p:cNvSpPr txBox="1">
            <a:spLocks noChangeArrowheads="1"/>
          </p:cNvSpPr>
          <p:nvPr/>
        </p:nvSpPr>
        <p:spPr bwMode="auto">
          <a:xfrm>
            <a:off x="1276350" y="5210175"/>
            <a:ext cx="3143250" cy="368300"/>
          </a:xfrm>
          <a:prstGeom prst="rect">
            <a:avLst/>
          </a:prstGeom>
          <a:noFill/>
          <a:ln w="9525">
            <a:noFill/>
            <a:miter lim="800000"/>
            <a:headEnd/>
            <a:tailEnd/>
          </a:ln>
        </p:spPr>
        <p:txBody>
          <a:bodyPr>
            <a:spAutoFit/>
          </a:bodyPr>
          <a:lstStyle/>
          <a:p>
            <a:pPr algn="ctr"/>
            <a:r>
              <a:rPr lang="en-US" b="1">
                <a:latin typeface="Century Gothic" pitchFamily="34" charset="0"/>
              </a:rPr>
              <a:t>OR</a:t>
            </a:r>
          </a:p>
        </p:txBody>
      </p:sp>
      <p:sp>
        <p:nvSpPr>
          <p:cNvPr id="11" name="Cross 10"/>
          <p:cNvSpPr/>
          <p:nvPr/>
        </p:nvSpPr>
        <p:spPr>
          <a:xfrm>
            <a:off x="4862513" y="3813175"/>
            <a:ext cx="781050" cy="763588"/>
          </a:xfrm>
          <a:prstGeom prst="plus">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5943600" y="2697163"/>
            <a:ext cx="4610100" cy="1038225"/>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200" b="1" u="sng" dirty="0">
                <a:solidFill>
                  <a:schemeClr val="bg1"/>
                </a:solidFill>
              </a:rPr>
              <a:t>NNRTIs</a:t>
            </a:r>
            <a:r>
              <a:rPr lang="en-US" sz="2200" b="1" dirty="0">
                <a:solidFill>
                  <a:schemeClr val="bg1"/>
                </a:solidFill>
              </a:rPr>
              <a:t>   </a:t>
            </a:r>
            <a:r>
              <a:rPr lang="en-US" sz="2200" dirty="0">
                <a:solidFill>
                  <a:schemeClr val="bg1"/>
                </a:solidFill>
              </a:rPr>
              <a:t>–  </a:t>
            </a:r>
            <a:r>
              <a:rPr lang="en-US" sz="2200" dirty="0" err="1">
                <a:solidFill>
                  <a:schemeClr val="bg1"/>
                </a:solidFill>
              </a:rPr>
              <a:t>Efavirenz</a:t>
            </a:r>
            <a:r>
              <a:rPr lang="en-US" sz="2200" dirty="0">
                <a:solidFill>
                  <a:schemeClr val="bg1"/>
                </a:solidFill>
              </a:rPr>
              <a:t>, </a:t>
            </a:r>
            <a:r>
              <a:rPr lang="en-US" sz="2200" dirty="0" err="1">
                <a:solidFill>
                  <a:schemeClr val="bg1"/>
                </a:solidFill>
              </a:rPr>
              <a:t>Etravirine</a:t>
            </a:r>
            <a:r>
              <a:rPr lang="en-US" sz="2200" dirty="0">
                <a:solidFill>
                  <a:schemeClr val="bg1"/>
                </a:solidFill>
              </a:rPr>
              <a:t>,  </a:t>
            </a:r>
            <a:r>
              <a:rPr lang="en-US" sz="2200" dirty="0" err="1">
                <a:solidFill>
                  <a:schemeClr val="bg1"/>
                </a:solidFill>
              </a:rPr>
              <a:t>Rilpivirine</a:t>
            </a:r>
            <a:endParaRPr lang="en-US" sz="2200" dirty="0">
              <a:solidFill>
                <a:schemeClr val="bg1"/>
              </a:solidFill>
            </a:endParaRPr>
          </a:p>
        </p:txBody>
      </p:sp>
      <p:sp>
        <p:nvSpPr>
          <p:cNvPr id="13" name="Rounded Rectangle 12"/>
          <p:cNvSpPr/>
          <p:nvPr/>
        </p:nvSpPr>
        <p:spPr>
          <a:xfrm>
            <a:off x="6000750" y="4181475"/>
            <a:ext cx="4552950" cy="960438"/>
          </a:xfrm>
          <a:prstGeom prst="roundRect">
            <a:avLst/>
          </a:prstGeom>
          <a:solidFill>
            <a:srgbClr val="7D11B1"/>
          </a:solidFill>
          <a:ln>
            <a:solidFill>
              <a:srgbClr val="7D11B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200" b="1" u="sng" dirty="0"/>
              <a:t>PIs </a:t>
            </a:r>
            <a:r>
              <a:rPr lang="en-US" sz="2200" dirty="0"/>
              <a:t> –   </a:t>
            </a:r>
            <a:r>
              <a:rPr lang="en-US" sz="2200" dirty="0" err="1"/>
              <a:t>Darunavir</a:t>
            </a:r>
            <a:r>
              <a:rPr lang="en-US" sz="2200" dirty="0"/>
              <a:t>/r , </a:t>
            </a:r>
            <a:r>
              <a:rPr lang="en-US" sz="2200" dirty="0" err="1"/>
              <a:t>Lopinavir</a:t>
            </a:r>
            <a:r>
              <a:rPr lang="en-US" sz="2200" dirty="0"/>
              <a:t>/r,         </a:t>
            </a:r>
            <a:r>
              <a:rPr lang="en-US" sz="2200" dirty="0" err="1"/>
              <a:t>Atazanavir</a:t>
            </a:r>
            <a:r>
              <a:rPr lang="en-US" sz="2200" dirty="0"/>
              <a:t>/r</a:t>
            </a:r>
          </a:p>
        </p:txBody>
      </p:sp>
      <p:sp>
        <p:nvSpPr>
          <p:cNvPr id="14" name="Rounded Rectangle 13"/>
          <p:cNvSpPr/>
          <p:nvPr/>
        </p:nvSpPr>
        <p:spPr>
          <a:xfrm>
            <a:off x="6000750" y="5529263"/>
            <a:ext cx="4552950" cy="1039812"/>
          </a:xfrm>
          <a:prstGeom prst="roundRect">
            <a:avLst/>
          </a:prstGeom>
          <a:solidFill>
            <a:srgbClr val="3366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lang="en-US" sz="2200" b="1" u="sng" dirty="0"/>
              <a:t>Integrase Inhibitors </a:t>
            </a:r>
            <a:r>
              <a:rPr lang="en-US" sz="2200" dirty="0"/>
              <a:t>–</a:t>
            </a:r>
            <a:r>
              <a:rPr lang="en-US" sz="2200" b="1" dirty="0"/>
              <a:t> </a:t>
            </a:r>
            <a:endParaRPr lang="en-US" sz="2200" dirty="0"/>
          </a:p>
          <a:p>
            <a:pPr fontAlgn="auto">
              <a:spcBef>
                <a:spcPts val="0"/>
              </a:spcBef>
              <a:spcAft>
                <a:spcPts val="0"/>
              </a:spcAft>
              <a:defRPr/>
            </a:pPr>
            <a:r>
              <a:rPr lang="en-US" sz="2200" dirty="0" err="1"/>
              <a:t>Raltegravir</a:t>
            </a:r>
            <a:r>
              <a:rPr lang="en-US" sz="2200" dirty="0"/>
              <a:t>, </a:t>
            </a:r>
            <a:r>
              <a:rPr lang="en-US" sz="2200" dirty="0" err="1"/>
              <a:t>Elvitegravir</a:t>
            </a:r>
            <a:r>
              <a:rPr lang="en-US" sz="2400" b="1" baseline="30000" dirty="0"/>
              <a:t> </a:t>
            </a:r>
            <a:r>
              <a:rPr lang="en-US" sz="2200" dirty="0"/>
              <a:t>, </a:t>
            </a:r>
            <a:r>
              <a:rPr lang="en-US" sz="2200" dirty="0" err="1"/>
              <a:t>Dolutegravir</a:t>
            </a:r>
            <a:r>
              <a:rPr lang="en-US" sz="2400" b="1" baseline="30000" dirty="0"/>
              <a:t> </a:t>
            </a:r>
            <a:endParaRPr lang="en-US" sz="2200" dirty="0"/>
          </a:p>
        </p:txBody>
      </p:sp>
      <p:sp>
        <p:nvSpPr>
          <p:cNvPr id="33807" name="TextBox 20"/>
          <p:cNvSpPr txBox="1">
            <a:spLocks noChangeArrowheads="1"/>
          </p:cNvSpPr>
          <p:nvPr/>
        </p:nvSpPr>
        <p:spPr bwMode="auto">
          <a:xfrm>
            <a:off x="6057900" y="1820863"/>
            <a:ext cx="4200525" cy="738187"/>
          </a:xfrm>
          <a:prstGeom prst="rect">
            <a:avLst/>
          </a:prstGeom>
          <a:noFill/>
          <a:ln w="9525">
            <a:noFill/>
            <a:miter lim="800000"/>
            <a:headEnd/>
            <a:tailEnd/>
          </a:ln>
        </p:spPr>
        <p:txBody>
          <a:bodyPr>
            <a:spAutoFit/>
          </a:bodyPr>
          <a:lstStyle/>
          <a:p>
            <a:pPr algn="ctr"/>
            <a:r>
              <a:rPr lang="en-US" sz="2200" b="1">
                <a:latin typeface="Century Gothic" pitchFamily="34" charset="0"/>
              </a:rPr>
              <a:t>Add One of the Following: </a:t>
            </a:r>
            <a:r>
              <a:rPr lang="en-US" sz="2000" b="1">
                <a:latin typeface="Century Gothic" pitchFamily="34" charset="0"/>
              </a:rPr>
              <a:t>NNRTI, PI, or Integrase Inhibitor</a:t>
            </a:r>
          </a:p>
        </p:txBody>
      </p:sp>
      <p:sp>
        <p:nvSpPr>
          <p:cNvPr id="33808" name="TextBox 21"/>
          <p:cNvSpPr txBox="1">
            <a:spLocks noChangeArrowheads="1"/>
          </p:cNvSpPr>
          <p:nvPr/>
        </p:nvSpPr>
        <p:spPr bwMode="auto">
          <a:xfrm>
            <a:off x="6743700" y="3754438"/>
            <a:ext cx="3143250" cy="369887"/>
          </a:xfrm>
          <a:prstGeom prst="rect">
            <a:avLst/>
          </a:prstGeom>
          <a:noFill/>
          <a:ln w="9525">
            <a:noFill/>
            <a:miter lim="800000"/>
            <a:headEnd/>
            <a:tailEnd/>
          </a:ln>
        </p:spPr>
        <p:txBody>
          <a:bodyPr>
            <a:spAutoFit/>
          </a:bodyPr>
          <a:lstStyle/>
          <a:p>
            <a:pPr algn="ctr"/>
            <a:r>
              <a:rPr lang="en-US" b="1">
                <a:latin typeface="Century Gothic" pitchFamily="34" charset="0"/>
              </a:rPr>
              <a:t>OR</a:t>
            </a:r>
          </a:p>
        </p:txBody>
      </p:sp>
      <p:sp>
        <p:nvSpPr>
          <p:cNvPr id="33809" name="TextBox 22"/>
          <p:cNvSpPr txBox="1">
            <a:spLocks noChangeArrowheads="1"/>
          </p:cNvSpPr>
          <p:nvPr/>
        </p:nvSpPr>
        <p:spPr bwMode="auto">
          <a:xfrm>
            <a:off x="6715125" y="5137150"/>
            <a:ext cx="3143250" cy="369888"/>
          </a:xfrm>
          <a:prstGeom prst="rect">
            <a:avLst/>
          </a:prstGeom>
          <a:noFill/>
          <a:ln w="9525">
            <a:noFill/>
            <a:miter lim="800000"/>
            <a:headEnd/>
            <a:tailEnd/>
          </a:ln>
        </p:spPr>
        <p:txBody>
          <a:bodyPr>
            <a:spAutoFit/>
          </a:bodyPr>
          <a:lstStyle/>
          <a:p>
            <a:pPr algn="ctr"/>
            <a:r>
              <a:rPr lang="en-US" b="1">
                <a:latin typeface="Century Gothic" pitchFamily="34" charset="0"/>
              </a:rPr>
              <a:t>OR</a:t>
            </a:r>
          </a:p>
        </p:txBody>
      </p:sp>
      <p:sp>
        <p:nvSpPr>
          <p:cNvPr id="25" name="Explosion 2 24"/>
          <p:cNvSpPr/>
          <p:nvPr/>
        </p:nvSpPr>
        <p:spPr>
          <a:xfrm>
            <a:off x="9242425" y="5214938"/>
            <a:ext cx="3025775" cy="133826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Guideline update</a:t>
            </a: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39725"/>
            <a:ext cx="8610600" cy="1292225"/>
          </a:xfrm>
        </p:spPr>
        <p:txBody>
          <a:bodyPr/>
          <a:lstStyle/>
          <a:p>
            <a:pPr eaLnBrk="1" fontAlgn="auto" hangingPunct="1">
              <a:spcAft>
                <a:spcPts val="0"/>
              </a:spcAft>
              <a:defRPr/>
            </a:pPr>
            <a:r>
              <a:rPr lang="en-US" dirty="0" smtClean="0"/>
              <a:t>3</a:t>
            </a:r>
            <a:r>
              <a:rPr lang="en-US" baseline="30000" dirty="0" smtClean="0"/>
              <a:t>rd</a:t>
            </a:r>
            <a:r>
              <a:rPr lang="en-US" dirty="0" smtClean="0"/>
              <a:t> Drug Comparison Table</a:t>
            </a:r>
            <a:endParaRPr lang="en-US" dirty="0"/>
          </a:p>
        </p:txBody>
      </p:sp>
      <p:graphicFrame>
        <p:nvGraphicFramePr>
          <p:cNvPr id="4" name="Table 3"/>
          <p:cNvGraphicFramePr>
            <a:graphicFrameLocks noGrp="1"/>
          </p:cNvGraphicFramePr>
          <p:nvPr/>
        </p:nvGraphicFramePr>
        <p:xfrm>
          <a:off x="55563" y="1635125"/>
          <a:ext cx="12107862" cy="4756150"/>
        </p:xfrm>
        <a:graphic>
          <a:graphicData uri="http://schemas.openxmlformats.org/drawingml/2006/table">
            <a:tbl>
              <a:tblPr firstRow="1" bandRow="1">
                <a:tableStyleId>{073A0DAA-6AF3-43AB-8588-CEC1D06C72B9}</a:tableStyleId>
              </a:tblPr>
              <a:tblGrid>
                <a:gridCol w="4558750"/>
                <a:gridCol w="1736034"/>
                <a:gridCol w="1643269"/>
                <a:gridCol w="1577009"/>
                <a:gridCol w="1152937"/>
                <a:gridCol w="1440614"/>
              </a:tblGrid>
              <a:tr h="579550">
                <a:tc>
                  <a:txBody>
                    <a:bodyPr/>
                    <a:lstStyle/>
                    <a:p>
                      <a:pPr algn="ctr"/>
                      <a:r>
                        <a:rPr lang="en-US" sz="1900" dirty="0" smtClean="0"/>
                        <a:t>In</a:t>
                      </a:r>
                      <a:r>
                        <a:rPr lang="en-US" sz="1900" baseline="0" dirty="0" smtClean="0"/>
                        <a:t> addition to 2 drug NRTI Backbone, </a:t>
                      </a:r>
                      <a:r>
                        <a:rPr lang="en-US" sz="1900" dirty="0" smtClean="0"/>
                        <a:t>Antiretroviral</a:t>
                      </a:r>
                      <a:r>
                        <a:rPr lang="en-US" sz="1900" baseline="0" dirty="0" smtClean="0"/>
                        <a:t> (3</a:t>
                      </a:r>
                      <a:r>
                        <a:rPr lang="en-US" sz="1900" baseline="30000" dirty="0" smtClean="0"/>
                        <a:t>rd</a:t>
                      </a:r>
                      <a:r>
                        <a:rPr lang="en-US" sz="1900" baseline="0" dirty="0" smtClean="0"/>
                        <a:t> drug) Class</a:t>
                      </a:r>
                      <a:endParaRPr lang="en-US" sz="1900" dirty="0"/>
                    </a:p>
                  </a:txBody>
                  <a:tcPr anchor="ctr"/>
                </a:tc>
                <a:tc>
                  <a:txBody>
                    <a:bodyPr/>
                    <a:lstStyle/>
                    <a:p>
                      <a:pPr algn="ctr"/>
                      <a:r>
                        <a:rPr lang="en-US" sz="1900" dirty="0" smtClean="0"/>
                        <a:t>Effectiveness</a:t>
                      </a:r>
                      <a:endParaRPr lang="en-US" sz="1900" dirty="0"/>
                    </a:p>
                  </a:txBody>
                  <a:tcPr anchor="ctr"/>
                </a:tc>
                <a:tc>
                  <a:txBody>
                    <a:bodyPr/>
                    <a:lstStyle/>
                    <a:p>
                      <a:pPr algn="ctr"/>
                      <a:r>
                        <a:rPr lang="en-US" sz="1900" baseline="0" dirty="0" smtClean="0"/>
                        <a:t>Barrier to Resistance</a:t>
                      </a:r>
                      <a:endParaRPr lang="en-US" sz="1900" dirty="0"/>
                    </a:p>
                  </a:txBody>
                  <a:tcPr anchor="ctr"/>
                </a:tc>
                <a:tc>
                  <a:txBody>
                    <a:bodyPr/>
                    <a:lstStyle/>
                    <a:p>
                      <a:pPr algn="ctr"/>
                      <a:r>
                        <a:rPr lang="en-US" sz="1900" dirty="0" smtClean="0"/>
                        <a:t>Drug Interactions</a:t>
                      </a:r>
                      <a:endParaRPr lang="en-US" sz="1900" dirty="0"/>
                    </a:p>
                  </a:txBody>
                  <a:tcPr anchor="ctr"/>
                </a:tc>
                <a:tc>
                  <a:txBody>
                    <a:bodyPr/>
                    <a:lstStyle/>
                    <a:p>
                      <a:pPr algn="ctr"/>
                      <a:r>
                        <a:rPr lang="en-US" sz="1900" dirty="0" smtClean="0"/>
                        <a:t>Adverse Effects</a:t>
                      </a:r>
                      <a:endParaRPr lang="en-US" sz="1900" dirty="0"/>
                    </a:p>
                  </a:txBody>
                  <a:tcPr anchor="ctr"/>
                </a:tc>
                <a:tc>
                  <a:txBody>
                    <a:bodyPr/>
                    <a:lstStyle/>
                    <a:p>
                      <a:pPr algn="ctr"/>
                      <a:r>
                        <a:rPr lang="en-US" sz="1900" dirty="0" smtClean="0"/>
                        <a:t>Dosage</a:t>
                      </a:r>
                      <a:r>
                        <a:rPr lang="en-US" sz="1900" baseline="0" dirty="0" smtClean="0"/>
                        <a:t> Form</a:t>
                      </a:r>
                      <a:endParaRPr lang="en-US" sz="1900" dirty="0"/>
                    </a:p>
                  </a:txBody>
                  <a:tcPr anchor="ctr"/>
                </a:tc>
              </a:tr>
              <a:tr h="579550">
                <a:tc rowSpan="2">
                  <a:txBody>
                    <a:bodyPr/>
                    <a:lstStyle/>
                    <a:p>
                      <a:endParaRPr lang="en-US" dirty="0"/>
                    </a:p>
                  </a:txBody>
                  <a:tcPr/>
                </a:tc>
                <a:tc rowSpan="2">
                  <a:txBody>
                    <a:bodyPr/>
                    <a:lstStyle/>
                    <a:p>
                      <a:endParaRPr lang="en-US" dirty="0"/>
                    </a:p>
                  </a:txBody>
                  <a:tcPr>
                    <a:solidFill>
                      <a:schemeClr val="accent4"/>
                    </a:solidFill>
                  </a:tcPr>
                </a:tc>
                <a:tc rowSpan="2">
                  <a:txBody>
                    <a:bodyPr/>
                    <a:lstStyle/>
                    <a:p>
                      <a:endParaRPr lang="en-US" dirty="0"/>
                    </a:p>
                  </a:txBody>
                  <a:tcPr>
                    <a:solidFill>
                      <a:schemeClr val="accent1">
                        <a:lumMod val="60000"/>
                        <a:lumOff val="40000"/>
                      </a:schemeClr>
                    </a:solidFill>
                  </a:tcPr>
                </a:tc>
                <a:tc rowSpan="2">
                  <a:txBody>
                    <a:bodyPr/>
                    <a:lstStyle/>
                    <a:p>
                      <a:endParaRPr lang="en-US" sz="1400" b="1" dirty="0"/>
                    </a:p>
                  </a:txBody>
                  <a:tcPr>
                    <a:solidFill>
                      <a:srgbClr val="FFC000"/>
                    </a:solidFill>
                  </a:tcPr>
                </a:tc>
                <a:tc>
                  <a:txBody>
                    <a:bodyPr/>
                    <a:lstStyle/>
                    <a:p>
                      <a:pPr algn="ctr"/>
                      <a:endParaRPr lang="en-US" sz="1400" b="1" dirty="0" smtClean="0"/>
                    </a:p>
                    <a:p>
                      <a:pPr algn="ctr"/>
                      <a:r>
                        <a:rPr lang="en-US" sz="1400" b="1" dirty="0" smtClean="0"/>
                        <a:t>Rilpivirine</a:t>
                      </a:r>
                      <a:endParaRPr lang="en-US" sz="1400" b="1" dirty="0"/>
                    </a:p>
                  </a:txBody>
                  <a:tcPr anchor="ctr">
                    <a:solidFill>
                      <a:srgbClr val="92D050"/>
                    </a:solidFill>
                  </a:tcPr>
                </a:tc>
                <a:tc>
                  <a:txBody>
                    <a:bodyPr/>
                    <a:lstStyle/>
                    <a:p>
                      <a:pPr algn="ctr"/>
                      <a:r>
                        <a:rPr lang="en-US" sz="1400" b="1" baseline="0" dirty="0" smtClean="0"/>
                        <a:t>1PILL/DAY</a:t>
                      </a:r>
                    </a:p>
                    <a:p>
                      <a:pPr algn="ctr"/>
                      <a:r>
                        <a:rPr lang="en-US" sz="1400" b="1" baseline="0" dirty="0" err="1" smtClean="0"/>
                        <a:t>Complera</a:t>
                      </a:r>
                      <a:endParaRPr lang="en-US" sz="1400" b="1" baseline="0" dirty="0" smtClean="0"/>
                    </a:p>
                    <a:p>
                      <a:pPr algn="ctr"/>
                      <a:r>
                        <a:rPr lang="en-US" sz="1400" b="1" baseline="0" dirty="0" err="1" smtClean="0"/>
                        <a:t>Atripla</a:t>
                      </a:r>
                      <a:endParaRPr lang="en-US" sz="1400" b="1" dirty="0"/>
                    </a:p>
                  </a:txBody>
                  <a:tcPr anchor="ctr">
                    <a:solidFill>
                      <a:srgbClr val="92D050"/>
                    </a:solidFill>
                  </a:tcPr>
                </a:tc>
              </a:tr>
              <a:tr h="57955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sz="1400" b="1" dirty="0" smtClean="0"/>
                    </a:p>
                    <a:p>
                      <a:r>
                        <a:rPr lang="en-US" sz="1400" b="1" dirty="0" smtClean="0"/>
                        <a:t>    </a:t>
                      </a:r>
                      <a:r>
                        <a:rPr lang="en-US" sz="1400" b="1" dirty="0" err="1" smtClean="0"/>
                        <a:t>Atripla</a:t>
                      </a:r>
                      <a:endParaRPr lang="en-US" sz="1400" b="1" dirty="0"/>
                    </a:p>
                  </a:txBody>
                  <a:tcPr>
                    <a:solidFill>
                      <a:srgbClr val="FFC000"/>
                    </a:solidFill>
                  </a:tcPr>
                </a:tc>
                <a:tc>
                  <a:txBody>
                    <a:bodyPr/>
                    <a:lstStyle/>
                    <a:p>
                      <a:pPr algn="ctr"/>
                      <a:r>
                        <a:rPr lang="en-US" sz="1400" b="1" dirty="0" smtClean="0"/>
                        <a:t>3 pills/day</a:t>
                      </a:r>
                    </a:p>
                    <a:p>
                      <a:pPr algn="ctr"/>
                      <a:r>
                        <a:rPr lang="en-US" sz="1400" b="1" dirty="0" err="1" smtClean="0"/>
                        <a:t>Etravirine</a:t>
                      </a:r>
                      <a:r>
                        <a:rPr lang="en-US" sz="1400" b="1" dirty="0" smtClean="0"/>
                        <a:t> </a:t>
                      </a:r>
                      <a:r>
                        <a:rPr lang="en-US" sz="1400" b="1" baseline="0" dirty="0" smtClean="0"/>
                        <a:t>+ </a:t>
                      </a:r>
                      <a:r>
                        <a:rPr lang="en-US" sz="1400" b="1" baseline="0" dirty="0" err="1" smtClean="0"/>
                        <a:t>Truvada</a:t>
                      </a:r>
                      <a:endParaRPr lang="en-US" sz="1400" b="1" dirty="0"/>
                    </a:p>
                  </a:txBody>
                  <a:tcPr anchor="ctr">
                    <a:solidFill>
                      <a:schemeClr val="accent3"/>
                    </a:solidFill>
                  </a:tcPr>
                </a:tc>
              </a:tr>
              <a:tr h="1159100">
                <a:tc>
                  <a:txBody>
                    <a:bodyPr/>
                    <a:lstStyle/>
                    <a:p>
                      <a:endParaRPr lang="en-US" dirty="0"/>
                    </a:p>
                  </a:txBody>
                  <a:tcPr/>
                </a:tc>
                <a:tc>
                  <a:txBody>
                    <a:bodyPr/>
                    <a:lstStyle/>
                    <a:p>
                      <a:endParaRPr lang="en-US" dirty="0"/>
                    </a:p>
                  </a:txBody>
                  <a:tcPr>
                    <a:solidFill>
                      <a:schemeClr val="accent4"/>
                    </a:solidFill>
                  </a:tcPr>
                </a:tc>
                <a:tc>
                  <a:txBody>
                    <a:bodyPr/>
                    <a:lstStyle/>
                    <a:p>
                      <a:endParaRPr lang="en-US" dirty="0"/>
                    </a:p>
                  </a:txBody>
                  <a:tcPr>
                    <a:solidFill>
                      <a:schemeClr val="accent4"/>
                    </a:solidFill>
                  </a:tcPr>
                </a:tc>
                <a:tc>
                  <a:txBody>
                    <a:bodyPr/>
                    <a:lstStyle/>
                    <a:p>
                      <a:endParaRPr lang="en-US" b="1" dirty="0"/>
                    </a:p>
                  </a:txBody>
                  <a:tcPr>
                    <a:solidFill>
                      <a:schemeClr val="accent1">
                        <a:lumMod val="60000"/>
                        <a:lumOff val="40000"/>
                      </a:schemeClr>
                    </a:solidFill>
                  </a:tcPr>
                </a:tc>
                <a:tc>
                  <a:txBody>
                    <a:bodyPr/>
                    <a:lstStyle/>
                    <a:p>
                      <a:endParaRPr lang="en-US" b="1" dirty="0"/>
                    </a:p>
                  </a:txBody>
                  <a:tcPr>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t>3 – 5 pills/day: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smtClean="0"/>
                        <a:t>1-2 times daily + </a:t>
                      </a:r>
                      <a:r>
                        <a:rPr lang="en-US" sz="1400" b="1" baseline="0" dirty="0" err="1" smtClean="0"/>
                        <a:t>Truvada</a:t>
                      </a:r>
                      <a:endParaRPr lang="en-US" sz="1400" b="1" baseline="0" dirty="0" smtClean="0"/>
                    </a:p>
                    <a:p>
                      <a:pPr algn="ctr"/>
                      <a:endParaRPr lang="en-US" sz="1400" b="1" dirty="0"/>
                    </a:p>
                  </a:txBody>
                  <a:tcPr anchor="ctr">
                    <a:solidFill>
                      <a:schemeClr val="accent1">
                        <a:lumMod val="60000"/>
                        <a:lumOff val="40000"/>
                      </a:schemeClr>
                    </a:solidFill>
                  </a:tcPr>
                </a:tc>
              </a:tr>
              <a:tr h="594360">
                <a:tc rowSpan="2">
                  <a:txBody>
                    <a:bodyPr/>
                    <a:lstStyle/>
                    <a:p>
                      <a:endParaRPr lang="en-US" dirty="0"/>
                    </a:p>
                  </a:txBody>
                  <a:tcPr/>
                </a:tc>
                <a:tc rowSpan="2">
                  <a:txBody>
                    <a:bodyPr/>
                    <a:lstStyle/>
                    <a:p>
                      <a:endParaRPr lang="en-US" dirty="0"/>
                    </a:p>
                  </a:txBody>
                  <a:tcPr>
                    <a:solidFill>
                      <a:schemeClr val="accent4"/>
                    </a:solidFill>
                  </a:tcPr>
                </a:tc>
                <a:tc rowSpan="2">
                  <a:txBody>
                    <a:bodyPr/>
                    <a:lstStyle/>
                    <a:p>
                      <a:endParaRPr lang="en-US" dirty="0"/>
                    </a:p>
                  </a:txBody>
                  <a:tcPr>
                    <a:solidFill>
                      <a:schemeClr val="accent4"/>
                    </a:solidFill>
                  </a:tcPr>
                </a:tc>
                <a:tc>
                  <a:txBody>
                    <a:bodyPr/>
                    <a:lstStyle/>
                    <a:p>
                      <a:pPr algn="ctr"/>
                      <a:endParaRPr lang="en-US" sz="1800" b="1" dirty="0" smtClean="0"/>
                    </a:p>
                    <a:p>
                      <a:pPr algn="ctr"/>
                      <a:r>
                        <a:rPr lang="en-US" sz="1400" b="1" dirty="0" smtClean="0"/>
                        <a:t>  </a:t>
                      </a:r>
                      <a:r>
                        <a:rPr lang="en-US" sz="1400" b="1" dirty="0" err="1" smtClean="0"/>
                        <a:t>Stribild</a:t>
                      </a:r>
                      <a:endParaRPr lang="en-US" sz="1400" b="1" dirty="0" smtClean="0"/>
                    </a:p>
                  </a:txBody>
                  <a:tcPr>
                    <a:solidFill>
                      <a:srgbClr val="FFC000"/>
                    </a:solidFill>
                  </a:tcPr>
                </a:tc>
                <a:tc rowSpan="2">
                  <a:txBody>
                    <a:bodyPr/>
                    <a:lstStyle/>
                    <a:p>
                      <a:endParaRPr lang="en-US" b="1" dirty="0"/>
                    </a:p>
                  </a:txBody>
                  <a:tcPr>
                    <a:solidFill>
                      <a:srgbClr val="92D050"/>
                    </a:solidFill>
                  </a:tcPr>
                </a:tc>
                <a:tc>
                  <a:txBody>
                    <a:bodyPr/>
                    <a:lstStyle/>
                    <a:p>
                      <a:pPr algn="ctr"/>
                      <a:r>
                        <a:rPr lang="en-US" sz="1400" b="1" baseline="0" dirty="0" smtClean="0"/>
                        <a:t>1PILL/DAY</a:t>
                      </a:r>
                    </a:p>
                    <a:p>
                      <a:pPr algn="ctr"/>
                      <a:r>
                        <a:rPr lang="en-US" sz="1400" b="1" baseline="0" dirty="0" err="1" smtClean="0"/>
                        <a:t>Stribild</a:t>
                      </a:r>
                      <a:r>
                        <a:rPr lang="en-US" sz="1400" b="1" baseline="0" dirty="0" smtClean="0"/>
                        <a:t> </a:t>
                      </a:r>
                      <a:r>
                        <a:rPr lang="en-US" sz="1400" b="1" baseline="0" dirty="0" err="1" smtClean="0"/>
                        <a:t>Triumeq</a:t>
                      </a:r>
                      <a:endParaRPr lang="en-US" sz="1400" b="1" dirty="0" smtClean="0"/>
                    </a:p>
                  </a:txBody>
                  <a:tcPr anchor="ctr">
                    <a:solidFill>
                      <a:srgbClr val="92D050"/>
                    </a:solidFill>
                  </a:tcPr>
                </a:tc>
              </a:tr>
              <a:tr h="6172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b="1" dirty="0" smtClean="0"/>
                    </a:p>
                    <a:p>
                      <a:r>
                        <a:rPr lang="en-US" b="1" dirty="0" smtClean="0"/>
                        <a:t>    </a:t>
                      </a:r>
                      <a:endParaRPr lang="en-US" b="1" dirty="0"/>
                    </a:p>
                  </a:txBody>
                  <a:tcPr>
                    <a:solidFill>
                      <a:srgbClr val="92D050"/>
                    </a:solidFill>
                  </a:tcPr>
                </a:tc>
                <a:tc vMerge="1">
                  <a:txBody>
                    <a:bodyPr/>
                    <a:lstStyle/>
                    <a:p>
                      <a:endParaRPr lang="en-US"/>
                    </a:p>
                  </a:txBody>
                  <a:tcPr/>
                </a:tc>
                <a:tc>
                  <a:txBody>
                    <a:bodyPr/>
                    <a:lstStyle/>
                    <a:p>
                      <a:pPr algn="ctr"/>
                      <a:r>
                        <a:rPr lang="en-US" sz="1400" b="1" dirty="0" smtClean="0"/>
                        <a:t>3</a:t>
                      </a:r>
                      <a:r>
                        <a:rPr lang="en-US" sz="1400" b="1" baseline="0" dirty="0" smtClean="0"/>
                        <a:t> pills/day</a:t>
                      </a:r>
                    </a:p>
                    <a:p>
                      <a:pPr algn="ctr"/>
                      <a:r>
                        <a:rPr lang="en-US" sz="1400" b="1" baseline="0" dirty="0" err="1" smtClean="0"/>
                        <a:t>Raltegravir</a:t>
                      </a:r>
                      <a:r>
                        <a:rPr lang="en-US" sz="1400" b="1" baseline="0" dirty="0" smtClean="0"/>
                        <a:t> + </a:t>
                      </a:r>
                      <a:r>
                        <a:rPr lang="en-US" sz="1400" b="1" baseline="0" dirty="0" err="1" smtClean="0"/>
                        <a:t>Truvada</a:t>
                      </a:r>
                      <a:endParaRPr lang="en-US" sz="1400" b="1" dirty="0"/>
                    </a:p>
                  </a:txBody>
                  <a:tcPr anchor="ctr">
                    <a:solidFill>
                      <a:srgbClr val="FFC000"/>
                    </a:solidFill>
                  </a:tcPr>
                </a:tc>
              </a:tr>
            </a:tbl>
          </a:graphicData>
        </a:graphic>
      </p:graphicFrame>
      <p:sp>
        <p:nvSpPr>
          <p:cNvPr id="5" name="Rounded Rectangle 4"/>
          <p:cNvSpPr/>
          <p:nvPr/>
        </p:nvSpPr>
        <p:spPr>
          <a:xfrm>
            <a:off x="239713" y="2476500"/>
            <a:ext cx="4300537" cy="10398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200" b="1" u="sng" dirty="0">
                <a:solidFill>
                  <a:schemeClr val="bg1"/>
                </a:solidFill>
              </a:rPr>
              <a:t>NNRTIs</a:t>
            </a:r>
            <a:r>
              <a:rPr lang="en-US" sz="2200" b="1" dirty="0">
                <a:solidFill>
                  <a:schemeClr val="bg1"/>
                </a:solidFill>
              </a:rPr>
              <a:t> </a:t>
            </a:r>
            <a:r>
              <a:rPr lang="en-US" sz="2200" dirty="0">
                <a:solidFill>
                  <a:schemeClr val="bg1"/>
                </a:solidFill>
              </a:rPr>
              <a:t>– </a:t>
            </a:r>
            <a:r>
              <a:rPr lang="en-US" sz="2200" dirty="0" err="1">
                <a:solidFill>
                  <a:schemeClr val="bg1"/>
                </a:solidFill>
              </a:rPr>
              <a:t>Efavirenz</a:t>
            </a:r>
            <a:r>
              <a:rPr lang="en-US" sz="2200" dirty="0">
                <a:solidFill>
                  <a:schemeClr val="bg1"/>
                </a:solidFill>
              </a:rPr>
              <a:t>, </a:t>
            </a:r>
            <a:r>
              <a:rPr lang="en-US" sz="2200" dirty="0" err="1">
                <a:solidFill>
                  <a:schemeClr val="bg1"/>
                </a:solidFill>
              </a:rPr>
              <a:t>Etravirine</a:t>
            </a:r>
            <a:r>
              <a:rPr lang="en-US" sz="2200" dirty="0">
                <a:solidFill>
                  <a:schemeClr val="bg1"/>
                </a:solidFill>
              </a:rPr>
              <a:t>        Rilpivirine</a:t>
            </a:r>
          </a:p>
        </p:txBody>
      </p:sp>
      <p:sp>
        <p:nvSpPr>
          <p:cNvPr id="6" name="Rounded Rectangle 5"/>
          <p:cNvSpPr/>
          <p:nvPr/>
        </p:nvSpPr>
        <p:spPr>
          <a:xfrm>
            <a:off x="222250" y="3808413"/>
            <a:ext cx="4300538" cy="1039812"/>
          </a:xfrm>
          <a:prstGeom prst="roundRect">
            <a:avLst/>
          </a:prstGeom>
          <a:solidFill>
            <a:srgbClr val="7D11B1"/>
          </a:solidFill>
          <a:ln>
            <a:solidFill>
              <a:srgbClr val="7D11B1"/>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200" b="1" u="sng" dirty="0"/>
              <a:t>PIs</a:t>
            </a:r>
            <a:r>
              <a:rPr lang="en-US" sz="2200" dirty="0"/>
              <a:t> – </a:t>
            </a:r>
            <a:r>
              <a:rPr lang="en-US" sz="2200" dirty="0" err="1"/>
              <a:t>Darunavir</a:t>
            </a:r>
            <a:r>
              <a:rPr lang="en-US" sz="2200" dirty="0"/>
              <a:t>/r , </a:t>
            </a:r>
            <a:r>
              <a:rPr lang="en-US" sz="2200" dirty="0" err="1"/>
              <a:t>Lopinavir</a:t>
            </a:r>
            <a:r>
              <a:rPr lang="en-US" sz="2200" dirty="0"/>
              <a:t>/r         </a:t>
            </a:r>
            <a:r>
              <a:rPr lang="en-US" sz="2200" dirty="0" err="1"/>
              <a:t>Atazanavir</a:t>
            </a:r>
            <a:r>
              <a:rPr lang="en-US" sz="2200" dirty="0"/>
              <a:t>/r</a:t>
            </a:r>
          </a:p>
        </p:txBody>
      </p:sp>
      <p:sp>
        <p:nvSpPr>
          <p:cNvPr id="7" name="Rounded Rectangle 6"/>
          <p:cNvSpPr/>
          <p:nvPr/>
        </p:nvSpPr>
        <p:spPr>
          <a:xfrm>
            <a:off x="212725" y="5103813"/>
            <a:ext cx="4302125" cy="1039812"/>
          </a:xfrm>
          <a:prstGeom prst="roundRect">
            <a:avLst/>
          </a:prstGeom>
          <a:solidFill>
            <a:srgbClr val="3366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fontAlgn="auto">
              <a:spcBef>
                <a:spcPts val="0"/>
              </a:spcBef>
              <a:spcAft>
                <a:spcPts val="0"/>
              </a:spcAft>
              <a:defRPr/>
            </a:pPr>
            <a:r>
              <a:rPr lang="en-US" sz="2200" b="1" u="sng" dirty="0"/>
              <a:t>Integrase Inhibitors</a:t>
            </a:r>
            <a:r>
              <a:rPr lang="en-US" sz="2200" b="1" dirty="0"/>
              <a:t> </a:t>
            </a:r>
            <a:r>
              <a:rPr lang="en-US" sz="2200" dirty="0" err="1"/>
              <a:t>Raltegravir</a:t>
            </a:r>
            <a:r>
              <a:rPr lang="en-US" sz="2200" dirty="0"/>
              <a:t>, </a:t>
            </a:r>
            <a:r>
              <a:rPr lang="en-US" sz="2200" dirty="0" err="1"/>
              <a:t>Elvitegravir</a:t>
            </a:r>
            <a:r>
              <a:rPr lang="en-US" sz="2400" b="1" baseline="30000" dirty="0"/>
              <a:t> </a:t>
            </a:r>
            <a:r>
              <a:rPr lang="en-US" sz="2200" dirty="0"/>
              <a:t>,   </a:t>
            </a:r>
            <a:r>
              <a:rPr lang="en-US" sz="2200" dirty="0" err="1"/>
              <a:t>Dolutegravir</a:t>
            </a:r>
            <a:r>
              <a:rPr lang="en-US" sz="2400" b="1" baseline="30000" dirty="0"/>
              <a:t> </a:t>
            </a:r>
            <a:endParaRPr lang="en-US" sz="2200" dirty="0"/>
          </a:p>
        </p:txBody>
      </p:sp>
      <p:sp>
        <p:nvSpPr>
          <p:cNvPr id="8" name="Plus 7"/>
          <p:cNvSpPr/>
          <p:nvPr/>
        </p:nvSpPr>
        <p:spPr>
          <a:xfrm>
            <a:off x="5280025" y="2700338"/>
            <a:ext cx="592138" cy="519112"/>
          </a:xfrm>
          <a:prstGeom prst="mathPlus">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Plus 9"/>
          <p:cNvSpPr/>
          <p:nvPr/>
        </p:nvSpPr>
        <p:spPr>
          <a:xfrm>
            <a:off x="5280025" y="5365750"/>
            <a:ext cx="592138" cy="519113"/>
          </a:xfrm>
          <a:prstGeom prst="mathPlus">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Plus 10"/>
          <p:cNvSpPr/>
          <p:nvPr/>
        </p:nvSpPr>
        <p:spPr>
          <a:xfrm>
            <a:off x="5262563" y="4035425"/>
            <a:ext cx="592137" cy="519113"/>
          </a:xfrm>
          <a:prstGeom prst="mathPlus">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Plus 12"/>
          <p:cNvSpPr/>
          <p:nvPr/>
        </p:nvSpPr>
        <p:spPr>
          <a:xfrm>
            <a:off x="6932613" y="4017963"/>
            <a:ext cx="592137" cy="519112"/>
          </a:xfrm>
          <a:prstGeom prst="mathPlus">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Plus 15"/>
          <p:cNvSpPr/>
          <p:nvPr/>
        </p:nvSpPr>
        <p:spPr>
          <a:xfrm>
            <a:off x="8496300" y="5683250"/>
            <a:ext cx="592138" cy="519113"/>
          </a:xfrm>
          <a:prstGeom prst="mathPlus">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Multiply 17"/>
          <p:cNvSpPr/>
          <p:nvPr/>
        </p:nvSpPr>
        <p:spPr>
          <a:xfrm>
            <a:off x="6813550" y="2665413"/>
            <a:ext cx="831850" cy="62388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Multiply 18"/>
          <p:cNvSpPr/>
          <p:nvPr/>
        </p:nvSpPr>
        <p:spPr>
          <a:xfrm>
            <a:off x="8370888" y="4019550"/>
            <a:ext cx="831850" cy="6238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Minus 19"/>
          <p:cNvSpPr/>
          <p:nvPr/>
        </p:nvSpPr>
        <p:spPr>
          <a:xfrm>
            <a:off x="8277225" y="2770188"/>
            <a:ext cx="1081088" cy="442912"/>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Multiply 20"/>
          <p:cNvSpPr/>
          <p:nvPr/>
        </p:nvSpPr>
        <p:spPr>
          <a:xfrm>
            <a:off x="9736138" y="4016375"/>
            <a:ext cx="833437" cy="62388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Minus 21"/>
          <p:cNvSpPr/>
          <p:nvPr/>
        </p:nvSpPr>
        <p:spPr>
          <a:xfrm>
            <a:off x="9629775" y="2970213"/>
            <a:ext cx="1081088" cy="444500"/>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Plus 22"/>
          <p:cNvSpPr/>
          <p:nvPr/>
        </p:nvSpPr>
        <p:spPr>
          <a:xfrm>
            <a:off x="9840913" y="5387975"/>
            <a:ext cx="592137" cy="519113"/>
          </a:xfrm>
          <a:prstGeom prst="mathPlus">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Minus 23"/>
          <p:cNvSpPr/>
          <p:nvPr/>
        </p:nvSpPr>
        <p:spPr>
          <a:xfrm>
            <a:off x="8270875" y="4956175"/>
            <a:ext cx="1082675" cy="444500"/>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Plus 24"/>
          <p:cNvSpPr/>
          <p:nvPr/>
        </p:nvSpPr>
        <p:spPr>
          <a:xfrm>
            <a:off x="9936163" y="2319338"/>
            <a:ext cx="468312" cy="366712"/>
          </a:xfrm>
          <a:prstGeom prst="mathPlus">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Plus 25"/>
          <p:cNvSpPr/>
          <p:nvPr/>
        </p:nvSpPr>
        <p:spPr>
          <a:xfrm>
            <a:off x="6854825" y="5356225"/>
            <a:ext cx="592138" cy="519113"/>
          </a:xfrm>
          <a:prstGeom prst="mathPlus">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5-Point Star 2"/>
          <p:cNvSpPr/>
          <p:nvPr/>
        </p:nvSpPr>
        <p:spPr>
          <a:xfrm>
            <a:off x="11780516" y="5347707"/>
            <a:ext cx="411483" cy="384366"/>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906" name="TextBox 11"/>
          <p:cNvSpPr txBox="1">
            <a:spLocks noChangeArrowheads="1"/>
          </p:cNvSpPr>
          <p:nvPr/>
        </p:nvSpPr>
        <p:spPr bwMode="auto">
          <a:xfrm>
            <a:off x="217488" y="6403975"/>
            <a:ext cx="3470275" cy="368300"/>
          </a:xfrm>
          <a:prstGeom prst="rect">
            <a:avLst/>
          </a:prstGeom>
          <a:noFill/>
          <a:ln w="9525">
            <a:noFill/>
            <a:miter lim="800000"/>
            <a:headEnd/>
            <a:tailEnd/>
          </a:ln>
        </p:spPr>
        <p:txBody>
          <a:bodyPr>
            <a:spAutoFit/>
          </a:bodyPr>
          <a:lstStyle/>
          <a:p>
            <a:r>
              <a:rPr lang="en-US"/>
              <a:t>*/r = plus ritonavir booster</a:t>
            </a:r>
          </a:p>
        </p:txBody>
      </p:sp>
      <p:sp>
        <p:nvSpPr>
          <p:cNvPr id="35907" name="TextBox 13"/>
          <p:cNvSpPr txBox="1">
            <a:spLocks noChangeArrowheads="1"/>
          </p:cNvSpPr>
          <p:nvPr/>
        </p:nvSpPr>
        <p:spPr bwMode="auto">
          <a:xfrm>
            <a:off x="3322638" y="6400800"/>
            <a:ext cx="7847012" cy="369888"/>
          </a:xfrm>
          <a:prstGeom prst="rect">
            <a:avLst/>
          </a:prstGeom>
          <a:noFill/>
          <a:ln w="9525">
            <a:noFill/>
            <a:miter lim="800000"/>
            <a:headEnd/>
            <a:tailEnd/>
          </a:ln>
        </p:spPr>
        <p:txBody>
          <a:bodyPr>
            <a:spAutoFit/>
          </a:bodyPr>
          <a:lstStyle/>
          <a:p>
            <a:r>
              <a:rPr lang="en-US"/>
              <a:t>*Complera, Atripla, Stribild, Triumeq = once a day combination pills</a:t>
            </a:r>
          </a:p>
        </p:txBody>
      </p:sp>
      <p:sp>
        <p:nvSpPr>
          <p:cNvPr id="29" name="5-Point Star 28"/>
          <p:cNvSpPr/>
          <p:nvPr/>
        </p:nvSpPr>
        <p:spPr>
          <a:xfrm>
            <a:off x="10601876" y="6444606"/>
            <a:ext cx="411483" cy="384366"/>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911" name="TextBox 14"/>
          <p:cNvSpPr txBox="1">
            <a:spLocks noChangeArrowheads="1"/>
          </p:cNvSpPr>
          <p:nvPr/>
        </p:nvSpPr>
        <p:spPr bwMode="auto">
          <a:xfrm>
            <a:off x="10952163" y="6443663"/>
            <a:ext cx="1317625" cy="366712"/>
          </a:xfrm>
          <a:prstGeom prst="rect">
            <a:avLst/>
          </a:prstGeom>
          <a:noFill/>
          <a:ln w="9525">
            <a:noFill/>
            <a:miter lim="800000"/>
            <a:headEnd/>
            <a:tailEnd/>
          </a:ln>
        </p:spPr>
        <p:txBody>
          <a:bodyPr>
            <a:spAutoFit/>
          </a:bodyPr>
          <a:lstStyle/>
          <a:p>
            <a:r>
              <a:rPr lang="en-US"/>
              <a:t>= NEW</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913" y="312738"/>
            <a:ext cx="8610600" cy="1293812"/>
          </a:xfrm>
        </p:spPr>
        <p:txBody>
          <a:bodyPr/>
          <a:lstStyle/>
          <a:p>
            <a:pPr>
              <a:defRPr/>
            </a:pPr>
            <a:r>
              <a:rPr lang="en-US" dirty="0" smtClean="0"/>
              <a:t>INDICATION AND EFFECTIVENESS</a:t>
            </a:r>
            <a:endParaRPr lang="en-US" dirty="0"/>
          </a:p>
        </p:txBody>
      </p:sp>
      <p:graphicFrame>
        <p:nvGraphicFramePr>
          <p:cNvPr id="37933" name="Group 45"/>
          <p:cNvGraphicFramePr>
            <a:graphicFrameLocks noGrp="1"/>
          </p:cNvGraphicFramePr>
          <p:nvPr/>
        </p:nvGraphicFramePr>
        <p:xfrm>
          <a:off x="282575" y="1649413"/>
          <a:ext cx="11726863" cy="4459287"/>
        </p:xfrm>
        <a:graphic>
          <a:graphicData uri="http://schemas.openxmlformats.org/drawingml/2006/table">
            <a:tbl>
              <a:tblPr/>
              <a:tblGrid>
                <a:gridCol w="1533525"/>
                <a:gridCol w="4056063"/>
                <a:gridCol w="1266825"/>
                <a:gridCol w="4870450"/>
              </a:tblGrid>
              <a:tr h="8016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0000"/>
                          </a:solidFill>
                          <a:effectLst/>
                          <a:latin typeface="Century Gothic" pitchFamily="34" charset="0"/>
                        </a:rPr>
                        <a:t>1 pill </a:t>
                      </a:r>
                      <a:r>
                        <a:rPr kumimoji="0" lang="en-US" sz="2400" b="1" i="0" u="none" strike="noStrike" cap="none" normalizeH="0" baseline="0" smtClean="0">
                          <a:ln>
                            <a:noFill/>
                          </a:ln>
                          <a:solidFill>
                            <a:schemeClr val="bg1"/>
                          </a:solidFill>
                          <a:effectLst/>
                          <a:latin typeface="Century Gothic" pitchFamily="34" charset="0"/>
                        </a:rPr>
                        <a:t>once a day </a:t>
                      </a:r>
                      <a:r>
                        <a:rPr kumimoji="0" lang="en-US" sz="2400" b="1" i="0" u="none" strike="noStrike" cap="none" normalizeH="0" baseline="0" smtClean="0">
                          <a:ln>
                            <a:noFill/>
                          </a:ln>
                          <a:solidFill>
                            <a:srgbClr val="FFFFFF"/>
                          </a:solidFill>
                          <a:effectLst/>
                          <a:latin typeface="Century Gothic" pitchFamily="34" charset="0"/>
                        </a:rPr>
                        <a:t>options*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Century Gothic" pitchFamily="34" charset="0"/>
                        </a:rPr>
                        <a:t>Most popular </a:t>
                      </a:r>
                      <a:r>
                        <a:rPr kumimoji="0" lang="en-US" sz="2400" b="1" i="0" u="none" strike="noStrike" cap="none" normalizeH="0" baseline="0" smtClean="0">
                          <a:ln>
                            <a:noFill/>
                          </a:ln>
                          <a:solidFill>
                            <a:srgbClr val="FF0000"/>
                          </a:solidFill>
                          <a:effectLst/>
                          <a:latin typeface="Century Gothic" pitchFamily="34" charset="0"/>
                        </a:rPr>
                        <a:t>2 -3 pill</a:t>
                      </a:r>
                      <a:r>
                        <a:rPr kumimoji="0" lang="en-US" sz="2400" b="1" i="0" u="none" strike="noStrike" cap="none" normalizeH="0" baseline="0" smtClean="0">
                          <a:ln>
                            <a:noFill/>
                          </a:ln>
                          <a:solidFill>
                            <a:srgbClr val="FFFFFF"/>
                          </a:solidFill>
                          <a:effectLst/>
                          <a:latin typeface="Century Gothic" pitchFamily="34" charset="0"/>
                        </a:rPr>
                        <a:t>/day regimens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r>
              <a:tr h="723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Complera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Rilpivirine/tenofovir/emtricitabine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Prezista/r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Darunavir/r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Stribild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Elvitegravir/cobicistat/tenofovir/emtricitabine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Reyataz/r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Atazanavir/r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Atripla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Efavirenz/tenofovir/emtricitabine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Isentress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Raltegravir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17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Triumeq</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Dolutegravir/abacavir/lamivudine</a:t>
                      </a:r>
                      <a:endParaRPr kumimoji="0" lang="en-CA" sz="1800" b="0" i="0" u="none" strike="noStrike" cap="none" normalizeH="0" baseline="0" smtClean="0">
                        <a:ln>
                          <a:noFill/>
                        </a:ln>
                        <a:solidFill>
                          <a:srgbClr val="000000"/>
                        </a:solidFill>
                        <a:effectLst/>
                        <a:latin typeface="Century Gothic"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Tivacay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Century Gothic" pitchFamily="34" charset="0"/>
                        </a:rPr>
                        <a:t>+ Truvada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Dolutegravir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Gothic" pitchFamily="34" charset="0"/>
                        </a:rPr>
                        <a:t>+ tenofovir/emtricitabine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7923" name="TextBox 5"/>
          <p:cNvSpPr txBox="1">
            <a:spLocks noChangeArrowheads="1"/>
          </p:cNvSpPr>
          <p:nvPr/>
        </p:nvSpPr>
        <p:spPr bwMode="auto">
          <a:xfrm>
            <a:off x="296863" y="6188075"/>
            <a:ext cx="5283200" cy="368300"/>
          </a:xfrm>
          <a:prstGeom prst="rect">
            <a:avLst/>
          </a:prstGeom>
          <a:noFill/>
          <a:ln w="9525">
            <a:noFill/>
            <a:miter lim="800000"/>
            <a:headEnd/>
            <a:tailEnd/>
          </a:ln>
        </p:spPr>
        <p:txBody>
          <a:bodyPr>
            <a:spAutoFit/>
          </a:bodyPr>
          <a:lstStyle/>
          <a:p>
            <a:r>
              <a:rPr lang="en-US" b="1"/>
              <a:t>*Primarily new starts and switches</a:t>
            </a:r>
          </a:p>
        </p:txBody>
      </p:sp>
      <p:sp>
        <p:nvSpPr>
          <p:cNvPr id="7" name="Multiply 6"/>
          <p:cNvSpPr/>
          <p:nvPr/>
        </p:nvSpPr>
        <p:spPr>
          <a:xfrm>
            <a:off x="1161522" y="4427540"/>
            <a:ext cx="575734" cy="575733"/>
          </a:xfrm>
          <a:prstGeom prst="mathMultiply">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5-Point Star 7"/>
          <p:cNvSpPr/>
          <p:nvPr/>
        </p:nvSpPr>
        <p:spPr>
          <a:xfrm>
            <a:off x="1238251" y="5461531"/>
            <a:ext cx="508000" cy="491065"/>
          </a:xfrm>
          <a:prstGeom prst="star5">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TC104033937[[fn=Vapor Trail]]</Template>
  <TotalTime>22593</TotalTime>
  <Words>5495</Words>
  <Application>Microsoft Macintosh PowerPoint</Application>
  <PresentationFormat>Custom</PresentationFormat>
  <Paragraphs>960</Paragraphs>
  <Slides>48</Slides>
  <Notes>45</Notes>
  <HiddenSlides>0</HiddenSlides>
  <MMClips>0</MMClips>
  <ScaleCrop>false</ScaleCrop>
  <HeadingPairs>
    <vt:vector size="6" baseType="variant">
      <vt:variant>
        <vt:lpstr>Fonts Used</vt:lpstr>
      </vt:variant>
      <vt:variant>
        <vt:i4>5</vt:i4>
      </vt:variant>
      <vt:variant>
        <vt:lpstr>Design Template</vt:lpstr>
      </vt:variant>
      <vt:variant>
        <vt:i4>7</vt:i4>
      </vt:variant>
      <vt:variant>
        <vt:lpstr>Slide Titles</vt:lpstr>
      </vt:variant>
      <vt:variant>
        <vt:i4>48</vt:i4>
      </vt:variant>
    </vt:vector>
  </HeadingPairs>
  <TitlesOfParts>
    <vt:vector size="60" baseType="lpstr">
      <vt:lpstr>Arial</vt:lpstr>
      <vt:lpstr>Century Gothic</vt:lpstr>
      <vt:lpstr>Calibri</vt:lpstr>
      <vt:lpstr>Century Gothic Body</vt:lpstr>
      <vt:lpstr>Wingdings</vt:lpstr>
      <vt:lpstr>Vapor Trail</vt:lpstr>
      <vt:lpstr>Vapor Trail</vt:lpstr>
      <vt:lpstr>Vapor Trail</vt:lpstr>
      <vt:lpstr>Vapor Trail</vt:lpstr>
      <vt:lpstr>Vapor Trail</vt:lpstr>
      <vt:lpstr>Vapor Trail</vt:lpstr>
      <vt:lpstr>Vapor Trail</vt:lpstr>
      <vt:lpstr>HIV PHARMACEUTICAL CARE</vt:lpstr>
      <vt:lpstr>DISCLOSURE</vt:lpstr>
      <vt:lpstr>PHARMACISTS HIV ROLE: PROFESSIONAL PRACTICE DATA</vt:lpstr>
      <vt:lpstr>OVERVIEW</vt:lpstr>
      <vt:lpstr>GOALS OF THERAPY</vt:lpstr>
      <vt:lpstr>OVERVIEW</vt:lpstr>
      <vt:lpstr>INDICATION AND EFFECTIVENESS</vt:lpstr>
      <vt:lpstr>3RD DRUG COMPARISON TABLE</vt:lpstr>
      <vt:lpstr>INDICATION AND EFFECTIVENESS</vt:lpstr>
      <vt:lpstr>INDICATION AND EFFECTIVENESS</vt:lpstr>
      <vt:lpstr>INDICATION AND EFFECTIVENESS</vt:lpstr>
      <vt:lpstr>INDICATION AND EFFECTIVENESS</vt:lpstr>
      <vt:lpstr>INDICATION AND EFFECTIVENESS</vt:lpstr>
      <vt:lpstr>INDICATION AND EFFECTIVENESS</vt:lpstr>
      <vt:lpstr>INDICATION AND EFFECTIVENESS</vt:lpstr>
      <vt:lpstr>INDICATION AND EFFECTIVENESS</vt:lpstr>
      <vt:lpstr>OVERVIEW</vt:lpstr>
      <vt:lpstr>SAFETY</vt:lpstr>
      <vt:lpstr>SAFETY</vt:lpstr>
      <vt:lpstr>SAFETY</vt:lpstr>
      <vt:lpstr>SAFETY</vt:lpstr>
      <vt:lpstr>SAFETY</vt:lpstr>
      <vt:lpstr>SAFETY</vt:lpstr>
      <vt:lpstr>Slide 24</vt:lpstr>
      <vt:lpstr>SAFETY</vt:lpstr>
      <vt:lpstr>SAFETY</vt:lpstr>
      <vt:lpstr>SAFETY</vt:lpstr>
      <vt:lpstr>OVERVIEW</vt:lpstr>
      <vt:lpstr>ADHERENCE</vt:lpstr>
      <vt:lpstr>ADHERENCE</vt:lpstr>
      <vt:lpstr>ADHERENCE</vt:lpstr>
      <vt:lpstr> </vt:lpstr>
      <vt:lpstr>ADHERENCE</vt:lpstr>
      <vt:lpstr>OVERVIEW</vt:lpstr>
      <vt:lpstr>COST AND COVERAGE</vt:lpstr>
      <vt:lpstr>OVERVIEW</vt:lpstr>
      <vt:lpstr> </vt:lpstr>
      <vt:lpstr>Slide 38</vt:lpstr>
      <vt:lpstr>Slide 39</vt:lpstr>
      <vt:lpstr>OVERVIEW</vt:lpstr>
      <vt:lpstr>PrEP: Pre-exposure prophylaxis</vt:lpstr>
      <vt:lpstr>PrEP: Pre-exposure prophylaxis</vt:lpstr>
      <vt:lpstr>PrEP: Pre-exposure prophylaxis</vt:lpstr>
      <vt:lpstr>PEP: Post-exposure Prophylaxis</vt:lpstr>
      <vt:lpstr>PEP: Post-exposure Prophylaxis</vt:lpstr>
      <vt:lpstr>PEP: Post-exposure Prophylaxis</vt:lpstr>
      <vt:lpstr>IN SUMMARY</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Hep C HIV CO-INFECTION</dc:title>
  <dc:creator>Kaitlin</dc:creator>
  <cp:lastModifiedBy>HRSRH</cp:lastModifiedBy>
  <cp:revision>263</cp:revision>
  <dcterms:created xsi:type="dcterms:W3CDTF">2014-02-04T17:41:26Z</dcterms:created>
  <dcterms:modified xsi:type="dcterms:W3CDTF">2015-04-16T16:55:14Z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B24E221F-7362-47E4-B2BB-B96C50D108AD</vt:lpwstr>
  </property>
  <property fmtid="{D5CDD505-2E9C-101B-9397-08002B2CF9AE}" pid="3" name="ArticulatePath">
    <vt:lpwstr>HIV Slides</vt:lpwstr>
  </property>
</Properties>
</file>