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3.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2" r:id="rId2"/>
  </p:sldMasterIdLst>
  <p:notesMasterIdLst>
    <p:notesMasterId r:id="rId71"/>
  </p:notesMasterIdLst>
  <p:handoutMasterIdLst>
    <p:handoutMasterId r:id="rId72"/>
  </p:handoutMasterIdLst>
  <p:sldIdLst>
    <p:sldId id="353" r:id="rId3"/>
    <p:sldId id="354" r:id="rId4"/>
    <p:sldId id="357" r:id="rId5"/>
    <p:sldId id="364" r:id="rId6"/>
    <p:sldId id="356" r:id="rId7"/>
    <p:sldId id="349" r:id="rId8"/>
    <p:sldId id="344" r:id="rId9"/>
    <p:sldId id="363" r:id="rId10"/>
    <p:sldId id="359" r:id="rId11"/>
    <p:sldId id="350" r:id="rId12"/>
    <p:sldId id="352" r:id="rId13"/>
    <p:sldId id="365" r:id="rId14"/>
    <p:sldId id="345" r:id="rId15"/>
    <p:sldId id="360" r:id="rId16"/>
    <p:sldId id="259" r:id="rId17"/>
    <p:sldId id="310" r:id="rId18"/>
    <p:sldId id="311" r:id="rId19"/>
    <p:sldId id="312" r:id="rId20"/>
    <p:sldId id="313" r:id="rId21"/>
    <p:sldId id="315" r:id="rId22"/>
    <p:sldId id="323" r:id="rId23"/>
    <p:sldId id="329" r:id="rId24"/>
    <p:sldId id="330" r:id="rId25"/>
    <p:sldId id="316" r:id="rId26"/>
    <p:sldId id="328" r:id="rId27"/>
    <p:sldId id="321" r:id="rId28"/>
    <p:sldId id="317" r:id="rId29"/>
    <p:sldId id="327" r:id="rId30"/>
    <p:sldId id="307" r:id="rId31"/>
    <p:sldId id="309" r:id="rId32"/>
    <p:sldId id="308" r:id="rId33"/>
    <p:sldId id="326" r:id="rId34"/>
    <p:sldId id="325" r:id="rId35"/>
    <p:sldId id="324" r:id="rId36"/>
    <p:sldId id="267" r:id="rId37"/>
    <p:sldId id="283" r:id="rId38"/>
    <p:sldId id="292" r:id="rId39"/>
    <p:sldId id="269" r:id="rId40"/>
    <p:sldId id="270" r:id="rId41"/>
    <p:sldId id="293" r:id="rId42"/>
    <p:sldId id="271" r:id="rId43"/>
    <p:sldId id="294" r:id="rId44"/>
    <p:sldId id="272" r:id="rId45"/>
    <p:sldId id="288" r:id="rId46"/>
    <p:sldId id="273" r:id="rId47"/>
    <p:sldId id="274" r:id="rId48"/>
    <p:sldId id="275" r:id="rId49"/>
    <p:sldId id="295" r:id="rId50"/>
    <p:sldId id="304" r:id="rId51"/>
    <p:sldId id="276" r:id="rId52"/>
    <p:sldId id="299" r:id="rId53"/>
    <p:sldId id="301" r:id="rId54"/>
    <p:sldId id="277" r:id="rId55"/>
    <p:sldId id="305" r:id="rId56"/>
    <p:sldId id="278" r:id="rId57"/>
    <p:sldId id="286" r:id="rId58"/>
    <p:sldId id="262" r:id="rId59"/>
    <p:sldId id="346" r:id="rId60"/>
    <p:sldId id="347" r:id="rId61"/>
    <p:sldId id="368" r:id="rId62"/>
    <p:sldId id="336" r:id="rId63"/>
    <p:sldId id="337" r:id="rId64"/>
    <p:sldId id="338" r:id="rId65"/>
    <p:sldId id="334" r:id="rId66"/>
    <p:sldId id="351" r:id="rId67"/>
    <p:sldId id="366" r:id="rId68"/>
    <p:sldId id="355" r:id="rId69"/>
    <p:sldId id="358" r:id="rId70"/>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Boivin" initials="JB" lastIdx="4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1026" autoAdjust="0"/>
  </p:normalViewPr>
  <p:slideViewPr>
    <p:cSldViewPr>
      <p:cViewPr varScale="1">
        <p:scale>
          <a:sx n="70" d="100"/>
          <a:sy n="70" d="100"/>
        </p:scale>
        <p:origin x="1632" y="54"/>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30T16:46:06.721" idx="1">
    <p:pos x="10" y="10"/>
    <p:text>Took out name,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5-31T09:30:41.274" idx="6">
    <p:pos x="10" y="10"/>
    <p:text>I wouldn't mind the graphic photos if they actually had a purpose - like showing actual signs of an overdose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5-31T09:33:49.032" idx="9">
    <p:pos x="10" y="10"/>
    <p:text>transitions to help review one point at a time, no block of text that people read ahead, ignore you speaking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355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CA"/>
          </a:p>
        </p:txBody>
      </p:sp>
      <p:sp>
        <p:nvSpPr>
          <p:cNvPr id="3" name="Date Placeholder 2"/>
          <p:cNvSpPr>
            <a:spLocks noGrp="1"/>
          </p:cNvSpPr>
          <p:nvPr>
            <p:ph type="dt" sz="quarter" idx="1"/>
          </p:nvPr>
        </p:nvSpPr>
        <p:spPr>
          <a:xfrm>
            <a:off x="3938588" y="0"/>
            <a:ext cx="3014662" cy="46355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4C3E36E-725F-46FF-AD58-32F3FFDBAE6F}" type="datetimeFigureOut">
              <a:rPr lang="en-CA"/>
              <a:pPr>
                <a:defRPr/>
              </a:pPr>
              <a:t>2017-02-18</a:t>
            </a:fld>
            <a:endParaRPr lang="en-CA" dirty="0"/>
          </a:p>
        </p:txBody>
      </p:sp>
      <p:sp>
        <p:nvSpPr>
          <p:cNvPr id="4" name="Footer Placeholder 3"/>
          <p:cNvSpPr>
            <a:spLocks noGrp="1"/>
          </p:cNvSpPr>
          <p:nvPr>
            <p:ph type="ftr" sz="quarter" idx="2"/>
          </p:nvPr>
        </p:nvSpPr>
        <p:spPr>
          <a:xfrm>
            <a:off x="0" y="8777288"/>
            <a:ext cx="3014663" cy="46355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CA"/>
          </a:p>
        </p:txBody>
      </p:sp>
      <p:sp>
        <p:nvSpPr>
          <p:cNvPr id="5" name="Slide Number Placeholder 4"/>
          <p:cNvSpPr>
            <a:spLocks noGrp="1"/>
          </p:cNvSpPr>
          <p:nvPr>
            <p:ph type="sldNum" sz="quarter" idx="3"/>
          </p:nvPr>
        </p:nvSpPr>
        <p:spPr>
          <a:xfrm>
            <a:off x="3938588" y="8777288"/>
            <a:ext cx="3014662" cy="46355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BC911CF-3751-4BF1-8161-1A5D317EFF45}" type="slidenum">
              <a:rPr lang="en-CA"/>
              <a:pPr>
                <a:defRPr/>
              </a:pPr>
              <a:t>‹#›</a:t>
            </a:fld>
            <a:endParaRPr lang="en-CA" dirty="0"/>
          </a:p>
        </p:txBody>
      </p:sp>
    </p:spTree>
    <p:extLst>
      <p:ext uri="{BB962C8B-B14F-4D97-AF65-F5344CB8AC3E}">
        <p14:creationId xmlns:p14="http://schemas.microsoft.com/office/powerpoint/2010/main" val="130955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1963"/>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CA"/>
          </a:p>
        </p:txBody>
      </p:sp>
      <p:sp>
        <p:nvSpPr>
          <p:cNvPr id="3" name="Date Placeholder 2"/>
          <p:cNvSpPr>
            <a:spLocks noGrp="1"/>
          </p:cNvSpPr>
          <p:nvPr>
            <p:ph type="dt" idx="1"/>
          </p:nvPr>
        </p:nvSpPr>
        <p:spPr>
          <a:xfrm>
            <a:off x="3938588" y="0"/>
            <a:ext cx="3014662" cy="46196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20B1D1-4170-4A5C-A7F0-350A8CCE31E9}" type="datetimeFigureOut">
              <a:rPr lang="en-CA"/>
              <a:pPr>
                <a:defRPr/>
              </a:pPr>
              <a:t>2017-02-18</a:t>
            </a:fld>
            <a:endParaRPr lang="en-CA"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95325" y="4389438"/>
            <a:ext cx="5564188" cy="41592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777288"/>
            <a:ext cx="3014663" cy="461962"/>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38588" y="8777288"/>
            <a:ext cx="3014662" cy="46196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B7E6C9E-A018-423D-92F1-B96E80202E52}" type="slidenum">
              <a:rPr lang="en-CA"/>
              <a:pPr>
                <a:defRPr/>
              </a:pPr>
              <a:t>‹#›</a:t>
            </a:fld>
            <a:endParaRPr lang="en-CA" dirty="0"/>
          </a:p>
        </p:txBody>
      </p:sp>
    </p:spTree>
    <p:extLst>
      <p:ext uri="{BB962C8B-B14F-4D97-AF65-F5344CB8AC3E}">
        <p14:creationId xmlns:p14="http://schemas.microsoft.com/office/powerpoint/2010/main" val="3587495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1</a:t>
            </a:fld>
            <a:endParaRPr lang="en-CA" dirty="0"/>
          </a:p>
        </p:txBody>
      </p:sp>
    </p:spTree>
    <p:extLst>
      <p:ext uri="{BB962C8B-B14F-4D97-AF65-F5344CB8AC3E}">
        <p14:creationId xmlns:p14="http://schemas.microsoft.com/office/powerpoint/2010/main" val="425653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412E6-00E9-4111-B645-4D9843C4B8FD}" type="slidenum">
              <a:rPr lang="en-CA">
                <a:cs typeface="Arial" charset="0"/>
              </a:rPr>
              <a:pPr fontAlgn="base">
                <a:spcBef>
                  <a:spcPct val="0"/>
                </a:spcBef>
                <a:spcAft>
                  <a:spcPct val="0"/>
                </a:spcAft>
              </a:pPr>
              <a:t>15</a:t>
            </a:fld>
            <a:endParaRPr lang="en-CA">
              <a:cs typeface="Arial" charset="0"/>
            </a:endParaRPr>
          </a:p>
        </p:txBody>
      </p:sp>
    </p:spTree>
    <p:extLst>
      <p:ext uri="{BB962C8B-B14F-4D97-AF65-F5344CB8AC3E}">
        <p14:creationId xmlns:p14="http://schemas.microsoft.com/office/powerpoint/2010/main" val="23293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It’s important that while in a group setting we respect the shared and/or lived experience of others. Speakers or audience members may ask personal questions, share personal or familial experiences and we respect their willingness to share with us by keeping the information in the confines of the presentation. Thank you</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E3C95-0E4D-4133-8F1F-8E171F2B4BC0}" type="slidenum">
              <a:rPr lang="en-CA">
                <a:solidFill>
                  <a:srgbClr val="000000"/>
                </a:solidFill>
                <a:cs typeface="Arial" charset="0"/>
              </a:rPr>
              <a:pPr fontAlgn="base">
                <a:spcBef>
                  <a:spcPct val="0"/>
                </a:spcBef>
                <a:spcAft>
                  <a:spcPct val="0"/>
                </a:spcAft>
              </a:pPr>
              <a:t>16</a:t>
            </a:fld>
            <a:endParaRPr lang="en-CA">
              <a:solidFill>
                <a:srgbClr val="000000"/>
              </a:solidFill>
              <a:cs typeface="Arial" charset="0"/>
            </a:endParaRPr>
          </a:p>
        </p:txBody>
      </p:sp>
    </p:spTree>
    <p:extLst>
      <p:ext uri="{BB962C8B-B14F-4D97-AF65-F5344CB8AC3E}">
        <p14:creationId xmlns:p14="http://schemas.microsoft.com/office/powerpoint/2010/main" val="152568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Réseau ACCESS Network is a non-profit, community-based charitable organization, committed to promoting wellness, harm and risk reduction and education. Réseau ACCESS Network supports individuals - and serves the whole community - in a comprehensive/holistic approach to HIV/AIDS, Hep C and related health issues.</a:t>
            </a:r>
          </a:p>
          <a:p>
            <a:pPr>
              <a:spcBef>
                <a:spcPct val="0"/>
              </a:spcBef>
            </a:pPr>
            <a:r>
              <a:rPr lang="en-CA" altLang="en-US" smtClean="0"/>
              <a:t>*catchment area includes Sudbury/Manitoulin</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265BF3-7E0C-4C28-B130-421642CFD50D}" type="slidenum">
              <a:rPr lang="en-CA" altLang="en-US">
                <a:solidFill>
                  <a:srgbClr val="000000"/>
                </a:solidFill>
                <a:cs typeface="Arial" charset="0"/>
              </a:rPr>
              <a:pPr fontAlgn="base">
                <a:spcBef>
                  <a:spcPct val="0"/>
                </a:spcBef>
                <a:spcAft>
                  <a:spcPct val="0"/>
                </a:spcAft>
              </a:pPr>
              <a:t>17</a:t>
            </a:fld>
            <a:endParaRPr lang="en-CA" altLang="en-US">
              <a:solidFill>
                <a:srgbClr val="000000"/>
              </a:solidFill>
              <a:cs typeface="Arial" charset="0"/>
            </a:endParaRPr>
          </a:p>
        </p:txBody>
      </p:sp>
    </p:spTree>
    <p:extLst>
      <p:ext uri="{BB962C8B-B14F-4D97-AF65-F5344CB8AC3E}">
        <p14:creationId xmlns:p14="http://schemas.microsoft.com/office/powerpoint/2010/main" val="39162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As a team working collaboratively and with passion, dedication and creativity:</a:t>
            </a:r>
          </a:p>
          <a:p>
            <a:pPr>
              <a:spcBef>
                <a:spcPct val="0"/>
              </a:spcBef>
            </a:pPr>
            <a:r>
              <a:rPr lang="en-CA" altLang="en-US" smtClean="0"/>
              <a:t>We ACCEPT every individual regardless of race, colour, creed, religion, ethnic origin, gender, language, physical or mental status, sexual orientation, drug and/or alcohol use, age, gender identity, sexual risk behaviour and level of education.</a:t>
            </a:r>
          </a:p>
          <a:p>
            <a:pPr>
              <a:spcBef>
                <a:spcPct val="0"/>
              </a:spcBef>
            </a:pPr>
            <a:r>
              <a:rPr lang="en-CA" altLang="en-US" smtClean="0"/>
              <a:t>We do all within our power to AFFIRM in each individual’s unique self-worth.</a:t>
            </a:r>
          </a:p>
          <a:p>
            <a:pPr>
              <a:spcBef>
                <a:spcPct val="0"/>
              </a:spcBef>
            </a:pPr>
            <a:r>
              <a:rPr lang="en-CA" altLang="en-US" smtClean="0"/>
              <a:t>We provide ASSISTANCE to individuals in an atmosphere of confidentiality.</a:t>
            </a:r>
          </a:p>
          <a:p>
            <a:pPr>
              <a:spcBef>
                <a:spcPct val="0"/>
              </a:spcBef>
            </a:pPr>
            <a:r>
              <a:rPr lang="en-CA" altLang="en-US" smtClean="0"/>
              <a:t>We ADVOCATE for continuous improvement in support services, education, harm reduction, public awareness, client health services, and ongoing public financial support.</a:t>
            </a:r>
          </a:p>
          <a:p>
            <a:pPr>
              <a:spcBef>
                <a:spcPct val="0"/>
              </a:spcBef>
            </a:pPr>
            <a:r>
              <a:rPr lang="en-CA" altLang="en-US" smtClean="0"/>
              <a:t>We are ACCOUNTABLE to the public, individuals we serve, and our funders and supporters for our programs and services and stewardship of funds.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C804C-E614-49C7-B9C4-6B8E0D9B66AE}" type="slidenum">
              <a:rPr lang="en-CA" altLang="en-US">
                <a:solidFill>
                  <a:srgbClr val="000000"/>
                </a:solidFill>
                <a:cs typeface="Arial" charset="0"/>
              </a:rPr>
              <a:pPr fontAlgn="base">
                <a:spcBef>
                  <a:spcPct val="0"/>
                </a:spcBef>
                <a:spcAft>
                  <a:spcPct val="0"/>
                </a:spcAft>
              </a:pPr>
              <a:t>18</a:t>
            </a:fld>
            <a:endParaRPr lang="en-CA" altLang="en-US">
              <a:solidFill>
                <a:srgbClr val="000000"/>
              </a:solidFill>
              <a:cs typeface="Arial" charset="0"/>
            </a:endParaRPr>
          </a:p>
        </p:txBody>
      </p:sp>
    </p:spTree>
    <p:extLst>
      <p:ext uri="{BB962C8B-B14F-4D97-AF65-F5344CB8AC3E}">
        <p14:creationId xmlns:p14="http://schemas.microsoft.com/office/powerpoint/2010/main" val="305324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Speak directly to the Community Resources Coordinator for volunteer services or the Manager of Education and Community Development to apply for student placements.</a:t>
            </a:r>
          </a:p>
          <a:p>
            <a:pPr>
              <a:spcBef>
                <a:spcPct val="0"/>
              </a:spcBef>
            </a:pPr>
            <a:endParaRPr lang="en-CA" alt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0F862-D03F-44FA-8346-459A85F21A51}" type="slidenum">
              <a:rPr lang="en-CA" altLang="en-US">
                <a:solidFill>
                  <a:srgbClr val="000000"/>
                </a:solidFill>
                <a:cs typeface="Arial" charset="0"/>
              </a:rPr>
              <a:pPr fontAlgn="base">
                <a:spcBef>
                  <a:spcPct val="0"/>
                </a:spcBef>
                <a:spcAft>
                  <a:spcPct val="0"/>
                </a:spcAft>
              </a:pPr>
              <a:t>19</a:t>
            </a:fld>
            <a:endParaRPr lang="en-CA" altLang="en-US">
              <a:solidFill>
                <a:srgbClr val="000000"/>
              </a:solidFill>
              <a:cs typeface="Arial" charset="0"/>
            </a:endParaRPr>
          </a:p>
        </p:txBody>
      </p:sp>
    </p:spTree>
    <p:extLst>
      <p:ext uri="{BB962C8B-B14F-4D97-AF65-F5344CB8AC3E}">
        <p14:creationId xmlns:p14="http://schemas.microsoft.com/office/powerpoint/2010/main" val="150461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The purpose of this presentation this evening is to review with you a brief history of how we were funded for naloxone at our agency, what our processes are like/who our clients are, some acronyms you may hear us use during the presentation, and most importantly we will provide you with the information that we teach our clients when they are being trained. We will review forms that we use for training, lessons learned, and answer any questions you may have.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ADC0F7-2166-47FC-8D56-F189DF6A8A9A}" type="slidenum">
              <a:rPr lang="en-CA" altLang="en-US">
                <a:solidFill>
                  <a:srgbClr val="000000"/>
                </a:solidFill>
                <a:cs typeface="Arial" charset="0"/>
              </a:rPr>
              <a:pPr fontAlgn="base">
                <a:spcBef>
                  <a:spcPct val="0"/>
                </a:spcBef>
                <a:spcAft>
                  <a:spcPct val="0"/>
                </a:spcAft>
              </a:pPr>
              <a:t>20</a:t>
            </a:fld>
            <a:endParaRPr lang="en-CA" altLang="en-US">
              <a:solidFill>
                <a:srgbClr val="000000"/>
              </a:solidFill>
              <a:cs typeface="Arial" charset="0"/>
            </a:endParaRPr>
          </a:p>
        </p:txBody>
      </p:sp>
    </p:spTree>
    <p:extLst>
      <p:ext uri="{BB962C8B-B14F-4D97-AF65-F5344CB8AC3E}">
        <p14:creationId xmlns:p14="http://schemas.microsoft.com/office/powerpoint/2010/main" val="301110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Some of the commonly used acronyms you will hear throughout the presentation, and may have already heard include: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2317EC-148C-4A33-BBF3-3B2379E12D7F}" type="slidenum">
              <a:rPr lang="en-CA" altLang="en-US">
                <a:solidFill>
                  <a:srgbClr val="000000"/>
                </a:solidFill>
                <a:cs typeface="Arial" charset="0"/>
              </a:rPr>
              <a:pPr fontAlgn="base">
                <a:spcBef>
                  <a:spcPct val="0"/>
                </a:spcBef>
                <a:spcAft>
                  <a:spcPct val="0"/>
                </a:spcAft>
              </a:pPr>
              <a:t>21</a:t>
            </a:fld>
            <a:endParaRPr lang="en-CA" altLang="en-US">
              <a:solidFill>
                <a:srgbClr val="000000"/>
              </a:solidFill>
              <a:cs typeface="Arial" charset="0"/>
            </a:endParaRPr>
          </a:p>
        </p:txBody>
      </p:sp>
    </p:spTree>
    <p:extLst>
      <p:ext uri="{BB962C8B-B14F-4D97-AF65-F5344CB8AC3E}">
        <p14:creationId xmlns:p14="http://schemas.microsoft.com/office/powerpoint/2010/main" val="4070585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latin typeface="Arial Narrow" pitchFamily="34" charset="0"/>
              </a:rPr>
              <a:t>In October 2013, organizations with specific eligibility criteria were able to begin accessing naloxone from the Ministry of Health and Long-term Care with complementary overdose prevention kits, supplies and training material from Ontario Harm Reduction Distribution Program (OHRDP). </a:t>
            </a:r>
          </a:p>
          <a:p>
            <a:pPr>
              <a:spcBef>
                <a:spcPct val="0"/>
              </a:spcBef>
            </a:pPr>
            <a:endParaRPr lang="en-CA" altLang="en-US" smtClean="0"/>
          </a:p>
          <a:p>
            <a:pPr>
              <a:spcBef>
                <a:spcPct val="0"/>
              </a:spcBef>
            </a:pPr>
            <a:r>
              <a:rPr lang="en-CA" altLang="en-US" smtClean="0"/>
              <a:t>The ELIGIBILITY CRITERIA included: public health units that manage needle exchange programs, community based programs contracted by public health units to manage a needle exchange program, or ministry funded hepatitis C teams</a:t>
            </a:r>
          </a:p>
          <a:p>
            <a:pPr>
              <a:spcBef>
                <a:spcPct val="0"/>
              </a:spcBef>
            </a:pPr>
            <a:endParaRPr lang="en-CA" altLang="en-US" smtClean="0"/>
          </a:p>
          <a:p>
            <a:pPr>
              <a:spcBef>
                <a:spcPct val="0"/>
              </a:spcBef>
            </a:pPr>
            <a:endParaRPr lang="en-CA" alt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710B6C-DC3E-49B1-B373-ED465052853C}" type="slidenum">
              <a:rPr lang="en-CA" altLang="en-US">
                <a:solidFill>
                  <a:srgbClr val="000000"/>
                </a:solidFill>
                <a:cs typeface="Arial" charset="0"/>
              </a:rPr>
              <a:pPr fontAlgn="base">
                <a:spcBef>
                  <a:spcPct val="0"/>
                </a:spcBef>
                <a:spcAft>
                  <a:spcPct val="0"/>
                </a:spcAft>
              </a:pPr>
              <a:t>24</a:t>
            </a:fld>
            <a:endParaRPr lang="en-CA" altLang="en-US">
              <a:solidFill>
                <a:srgbClr val="000000"/>
              </a:solidFill>
              <a:cs typeface="Arial" charset="0"/>
            </a:endParaRPr>
          </a:p>
        </p:txBody>
      </p:sp>
    </p:spTree>
    <p:extLst>
      <p:ext uri="{BB962C8B-B14F-4D97-AF65-F5344CB8AC3E}">
        <p14:creationId xmlns:p14="http://schemas.microsoft.com/office/powerpoint/2010/main" val="195394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BC9D77-D7C8-4BBF-92F3-27F9EAC07EF5}" type="slidenum">
              <a:rPr lang="en-CA" altLang="en-US">
                <a:solidFill>
                  <a:srgbClr val="000000"/>
                </a:solidFill>
                <a:cs typeface="Arial" charset="0"/>
              </a:rPr>
              <a:pPr fontAlgn="base">
                <a:spcBef>
                  <a:spcPct val="0"/>
                </a:spcBef>
                <a:spcAft>
                  <a:spcPct val="0"/>
                </a:spcAft>
              </a:pPr>
              <a:t>25</a:t>
            </a:fld>
            <a:endParaRPr lang="en-CA" altLang="en-US">
              <a:solidFill>
                <a:srgbClr val="000000"/>
              </a:solidFill>
              <a:cs typeface="Arial" charset="0"/>
            </a:endParaRPr>
          </a:p>
        </p:txBody>
      </p:sp>
    </p:spTree>
    <p:extLst>
      <p:ext uri="{BB962C8B-B14F-4D97-AF65-F5344CB8AC3E}">
        <p14:creationId xmlns:p14="http://schemas.microsoft.com/office/powerpoint/2010/main" val="387232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en-US" smtClean="0"/>
          </a:p>
          <a:p>
            <a:pPr>
              <a:spcBef>
                <a:spcPct val="0"/>
              </a:spcBef>
            </a:pPr>
            <a:r>
              <a:rPr lang="en-CA" altLang="en-US" smtClean="0"/>
              <a:t>The journey for receiving funding at our agency for naloxone began back in May 2014 when we initiated processes for applying for naloxone funding. This included things like training staff, getting medical directives, and understanding the overall process.</a:t>
            </a:r>
          </a:p>
          <a:p>
            <a:pPr>
              <a:spcBef>
                <a:spcPct val="0"/>
              </a:spcBef>
            </a:pPr>
            <a:endParaRPr lang="en-CA" altLang="en-US" smtClean="0"/>
          </a:p>
          <a:p>
            <a:pPr>
              <a:spcBef>
                <a:spcPct val="0"/>
              </a:spcBef>
            </a:pPr>
            <a:r>
              <a:rPr lang="en-CA" altLang="en-US" smtClean="0"/>
              <a:t>In December 2014, we finalized this process and submitted our application for funding. During the time from May-December, there was a significant amount of community development completed within Sudbury. We worked with the emergency department and EMS medical directors to get their approval, did education with the police, and our community partners. </a:t>
            </a:r>
          </a:p>
          <a:p>
            <a:pPr>
              <a:spcBef>
                <a:spcPct val="0"/>
              </a:spcBef>
            </a:pPr>
            <a:endParaRPr lang="en-CA" altLang="en-US" smtClean="0"/>
          </a:p>
          <a:p>
            <a:pPr>
              <a:spcBef>
                <a:spcPct val="0"/>
              </a:spcBef>
            </a:pPr>
            <a:r>
              <a:rPr lang="en-CA" altLang="en-US" smtClean="0"/>
              <a:t>There was a significant amount of delays across Ontario for funding to be approved through the ministry, and we received approval by January 2016. </a:t>
            </a:r>
          </a:p>
          <a:p>
            <a:pPr>
              <a:spcBef>
                <a:spcPct val="0"/>
              </a:spcBef>
            </a:pPr>
            <a:endParaRPr lang="en-CA" altLang="en-US" smtClean="0"/>
          </a:p>
          <a:p>
            <a:pPr>
              <a:spcBef>
                <a:spcPct val="0"/>
              </a:spcBef>
            </a:pPr>
            <a:r>
              <a:rPr lang="en-CA" altLang="en-US" smtClean="0"/>
              <a:t>In February/March of 2016, we had to re-do a lot of our community development work we did with various organizations and agencies since so much time had passed since the initial roll out, and then we began handing out our naloxone kits. </a:t>
            </a:r>
          </a:p>
          <a:p>
            <a:pPr>
              <a:spcBef>
                <a:spcPct val="0"/>
              </a:spcBef>
            </a:pPr>
            <a:endParaRPr lang="en-CA" altLang="en-US" smtClean="0"/>
          </a:p>
          <a:p>
            <a:pPr>
              <a:spcBef>
                <a:spcPct val="0"/>
              </a:spcBef>
            </a:pPr>
            <a:r>
              <a:rPr lang="en-CA" altLang="en-US" smtClean="0"/>
              <a:t>As you can see, this has been a very long process and we are still working on educating the community and training clients.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3F8909-622F-428D-8863-6C0047C9758B}" type="slidenum">
              <a:rPr lang="en-CA" altLang="en-US">
                <a:solidFill>
                  <a:srgbClr val="000000"/>
                </a:solidFill>
                <a:cs typeface="Arial" charset="0"/>
              </a:rPr>
              <a:pPr fontAlgn="base">
                <a:spcBef>
                  <a:spcPct val="0"/>
                </a:spcBef>
                <a:spcAft>
                  <a:spcPct val="0"/>
                </a:spcAft>
              </a:pPr>
              <a:t>26</a:t>
            </a:fld>
            <a:endParaRPr lang="en-CA" altLang="en-US">
              <a:solidFill>
                <a:srgbClr val="000000"/>
              </a:solidFill>
              <a:cs typeface="Arial" charset="0"/>
            </a:endParaRPr>
          </a:p>
        </p:txBody>
      </p:sp>
    </p:spTree>
    <p:extLst>
      <p:ext uri="{BB962C8B-B14F-4D97-AF65-F5344CB8AC3E}">
        <p14:creationId xmlns:p14="http://schemas.microsoft.com/office/powerpoint/2010/main" val="364003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**Accidental overdoses can occur in both individuals who use opioids as prescribed by their physician, and those using opioids for non-medical reasons. Of particular concern in these deaths is the increasing role of prescription opioids such as fentanyl and illicit opioids such as heroin and fentanyl analogues.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err="1" smtClean="0"/>
              <a:t>Opiiate</a:t>
            </a:r>
            <a:r>
              <a:rPr lang="en-US" dirty="0" smtClean="0"/>
              <a:t> are a huge problem for the </a:t>
            </a:r>
            <a:r>
              <a:rPr lang="en-US" dirty="0" err="1" smtClean="0"/>
              <a:t>hea;th</a:t>
            </a:r>
            <a:r>
              <a:rPr lang="en-US" dirty="0" smtClean="0"/>
              <a:t> system</a:t>
            </a:r>
            <a:r>
              <a:rPr lang="en-US" baseline="0" dirty="0" smtClean="0"/>
              <a:t> for mortality, morbidity v</a:t>
            </a:r>
            <a:r>
              <a:rPr lang="en-US" dirty="0" smtClean="0"/>
              <a:t>ery </a:t>
            </a:r>
            <a:r>
              <a:rPr lang="en-US" dirty="0" err="1" smtClean="0"/>
              <a:t>burdomsome</a:t>
            </a:r>
            <a:r>
              <a:rPr lang="en-US" dirty="0" smtClean="0"/>
              <a:t>,</a:t>
            </a:r>
            <a:r>
              <a:rPr lang="en-US" baseline="0" dirty="0" smtClean="0"/>
              <a:t> very expensive…</a:t>
            </a:r>
            <a:endParaRPr lang="en-US" dirty="0" smtClean="0"/>
          </a:p>
          <a:p>
            <a:r>
              <a:rPr lang="en-US" dirty="0" smtClean="0"/>
              <a:t>Sudbury appears to be at the epicenter of this crisis in Ontario….. 2</a:t>
            </a:r>
            <a:r>
              <a:rPr lang="en-US" baseline="30000" dirty="0" smtClean="0"/>
              <a:t>nd</a:t>
            </a:r>
            <a:r>
              <a:rPr lang="en-US" dirty="0" smtClean="0"/>
              <a:t> in  and </a:t>
            </a:r>
            <a:r>
              <a:rPr lang="en-US" dirty="0" err="1" smtClean="0"/>
              <a:t>firt</a:t>
            </a:r>
            <a:r>
              <a:rPr lang="en-US" dirty="0" smtClean="0"/>
              <a:t> for RATE of opiate</a:t>
            </a:r>
            <a:r>
              <a:rPr lang="en-US" baseline="0" dirty="0" smtClean="0"/>
              <a:t> overdose and 1</a:t>
            </a:r>
            <a:r>
              <a:rPr lang="en-US" baseline="30000" dirty="0" smtClean="0"/>
              <a:t>st</a:t>
            </a:r>
            <a:r>
              <a:rPr lang="en-US" baseline="0" dirty="0" smtClean="0"/>
              <a:t> for rate of </a:t>
            </a:r>
            <a:r>
              <a:rPr lang="en-US" baseline="0" dirty="0" err="1" smtClean="0"/>
              <a:t>emerg</a:t>
            </a:r>
            <a:r>
              <a:rPr lang="en-US" baseline="0" dirty="0" smtClean="0"/>
              <a:t> or </a:t>
            </a:r>
            <a:r>
              <a:rPr lang="en-US" baseline="0" dirty="0" err="1" smtClean="0"/>
              <a:t>hosp</a:t>
            </a:r>
            <a:r>
              <a:rPr lang="en-US" baseline="0" dirty="0" smtClean="0"/>
              <a:t> for </a:t>
            </a:r>
            <a:r>
              <a:rPr lang="en-US" baseline="0" dirty="0" err="1" smtClean="0"/>
              <a:t>oipiate</a:t>
            </a:r>
            <a:r>
              <a:rPr lang="en-US" baseline="0" dirty="0" smtClean="0"/>
              <a:t> overdose</a:t>
            </a:r>
          </a:p>
          <a:p>
            <a:r>
              <a:rPr lang="en-US" baseline="0" dirty="0" smtClean="0"/>
              <a:t>And its getting worse!!!  </a:t>
            </a:r>
            <a:r>
              <a:rPr lang="en-US" baseline="0" dirty="0" err="1" smtClean="0"/>
              <a:t>Ontairo</a:t>
            </a:r>
            <a:r>
              <a:rPr lang="en-US" baseline="0" dirty="0" smtClean="0"/>
              <a:t> is averaging 700 death a year and this number is increasing consistently…..</a:t>
            </a:r>
          </a:p>
          <a:p>
            <a:r>
              <a:rPr lang="en-US" baseline="0" dirty="0" smtClean="0"/>
              <a:t>Ontario is number one is Canada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4</a:t>
            </a:fld>
            <a:endParaRPr lang="en-CA" dirty="0"/>
          </a:p>
        </p:txBody>
      </p:sp>
    </p:spTree>
    <p:extLst>
      <p:ext uri="{BB962C8B-B14F-4D97-AF65-F5344CB8AC3E}">
        <p14:creationId xmlns:p14="http://schemas.microsoft.com/office/powerpoint/2010/main" val="182897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altLang="en-US" smtClean="0"/>
              <a:t>Our processes always begin with education. We educate the community about what overdose is, what naloxone is, and how they can help. This presentation is the perfect example of this, but we have also trained other organizations such as: Canadian Mental Health Association and Monarch Recovery services. By educating the community and our partners, we are helping share the knowledge that naloxone is available within our community and for these partnering agencies to refer clients to us, so we can ensure they have the proper training on overdose prevention. </a:t>
            </a:r>
          </a:p>
          <a:p>
            <a:pPr>
              <a:spcBef>
                <a:spcPct val="0"/>
              </a:spcBef>
            </a:pPr>
            <a:endParaRPr lang="en-CA" altLang="en-US" smtClean="0"/>
          </a:p>
          <a:p>
            <a:pPr>
              <a:spcBef>
                <a:spcPct val="0"/>
              </a:spcBef>
            </a:pPr>
            <a:r>
              <a:rPr lang="en-CA" altLang="en-US" smtClean="0"/>
              <a:t>Our agency is one of the agencies you see within the community doing outreach during the evenings. Outreach is when workers such as Alex or Lisa go out and connect with marginalized individuals within the community in various locations throughout the city, but mostly downtown core to provide services, education, make referrals, and ensure people are safe. When the outreach workers are meeting individuals that they know are at risk of overdosing, or their friends they are providing the education of overdose prevention and referring the individuals into our office for training. </a:t>
            </a:r>
          </a:p>
          <a:p>
            <a:pPr>
              <a:spcBef>
                <a:spcPct val="0"/>
              </a:spcBef>
            </a:pPr>
            <a:endParaRPr lang="en-CA" altLang="en-US" smtClean="0"/>
          </a:p>
          <a:p>
            <a:pPr>
              <a:spcBef>
                <a:spcPct val="0"/>
              </a:spcBef>
            </a:pPr>
            <a:r>
              <a:rPr lang="en-CA" altLang="en-US" smtClean="0"/>
              <a:t>This is why we do drop-in training. The drop in training is not only for registered clients of our agency, but anyone who is at risk of overdosing. </a:t>
            </a:r>
          </a:p>
          <a:p>
            <a:pPr>
              <a:spcBef>
                <a:spcPct val="0"/>
              </a:spcBef>
            </a:pPr>
            <a:endParaRPr lang="en-CA" altLang="en-US" smtClean="0"/>
          </a:p>
          <a:p>
            <a:pPr>
              <a:spcBef>
                <a:spcPct val="0"/>
              </a:spcBef>
            </a:pPr>
            <a:r>
              <a:rPr lang="en-CA" altLang="en-US" smtClean="0"/>
              <a:t>We recently have initiated case conferences to review our registered clients within the agency who would benefit from this training as well, and when they connect for services are making this referral. </a:t>
            </a:r>
          </a:p>
          <a:p>
            <a:pPr>
              <a:spcBef>
                <a:spcPct val="0"/>
              </a:spcBef>
            </a:pPr>
            <a:endParaRPr lang="en-CA" altLang="en-US" smtClean="0"/>
          </a:p>
          <a:p>
            <a:pPr>
              <a:spcBef>
                <a:spcPct val="0"/>
              </a:spcBef>
            </a:pPr>
            <a:r>
              <a:rPr lang="en-CA" altLang="en-US" smtClean="0"/>
              <a:t>Who we do not train: we will train anyone at risk of overdosing over the age of 18. However, we do not give kits to individuals with such severe mental health issues such as psychosis as they need to be able to understand the education being provided. Individuals who are physically unable to inject themselves.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893AC-4CB0-4989-BA8F-36E664958CE1}" type="slidenum">
              <a:rPr lang="en-CA" altLang="en-US">
                <a:solidFill>
                  <a:srgbClr val="000000"/>
                </a:solidFill>
                <a:cs typeface="Arial" charset="0"/>
              </a:rPr>
              <a:pPr fontAlgn="base">
                <a:spcBef>
                  <a:spcPct val="0"/>
                </a:spcBef>
                <a:spcAft>
                  <a:spcPct val="0"/>
                </a:spcAft>
              </a:pPr>
              <a:t>27</a:t>
            </a:fld>
            <a:endParaRPr lang="en-CA" altLang="en-US">
              <a:solidFill>
                <a:srgbClr val="000000"/>
              </a:solidFill>
              <a:cs typeface="Arial" charset="0"/>
            </a:endParaRPr>
          </a:p>
        </p:txBody>
      </p:sp>
    </p:spTree>
    <p:extLst>
      <p:ext uri="{BB962C8B-B14F-4D97-AF65-F5344CB8AC3E}">
        <p14:creationId xmlns:p14="http://schemas.microsoft.com/office/powerpoint/2010/main" val="229903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lt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F0A3C7-8C87-4A52-9973-21D74D167E74}" type="slidenum">
              <a:rPr lang="en-CA" altLang="en-US">
                <a:solidFill>
                  <a:srgbClr val="000000"/>
                </a:solidFill>
                <a:cs typeface="Arial" charset="0"/>
              </a:rPr>
              <a:pPr fontAlgn="base">
                <a:spcBef>
                  <a:spcPct val="0"/>
                </a:spcBef>
                <a:spcAft>
                  <a:spcPct val="0"/>
                </a:spcAft>
              </a:pPr>
              <a:t>28</a:t>
            </a:fld>
            <a:endParaRPr lang="en-CA" altLang="en-US">
              <a:solidFill>
                <a:srgbClr val="000000"/>
              </a:solidFill>
              <a:cs typeface="Arial" charset="0"/>
            </a:endParaRPr>
          </a:p>
        </p:txBody>
      </p:sp>
    </p:spTree>
    <p:extLst>
      <p:ext uri="{BB962C8B-B14F-4D97-AF65-F5344CB8AC3E}">
        <p14:creationId xmlns:p14="http://schemas.microsoft.com/office/powerpoint/2010/main" val="64310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Prior to going into the education with the individual, we have them complete this 8 question pre-test, which we also use after the session as a post test to see their learnings </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962CB3-2DC8-4691-BB5D-FA3449BFDD5B}" type="slidenum">
              <a:rPr lang="en-CA">
                <a:cs typeface="Arial" charset="0"/>
              </a:rPr>
              <a:pPr fontAlgn="base">
                <a:spcBef>
                  <a:spcPct val="0"/>
                </a:spcBef>
                <a:spcAft>
                  <a:spcPct val="0"/>
                </a:spcAft>
              </a:pPr>
              <a:t>29</a:t>
            </a:fld>
            <a:endParaRPr lang="en-CA">
              <a:cs typeface="Arial" charset="0"/>
            </a:endParaRPr>
          </a:p>
        </p:txBody>
      </p:sp>
    </p:spTree>
    <p:extLst>
      <p:ext uri="{BB962C8B-B14F-4D97-AF65-F5344CB8AC3E}">
        <p14:creationId xmlns:p14="http://schemas.microsoft.com/office/powerpoint/2010/main" val="118469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This next copy is a copy of the opioid history form which goes through an assessment with the client about their drug use, and if they have ever overdosed or used naloxone.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F2682D-C33A-456C-9ACB-D8C0C5111A4E}" type="slidenum">
              <a:rPr lang="en-CA">
                <a:cs typeface="Arial" charset="0"/>
              </a:rPr>
              <a:pPr fontAlgn="base">
                <a:spcBef>
                  <a:spcPct val="0"/>
                </a:spcBef>
                <a:spcAft>
                  <a:spcPct val="0"/>
                </a:spcAft>
              </a:pPr>
              <a:t>30</a:t>
            </a:fld>
            <a:endParaRPr lang="en-CA">
              <a:cs typeface="Arial" charset="0"/>
            </a:endParaRPr>
          </a:p>
        </p:txBody>
      </p:sp>
    </p:spTree>
    <p:extLst>
      <p:ext uri="{BB962C8B-B14F-4D97-AF65-F5344CB8AC3E}">
        <p14:creationId xmlns:p14="http://schemas.microsoft.com/office/powerpoint/2010/main" val="1512798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Finally, this is a copy of the naloxone knowledge checklist and order to dispense form ………..</a:t>
            </a:r>
          </a:p>
          <a:p>
            <a:pPr>
              <a:spcBef>
                <a:spcPct val="0"/>
              </a:spcBef>
            </a:pPr>
            <a:endParaRPr lang="en-CA" smtClean="0"/>
          </a:p>
          <a:p>
            <a:pPr>
              <a:spcBef>
                <a:spcPct val="0"/>
              </a:spcBef>
            </a:pPr>
            <a:r>
              <a:rPr lang="en-CA" smtClean="0"/>
              <a:t>As you can see the top has a section for refills and to explain why they require a refill. When someone comes in asking for another vial, we want to know where it has gone – for example if they did use the naloxone, did they call emergency medical services, and what happened, etc. </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09211-8666-430A-AE50-8B9DCAC1C479}" type="slidenum">
              <a:rPr lang="en-CA">
                <a:cs typeface="Arial" charset="0"/>
              </a:rPr>
              <a:pPr fontAlgn="base">
                <a:spcBef>
                  <a:spcPct val="0"/>
                </a:spcBef>
                <a:spcAft>
                  <a:spcPct val="0"/>
                </a:spcAft>
              </a:pPr>
              <a:t>31</a:t>
            </a:fld>
            <a:endParaRPr lang="en-CA">
              <a:cs typeface="Arial" charset="0"/>
            </a:endParaRPr>
          </a:p>
        </p:txBody>
      </p:sp>
    </p:spTree>
    <p:extLst>
      <p:ext uri="{BB962C8B-B14F-4D97-AF65-F5344CB8AC3E}">
        <p14:creationId xmlns:p14="http://schemas.microsoft.com/office/powerpoint/2010/main" val="2153588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A93BE5-7895-4B10-9082-334FD7AA4D32}" type="slidenum">
              <a:rPr lang="en-CA">
                <a:cs typeface="Arial" charset="0"/>
              </a:rPr>
              <a:pPr fontAlgn="base">
                <a:spcBef>
                  <a:spcPct val="0"/>
                </a:spcBef>
                <a:spcAft>
                  <a:spcPct val="0"/>
                </a:spcAft>
              </a:pPr>
              <a:t>35</a:t>
            </a:fld>
            <a:endParaRPr lang="en-CA">
              <a:cs typeface="Arial" charset="0"/>
            </a:endParaRPr>
          </a:p>
        </p:txBody>
      </p:sp>
    </p:spTree>
    <p:extLst>
      <p:ext uri="{BB962C8B-B14F-4D97-AF65-F5344CB8AC3E}">
        <p14:creationId xmlns:p14="http://schemas.microsoft.com/office/powerpoint/2010/main" val="320628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Half life is important to consider, not that you should know the half lives of all the drugs, but some have half-lives that are much longer than the duration of the high, some have shorter. It can be hard to tell how much is in your system based on the effects of a drug alone. </a:t>
            </a:r>
          </a:p>
          <a:p>
            <a:pPr>
              <a:spcBef>
                <a:spcPct val="0"/>
              </a:spcBef>
            </a:pPr>
            <a:endParaRPr lang="en-CA" smtClean="0"/>
          </a:p>
          <a:p>
            <a:pPr>
              <a:spcBef>
                <a:spcPct val="0"/>
              </a:spcBef>
            </a:pPr>
            <a:r>
              <a:rPr lang="en-CA" smtClean="0"/>
              <a:t>For example, methadone can have a half life of 9-87 hours, but it’s duration of action is only 6-8 hours for a single dose, 22-48 hours if it’s a long standing regime.</a:t>
            </a:r>
          </a:p>
          <a:p>
            <a:pPr>
              <a:spcBef>
                <a:spcPct val="0"/>
              </a:spcBef>
            </a:pPr>
            <a:endParaRPr lang="en-CA" smtClean="0"/>
          </a:p>
          <a:p>
            <a:pPr>
              <a:spcBef>
                <a:spcPct val="0"/>
              </a:spcBef>
            </a:pPr>
            <a:r>
              <a:rPr lang="en-CA" smtClean="0"/>
              <a:t>Mixing downers with other downers can often increase the effects of both drugs, making overdose possible with smaller doses.</a:t>
            </a:r>
          </a:p>
          <a:p>
            <a:pPr>
              <a:spcBef>
                <a:spcPct val="0"/>
              </a:spcBef>
            </a:pPr>
            <a:r>
              <a:rPr lang="en-CA" smtClean="0"/>
              <a:t>Mixing uppers with downers can sometimes mask the effects of the drugs. Someone may not necessarily feel high because the effects of another drug are having the opposite of the desired effect. Because of this, someone may use more of a substance thinking their dosage wasn't high enough</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3AFE4D-0520-4048-8014-F3AB42BFFD8F}" type="slidenum">
              <a:rPr lang="en-CA">
                <a:cs typeface="Arial" charset="0"/>
              </a:rPr>
              <a:pPr fontAlgn="base">
                <a:spcBef>
                  <a:spcPct val="0"/>
                </a:spcBef>
                <a:spcAft>
                  <a:spcPct val="0"/>
                </a:spcAft>
              </a:pPr>
              <a:t>36</a:t>
            </a:fld>
            <a:endParaRPr lang="en-CA">
              <a:cs typeface="Arial" charset="0"/>
            </a:endParaRPr>
          </a:p>
        </p:txBody>
      </p:sp>
    </p:spTree>
    <p:extLst>
      <p:ext uri="{BB962C8B-B14F-4D97-AF65-F5344CB8AC3E}">
        <p14:creationId xmlns:p14="http://schemas.microsoft.com/office/powerpoint/2010/main" val="136130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C73701-A327-43CA-B80C-EC71EED4CA4E}" type="slidenum">
              <a:rPr lang="en-CA">
                <a:cs typeface="Arial" charset="0"/>
              </a:rPr>
              <a:pPr fontAlgn="base">
                <a:spcBef>
                  <a:spcPct val="0"/>
                </a:spcBef>
                <a:spcAft>
                  <a:spcPct val="0"/>
                </a:spcAft>
              </a:pPr>
              <a:t>37</a:t>
            </a:fld>
            <a:endParaRPr lang="en-CA">
              <a:cs typeface="Arial" charset="0"/>
            </a:endParaRPr>
          </a:p>
        </p:txBody>
      </p:sp>
    </p:spTree>
    <p:extLst>
      <p:ext uri="{BB962C8B-B14F-4D97-AF65-F5344CB8AC3E}">
        <p14:creationId xmlns:p14="http://schemas.microsoft.com/office/powerpoint/2010/main" val="467799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44E30-CB34-470B-A29A-6A4732B847F3}" type="slidenum">
              <a:rPr lang="en-CA">
                <a:cs typeface="Arial" charset="0"/>
              </a:rPr>
              <a:pPr fontAlgn="base">
                <a:spcBef>
                  <a:spcPct val="0"/>
                </a:spcBef>
                <a:spcAft>
                  <a:spcPct val="0"/>
                </a:spcAft>
              </a:pPr>
              <a:t>38</a:t>
            </a:fld>
            <a:endParaRPr lang="en-CA">
              <a:cs typeface="Arial" charset="0"/>
            </a:endParaRPr>
          </a:p>
        </p:txBody>
      </p:sp>
    </p:spTree>
    <p:extLst>
      <p:ext uri="{BB962C8B-B14F-4D97-AF65-F5344CB8AC3E}">
        <p14:creationId xmlns:p14="http://schemas.microsoft.com/office/powerpoint/2010/main" val="871620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71904-DC62-4CF3-9DA4-FB2A711A272E}" type="slidenum">
              <a:rPr lang="en-CA">
                <a:cs typeface="Arial" charset="0"/>
              </a:rPr>
              <a:pPr fontAlgn="base">
                <a:spcBef>
                  <a:spcPct val="0"/>
                </a:spcBef>
                <a:spcAft>
                  <a:spcPct val="0"/>
                </a:spcAft>
              </a:pPr>
              <a:t>39</a:t>
            </a:fld>
            <a:endParaRPr lang="en-CA">
              <a:cs typeface="Arial" charset="0"/>
            </a:endParaRPr>
          </a:p>
        </p:txBody>
      </p:sp>
    </p:spTree>
    <p:extLst>
      <p:ext uri="{BB962C8B-B14F-4D97-AF65-F5344CB8AC3E}">
        <p14:creationId xmlns:p14="http://schemas.microsoft.com/office/powerpoint/2010/main" val="276412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err="1" smtClean="0">
                <a:solidFill>
                  <a:schemeClr val="tx1"/>
                </a:solidFill>
                <a:effectLst/>
                <a:latin typeface="+mn-lt"/>
                <a:ea typeface="+mn-ea"/>
                <a:cs typeface="+mn-cs"/>
              </a:rPr>
              <a:t>Ftrs</a:t>
            </a:r>
            <a:r>
              <a:rPr lang="en-US" sz="2400" b="0" i="0" kern="1200" baseline="0" dirty="0" smtClean="0">
                <a:solidFill>
                  <a:schemeClr val="tx1"/>
                </a:solidFill>
                <a:effectLst/>
                <a:latin typeface="+mn-lt"/>
                <a:ea typeface="+mn-ea"/>
                <a:cs typeface="+mn-cs"/>
              </a:rPr>
              <a:t> van, regular patients partner comes in saying their OD</a:t>
            </a:r>
          </a:p>
          <a:p>
            <a:r>
              <a:rPr lang="en-US" sz="2400" b="0" i="0" kern="1200" baseline="0" dirty="0" smtClean="0">
                <a:solidFill>
                  <a:schemeClr val="tx1"/>
                </a:solidFill>
                <a:effectLst/>
                <a:latin typeface="+mn-lt"/>
                <a:ea typeface="+mn-ea"/>
                <a:cs typeface="+mn-cs"/>
              </a:rPr>
              <a:t>No kits there – made one</a:t>
            </a:r>
          </a:p>
          <a:p>
            <a:r>
              <a:rPr lang="en-US" sz="2400" b="0" i="0" kern="1200" baseline="0" dirty="0" smtClean="0">
                <a:solidFill>
                  <a:schemeClr val="tx1"/>
                </a:solidFill>
                <a:effectLst/>
                <a:latin typeface="+mn-lt"/>
                <a:ea typeface="+mn-ea"/>
                <a:cs typeface="+mn-cs"/>
              </a:rPr>
              <a:t>Patient did recognize so he went with them to help</a:t>
            </a:r>
          </a:p>
          <a:p>
            <a:r>
              <a:rPr lang="en-US" sz="2400" b="0" i="0" kern="1200" baseline="0" dirty="0" smtClean="0">
                <a:solidFill>
                  <a:schemeClr val="tx1"/>
                </a:solidFill>
                <a:effectLst/>
                <a:latin typeface="+mn-lt"/>
                <a:ea typeface="+mn-ea"/>
                <a:cs typeface="+mn-cs"/>
              </a:rPr>
              <a:t>Got there, blue had a pulse, appeared not to be breathing, tried to </a:t>
            </a:r>
            <a:r>
              <a:rPr lang="en-US" sz="2400" b="0" i="0" kern="1200" baseline="0" dirty="0" err="1" smtClean="0">
                <a:solidFill>
                  <a:schemeClr val="tx1"/>
                </a:solidFill>
                <a:effectLst/>
                <a:latin typeface="+mn-lt"/>
                <a:ea typeface="+mn-ea"/>
                <a:cs typeface="+mn-cs"/>
              </a:rPr>
              <a:t>arous</a:t>
            </a:r>
            <a:r>
              <a:rPr lang="en-US" sz="2400" b="0" i="0" kern="1200" baseline="0" dirty="0" smtClean="0">
                <a:solidFill>
                  <a:schemeClr val="tx1"/>
                </a:solidFill>
                <a:effectLst/>
                <a:latin typeface="+mn-lt"/>
                <a:ea typeface="+mn-ea"/>
                <a:cs typeface="+mn-cs"/>
              </a:rPr>
              <a:t>, called 911, gave naloxone, put in the recovery position gurgled started to </a:t>
            </a:r>
            <a:r>
              <a:rPr lang="en-US" sz="2400" b="0" i="0" kern="1200" baseline="0" dirty="0" err="1" smtClean="0">
                <a:solidFill>
                  <a:schemeClr val="tx1"/>
                </a:solidFill>
                <a:effectLst/>
                <a:latin typeface="+mn-lt"/>
                <a:ea typeface="+mn-ea"/>
                <a:cs typeface="+mn-cs"/>
              </a:rPr>
              <a:t>breathm</a:t>
            </a:r>
            <a:r>
              <a:rPr lang="en-US" sz="2400" b="0" i="0" kern="1200" baseline="0" dirty="0" smtClean="0">
                <a:solidFill>
                  <a:schemeClr val="tx1"/>
                </a:solidFill>
                <a:effectLst/>
                <a:latin typeface="+mn-lt"/>
                <a:ea typeface="+mn-ea"/>
                <a:cs typeface="+mn-cs"/>
              </a:rPr>
              <a:t> then stopped </a:t>
            </a:r>
            <a:r>
              <a:rPr lang="en-US" sz="2400" b="0" i="0" kern="1200" baseline="0" dirty="0" err="1" smtClean="0">
                <a:solidFill>
                  <a:schemeClr val="tx1"/>
                </a:solidFill>
                <a:effectLst/>
                <a:latin typeface="+mn-lt"/>
                <a:ea typeface="+mn-ea"/>
                <a:cs typeface="+mn-cs"/>
              </a:rPr>
              <a:t>agaib</a:t>
            </a:r>
            <a:endParaRPr lang="en-US" sz="2400" b="0" i="0" kern="1200" baseline="0" dirty="0" smtClean="0">
              <a:solidFill>
                <a:schemeClr val="tx1"/>
              </a:solidFill>
              <a:effectLst/>
              <a:latin typeface="+mn-lt"/>
              <a:ea typeface="+mn-ea"/>
              <a:cs typeface="+mn-cs"/>
            </a:endParaRPr>
          </a:p>
          <a:p>
            <a:r>
              <a:rPr lang="en-US" sz="2400" b="0" i="0" kern="1200" baseline="0" dirty="0" smtClean="0">
                <a:solidFill>
                  <a:schemeClr val="tx1"/>
                </a:solidFill>
                <a:effectLst/>
                <a:latin typeface="+mn-lt"/>
                <a:ea typeface="+mn-ea"/>
                <a:cs typeface="+mn-cs"/>
              </a:rPr>
              <a:t>started giving breathes but stopped after 2 when he realized the airway may be clogged with vomit vomited gave </a:t>
            </a:r>
            <a:r>
              <a:rPr lang="en-US" sz="2400" b="0" i="0" kern="1200" baseline="0" dirty="0" err="1" smtClean="0">
                <a:solidFill>
                  <a:schemeClr val="tx1"/>
                </a:solidFill>
                <a:effectLst/>
                <a:latin typeface="+mn-lt"/>
                <a:ea typeface="+mn-ea"/>
                <a:cs typeface="+mn-cs"/>
              </a:rPr>
              <a:t>secobd</a:t>
            </a:r>
            <a:r>
              <a:rPr lang="en-US" sz="2400" b="0" i="0" kern="1200" baseline="0" dirty="0" smtClean="0">
                <a:solidFill>
                  <a:schemeClr val="tx1"/>
                </a:solidFill>
                <a:effectLst/>
                <a:latin typeface="+mn-lt"/>
                <a:ea typeface="+mn-ea"/>
                <a:cs typeface="+mn-cs"/>
              </a:rPr>
              <a:t> dose and </a:t>
            </a:r>
            <a:r>
              <a:rPr lang="en-US" sz="2400" b="0" i="0" kern="1200" baseline="0" dirty="0" err="1" smtClean="0">
                <a:solidFill>
                  <a:schemeClr val="tx1"/>
                </a:solidFill>
                <a:effectLst/>
                <a:latin typeface="+mn-lt"/>
                <a:ea typeface="+mn-ea"/>
                <a:cs typeface="+mn-cs"/>
              </a:rPr>
              <a:t>cor</a:t>
            </a:r>
            <a:r>
              <a:rPr lang="en-US" sz="2400" b="0" i="0" kern="1200" baseline="0" dirty="0" smtClean="0">
                <a:solidFill>
                  <a:schemeClr val="tx1"/>
                </a:solidFill>
                <a:effectLst/>
                <a:latin typeface="+mn-lt"/>
                <a:ea typeface="+mn-ea"/>
                <a:cs typeface="+mn-cs"/>
              </a:rPr>
              <a:t> </a:t>
            </a:r>
            <a:r>
              <a:rPr lang="en-US" sz="2400" b="0" i="0" kern="1200" baseline="0" dirty="0" err="1" smtClean="0">
                <a:solidFill>
                  <a:schemeClr val="tx1"/>
                </a:solidFill>
                <a:effectLst/>
                <a:latin typeface="+mn-lt"/>
                <a:ea typeface="+mn-ea"/>
                <a:cs typeface="+mn-cs"/>
              </a:rPr>
              <a:t>comoressions</a:t>
            </a:r>
            <a:r>
              <a:rPr lang="en-US" sz="2400" b="0" i="0" kern="1200" baseline="0" dirty="0" smtClean="0">
                <a:solidFill>
                  <a:schemeClr val="tx1"/>
                </a:solidFill>
                <a:effectLst/>
                <a:latin typeface="+mn-lt"/>
                <a:ea typeface="+mn-ea"/>
                <a:cs typeface="+mn-cs"/>
              </a:rPr>
              <a:t> and </a:t>
            </a:r>
            <a:r>
              <a:rPr lang="en-US" sz="2400" b="0" i="0" kern="1200" baseline="0" dirty="0" err="1" smtClean="0">
                <a:solidFill>
                  <a:schemeClr val="tx1"/>
                </a:solidFill>
                <a:effectLst/>
                <a:latin typeface="+mn-lt"/>
                <a:ea typeface="+mn-ea"/>
                <a:cs typeface="+mn-cs"/>
              </a:rPr>
              <a:t>paient</a:t>
            </a:r>
            <a:r>
              <a:rPr lang="en-US" sz="2400" b="0" i="0" kern="1200" baseline="0" dirty="0" smtClean="0">
                <a:solidFill>
                  <a:schemeClr val="tx1"/>
                </a:solidFill>
                <a:effectLst/>
                <a:latin typeface="+mn-lt"/>
                <a:ea typeface="+mn-ea"/>
                <a:cs typeface="+mn-cs"/>
              </a:rPr>
              <a:t> vomited profusely…</a:t>
            </a:r>
            <a:endParaRPr lang="en-US" sz="2400" b="0" i="0" kern="120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Post script is that she was a recently discharged</a:t>
            </a:r>
            <a:r>
              <a:rPr lang="en-US" sz="2400" b="0" i="0" kern="1200" baseline="0" dirty="0" smtClean="0">
                <a:solidFill>
                  <a:schemeClr val="tx1"/>
                </a:solidFill>
                <a:effectLst/>
                <a:latin typeface="+mn-lt"/>
                <a:ea typeface="+mn-ea"/>
                <a:cs typeface="+mn-cs"/>
              </a:rPr>
              <a:t> patient,</a:t>
            </a:r>
            <a:r>
              <a:rPr lang="en-US" sz="2400" b="0" i="0" kern="1200" dirty="0" smtClean="0">
                <a:solidFill>
                  <a:schemeClr val="tx1"/>
                </a:solidFill>
                <a:effectLst/>
                <a:latin typeface="+mn-lt"/>
                <a:ea typeface="+mn-ea"/>
                <a:cs typeface="+mn-cs"/>
              </a:rPr>
              <a:t> they are trying to brainstorm</a:t>
            </a:r>
            <a:r>
              <a:rPr lang="en-US" sz="2400" b="0" i="0" kern="1200" baseline="0" dirty="0" smtClean="0">
                <a:solidFill>
                  <a:schemeClr val="tx1"/>
                </a:solidFill>
                <a:effectLst/>
                <a:latin typeface="+mn-lt"/>
                <a:ea typeface="+mn-ea"/>
                <a:cs typeface="+mn-cs"/>
              </a:rPr>
              <a:t> how to come up with a program to provide these kits in community pharmacies with education and compensation for professional </a:t>
            </a:r>
            <a:r>
              <a:rPr lang="en-US" sz="2400" b="0" i="0" kern="1200" baseline="0" dirty="0" err="1" smtClean="0">
                <a:solidFill>
                  <a:schemeClr val="tx1"/>
                </a:solidFill>
                <a:effectLst/>
                <a:latin typeface="+mn-lt"/>
                <a:ea typeface="+mn-ea"/>
                <a:cs typeface="+mn-cs"/>
              </a:rPr>
              <a:t>servoces</a:t>
            </a:r>
            <a:r>
              <a:rPr lang="en-US" sz="2400" b="0" i="0" kern="1200" baseline="0" dirty="0" smtClean="0">
                <a:solidFill>
                  <a:schemeClr val="tx1"/>
                </a:solidFill>
                <a:effectLst/>
                <a:latin typeface="+mn-lt"/>
                <a:ea typeface="+mn-ea"/>
                <a:cs typeface="+mn-cs"/>
              </a:rPr>
              <a:t>….]</a:t>
            </a:r>
          </a:p>
          <a:p>
            <a:endParaRPr lang="en-US" sz="2400" b="0" i="0" kern="1200" baseline="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When Greg </a:t>
            </a:r>
            <a:r>
              <a:rPr lang="en-US" sz="2400" b="0" i="0" kern="1200" dirty="0" err="1" smtClean="0">
                <a:solidFill>
                  <a:schemeClr val="tx1"/>
                </a:solidFill>
                <a:effectLst/>
                <a:latin typeface="+mn-lt"/>
                <a:ea typeface="+mn-ea"/>
                <a:cs typeface="+mn-cs"/>
              </a:rPr>
              <a:t>Becotte</a:t>
            </a:r>
            <a:r>
              <a:rPr lang="en-US" sz="2400" b="0" i="0" kern="1200" dirty="0" smtClean="0">
                <a:solidFill>
                  <a:schemeClr val="tx1"/>
                </a:solidFill>
                <a:effectLst/>
                <a:latin typeface="+mn-lt"/>
                <a:ea typeface="+mn-ea"/>
                <a:cs typeface="+mn-cs"/>
              </a:rPr>
              <a:t> joined Pier Health Resource Centre as a staff pharmacist last year, he saw it as an interesting opportunity to work with vulnerable people in Vancouver’s Downtown East Side (DTES). But “interesting” hardly describes his recent experience administering naloxone to a young woman who had overdosed on opiates.</a:t>
            </a:r>
          </a:p>
          <a:p>
            <a:r>
              <a:rPr lang="en-US" sz="2400" b="0" i="0" kern="1200" dirty="0" smtClean="0">
                <a:solidFill>
                  <a:schemeClr val="tx1"/>
                </a:solidFill>
                <a:effectLst/>
                <a:latin typeface="+mn-lt"/>
                <a:ea typeface="+mn-ea"/>
                <a:cs typeface="+mn-cs"/>
              </a:rPr>
              <a:t>“It was pretty rattling,” he says, describing his first time administering the anti-overdose drug.</a:t>
            </a:r>
          </a:p>
          <a:p>
            <a:r>
              <a:rPr lang="en-US" sz="2400" b="0" i="0" kern="1200" dirty="0" smtClean="0">
                <a:solidFill>
                  <a:schemeClr val="tx1"/>
                </a:solidFill>
                <a:effectLst/>
                <a:latin typeface="+mn-lt"/>
                <a:ea typeface="+mn-ea"/>
                <a:cs typeface="+mn-cs"/>
              </a:rPr>
              <a:t>When addiction is so deep, you really wonder what you can </a:t>
            </a:r>
            <a:r>
              <a:rPr lang="en-US" sz="2400" b="0" i="0" kern="1200" dirty="0" err="1" smtClean="0">
                <a:solidFill>
                  <a:schemeClr val="tx1"/>
                </a:solidFill>
                <a:effectLst/>
                <a:latin typeface="+mn-lt"/>
                <a:ea typeface="+mn-ea"/>
                <a:cs typeface="+mn-cs"/>
              </a:rPr>
              <a:t>do.He</a:t>
            </a:r>
            <a:r>
              <a:rPr lang="en-US" sz="2400" b="0" i="0" kern="1200" dirty="0" smtClean="0">
                <a:solidFill>
                  <a:schemeClr val="tx1"/>
                </a:solidFill>
                <a:effectLst/>
                <a:latin typeface="+mn-lt"/>
                <a:ea typeface="+mn-ea"/>
                <a:cs typeface="+mn-cs"/>
              </a:rPr>
              <a:t> became aware of the emergency situation when a young man ran into Pier Health, a pharmacy clinic that provides comprehensive healthcare to DTES residents.</a:t>
            </a:r>
          </a:p>
          <a:p>
            <a:r>
              <a:rPr lang="en-US" sz="2400" b="0" i="0" kern="1200" dirty="0" smtClean="0">
                <a:solidFill>
                  <a:schemeClr val="tx1"/>
                </a:solidFill>
                <a:effectLst/>
                <a:latin typeface="+mn-lt"/>
                <a:ea typeface="+mn-ea"/>
                <a:cs typeface="+mn-cs"/>
              </a:rPr>
              <a:t>“This person is well-known to us and he was screaming and hollering that he needed a </a:t>
            </a:r>
            <a:r>
              <a:rPr lang="en-US" sz="2400" b="0" i="0" kern="1200" dirty="0" err="1" smtClean="0">
                <a:solidFill>
                  <a:schemeClr val="tx1"/>
                </a:solidFill>
                <a:effectLst/>
                <a:latin typeface="+mn-lt"/>
                <a:ea typeface="+mn-ea"/>
                <a:cs typeface="+mn-cs"/>
              </a:rPr>
              <a:t>Narcan</a:t>
            </a:r>
            <a:r>
              <a:rPr lang="en-US" sz="2400" b="0" i="0" kern="1200" dirty="0" smtClean="0">
                <a:solidFill>
                  <a:schemeClr val="tx1"/>
                </a:solidFill>
                <a:effectLst/>
                <a:latin typeface="+mn-lt"/>
                <a:ea typeface="+mn-ea"/>
                <a:cs typeface="+mn-cs"/>
              </a:rPr>
              <a:t> kit because his girlfriend was overdosing,” </a:t>
            </a:r>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says, explaining that the B.C. government has made thousands of take home naloxone kits available through various health agencies and first responders.</a:t>
            </a:r>
          </a:p>
          <a:p>
            <a:r>
              <a:rPr lang="en-US" sz="2400" b="0" i="0" kern="1200" dirty="0" smtClean="0">
                <a:solidFill>
                  <a:schemeClr val="tx1"/>
                </a:solidFill>
                <a:effectLst/>
                <a:latin typeface="+mn-lt"/>
                <a:ea typeface="+mn-ea"/>
                <a:cs typeface="+mn-cs"/>
              </a:rPr>
              <a:t>“But these kits aren’t available to pharmacies,” he adds. “We only have naloxone stock that we’ve ordered ourselves without funding. Out front we have an emergency kit that’s just a plastic bag with some ampules of naloxone and some syringes that we have ready in case we have an emergency in the clinic. I never expected to have to leave with the ‘kit’.”</a:t>
            </a:r>
          </a:p>
          <a:p>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offered the bag but the panicked man didn’t recognize it as a </a:t>
            </a:r>
            <a:r>
              <a:rPr lang="en-US" sz="2400" b="0" i="0" kern="1200" dirty="0" err="1" smtClean="0">
                <a:solidFill>
                  <a:schemeClr val="tx1"/>
                </a:solidFill>
                <a:effectLst/>
                <a:latin typeface="+mn-lt"/>
                <a:ea typeface="+mn-ea"/>
                <a:cs typeface="+mn-cs"/>
              </a:rPr>
              <a:t>Narcan</a:t>
            </a:r>
            <a:r>
              <a:rPr lang="en-US" sz="2400" b="0" i="0" kern="1200" dirty="0" smtClean="0">
                <a:solidFill>
                  <a:schemeClr val="tx1"/>
                </a:solidFill>
                <a:effectLst/>
                <a:latin typeface="+mn-lt"/>
                <a:ea typeface="+mn-ea"/>
                <a:cs typeface="+mn-cs"/>
              </a:rPr>
              <a:t> kit, which usually comes in a carrying case. So </a:t>
            </a:r>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accompanied him back to a </a:t>
            </a:r>
            <a:r>
              <a:rPr lang="en-US" sz="2400" b="0" i="0" kern="1200" dirty="0" err="1" smtClean="0">
                <a:solidFill>
                  <a:schemeClr val="tx1"/>
                </a:solidFill>
                <a:effectLst/>
                <a:latin typeface="+mn-lt"/>
                <a:ea typeface="+mn-ea"/>
                <a:cs typeface="+mn-cs"/>
              </a:rPr>
              <a:t>neighbouring</a:t>
            </a:r>
            <a:r>
              <a:rPr lang="en-US" sz="2400" b="0" i="0" kern="1200" dirty="0" smtClean="0">
                <a:solidFill>
                  <a:schemeClr val="tx1"/>
                </a:solidFill>
                <a:effectLst/>
                <a:latin typeface="+mn-lt"/>
                <a:ea typeface="+mn-ea"/>
                <a:cs typeface="+mn-cs"/>
              </a:rPr>
              <a:t> building where there was a young woman lying on a bed, turning blue.</a:t>
            </a:r>
          </a:p>
          <a:p>
            <a:r>
              <a:rPr lang="en-US" sz="2400" b="0" i="0" kern="1200" dirty="0" smtClean="0">
                <a:solidFill>
                  <a:schemeClr val="tx1"/>
                </a:solidFill>
                <a:effectLst/>
                <a:latin typeface="+mn-lt"/>
                <a:ea typeface="+mn-ea"/>
                <a:cs typeface="+mn-cs"/>
              </a:rPr>
              <a:t>“A bunch of people were standing around yelling and screaming and someone said they’d called 911. So I put on gloves and gave her the first shot of naloxone. She started to gurgle and I thought she must have </a:t>
            </a:r>
            <a:r>
              <a:rPr lang="en-US" sz="2400" b="0" i="0" kern="1200" dirty="0" err="1" smtClean="0">
                <a:solidFill>
                  <a:schemeClr val="tx1"/>
                </a:solidFill>
                <a:effectLst/>
                <a:latin typeface="+mn-lt"/>
                <a:ea typeface="+mn-ea"/>
                <a:cs typeface="+mn-cs"/>
              </a:rPr>
              <a:t>vomitted</a:t>
            </a:r>
            <a:r>
              <a:rPr lang="en-US" sz="2400" b="0" i="0" kern="1200" dirty="0" smtClean="0">
                <a:solidFill>
                  <a:schemeClr val="tx1"/>
                </a:solidFill>
                <a:effectLst/>
                <a:latin typeface="+mn-lt"/>
                <a:ea typeface="+mn-ea"/>
                <a:cs typeface="+mn-cs"/>
              </a:rPr>
              <a:t> so I put her in recovery position. But after a couple of minutes she stopped breathing again.”</a:t>
            </a:r>
          </a:p>
          <a:p>
            <a:r>
              <a:rPr lang="en-US" sz="2400" b="0" i="0" kern="1200" dirty="0" smtClean="0">
                <a:solidFill>
                  <a:schemeClr val="tx1"/>
                </a:solidFill>
                <a:effectLst/>
                <a:latin typeface="+mn-lt"/>
                <a:ea typeface="+mn-ea"/>
                <a:cs typeface="+mn-cs"/>
              </a:rPr>
              <a:t>In the meantime, the boyfriend was angry that the woman had used all of his drugs and he began yelling at her. “When she stopped breathing again, he realized she could die so he started mouth to mouth,” </a:t>
            </a:r>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says. “I told him to stop because he would just be pushing vomit back into her throat. He was just getting in the way so I let him give the second shot of naloxone—he was a lot better at injecting than performing CPR. She started breathing again and </a:t>
            </a:r>
            <a:r>
              <a:rPr lang="en-US" sz="2400" b="0" i="0" kern="1200" dirty="0" err="1" smtClean="0">
                <a:solidFill>
                  <a:schemeClr val="tx1"/>
                </a:solidFill>
                <a:effectLst/>
                <a:latin typeface="+mn-lt"/>
                <a:ea typeface="+mn-ea"/>
                <a:cs typeface="+mn-cs"/>
              </a:rPr>
              <a:t>vomitted</a:t>
            </a:r>
            <a:r>
              <a:rPr lang="en-US" sz="2400" b="0" i="0" kern="1200" dirty="0" smtClean="0">
                <a:solidFill>
                  <a:schemeClr val="tx1"/>
                </a:solidFill>
                <a:effectLst/>
                <a:latin typeface="+mn-lt"/>
                <a:ea typeface="+mn-ea"/>
                <a:cs typeface="+mn-cs"/>
              </a:rPr>
              <a:t> profusely. The paramedics arrived and took her to the hospital.”</a:t>
            </a:r>
          </a:p>
          <a:p>
            <a:r>
              <a:rPr lang="en-US" sz="2400" b="0" i="0" kern="1200" dirty="0" smtClean="0">
                <a:solidFill>
                  <a:schemeClr val="tx1"/>
                </a:solidFill>
                <a:effectLst/>
                <a:latin typeface="+mn-lt"/>
                <a:ea typeface="+mn-ea"/>
                <a:cs typeface="+mn-cs"/>
              </a:rPr>
              <a:t>After the second shot revived the woman, </a:t>
            </a:r>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looked down and saw that he was standing on dozens of used syringes littering the floor. “I thought about how in injection training we were taught about the importance of a sterile environment—this was far from sterile.”</a:t>
            </a:r>
          </a:p>
          <a:p>
            <a:r>
              <a:rPr lang="en-US" sz="2400" b="0" i="0" kern="1200" dirty="0" smtClean="0">
                <a:solidFill>
                  <a:schemeClr val="tx1"/>
                </a:solidFill>
                <a:effectLst/>
                <a:latin typeface="+mn-lt"/>
                <a:ea typeface="+mn-ea"/>
                <a:cs typeface="+mn-cs"/>
              </a:rPr>
              <a:t>While </a:t>
            </a:r>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saved the woman’s life, he isn’t optimistic about her future. “I never saw her again but heard she was back at the house,” he says. “It’s pretty scary. You can stabilize people and they may be okay for a short time but then they go back. Often when people go to the hospital after an overdose, they go into withdrawal and so leave the hospital looking for a fix. When addiction is so deep, you really wonder what you can do.”</a:t>
            </a:r>
          </a:p>
          <a:p>
            <a:r>
              <a:rPr lang="en-US" sz="2400" b="0" i="0" kern="1200" dirty="0" smtClean="0">
                <a:solidFill>
                  <a:schemeClr val="tx1"/>
                </a:solidFill>
                <a:effectLst/>
                <a:latin typeface="+mn-lt"/>
                <a:ea typeface="+mn-ea"/>
                <a:cs typeface="+mn-cs"/>
              </a:rPr>
              <a:t>But that doesn’t mean giving up.</a:t>
            </a:r>
          </a:p>
          <a:p>
            <a:r>
              <a:rPr lang="en-US" sz="2400" b="0" i="0" kern="1200" dirty="0" smtClean="0">
                <a:solidFill>
                  <a:schemeClr val="tx1"/>
                </a:solidFill>
                <a:effectLst/>
                <a:latin typeface="+mn-lt"/>
                <a:ea typeface="+mn-ea"/>
                <a:cs typeface="+mn-cs"/>
              </a:rPr>
              <a:t>Pier Health Resource Centre is hoping the BC government will provide </a:t>
            </a:r>
            <a:r>
              <a:rPr lang="en-US" sz="2400" b="0" i="0" kern="1200" dirty="0" err="1" smtClean="0">
                <a:solidFill>
                  <a:schemeClr val="tx1"/>
                </a:solidFill>
                <a:effectLst/>
                <a:latin typeface="+mn-lt"/>
                <a:ea typeface="+mn-ea"/>
                <a:cs typeface="+mn-cs"/>
              </a:rPr>
              <a:t>Narcan</a:t>
            </a:r>
            <a:r>
              <a:rPr lang="en-US" sz="2400" b="0" i="0" kern="1200" dirty="0" smtClean="0">
                <a:solidFill>
                  <a:schemeClr val="tx1"/>
                </a:solidFill>
                <a:effectLst/>
                <a:latin typeface="+mn-lt"/>
                <a:ea typeface="+mn-ea"/>
                <a:cs typeface="+mn-cs"/>
              </a:rPr>
              <a:t> kits to the clinic to hand out to opioid users, says Kelly McAllister, a registered nurse who specializes in psychiatry and works part time at Pier Health.</a:t>
            </a:r>
          </a:p>
          <a:p>
            <a:r>
              <a:rPr lang="en-US" sz="2400" b="0" i="0" kern="1200" dirty="0" smtClean="0">
                <a:solidFill>
                  <a:schemeClr val="tx1"/>
                </a:solidFill>
                <a:effectLst/>
                <a:latin typeface="+mn-lt"/>
                <a:ea typeface="+mn-ea"/>
                <a:cs typeface="+mn-cs"/>
              </a:rPr>
              <a:t>“We are in the midst of a public health crisis and take-home naloxone kits are now available at various sites in Vancouver,” she says. “A lot of people get the kits but not through pharmacies. If we don’t get approval to distribute the kits, then we’re thinking about initiating our own program to include an educational component on how to prevent and recognize an opiate overdose and how to administer the injection. But without government funding, we’d either have to charge patients or the clinic would have to absorb the cost.”</a:t>
            </a:r>
          </a:p>
          <a:p>
            <a:r>
              <a:rPr lang="en-US" sz="2400" b="0" i="0" kern="1200" dirty="0" err="1" smtClean="0">
                <a:solidFill>
                  <a:schemeClr val="tx1"/>
                </a:solidFill>
                <a:effectLst/>
                <a:latin typeface="+mn-lt"/>
                <a:ea typeface="+mn-ea"/>
                <a:cs typeface="+mn-cs"/>
              </a:rPr>
              <a:t>Bercotte</a:t>
            </a:r>
            <a:r>
              <a:rPr lang="en-US" sz="2400" b="0" i="0" kern="1200" dirty="0" smtClean="0">
                <a:solidFill>
                  <a:schemeClr val="tx1"/>
                </a:solidFill>
                <a:effectLst/>
                <a:latin typeface="+mn-lt"/>
                <a:ea typeface="+mn-ea"/>
                <a:cs typeface="+mn-cs"/>
              </a:rPr>
              <a:t> points out that Vancouver spends about $1 million a day in the DTES dealing with drug issues. “But this doesn’t get to the root of the problem because the mental health component isn’t there. So we are brainstorming on how to have a response program at the clinic and figure out what else we can do.”</a:t>
            </a:r>
          </a:p>
          <a:p>
            <a:r>
              <a:rPr lang="en-US" sz="2400" b="1" i="0" kern="1200" dirty="0" smtClean="0">
                <a:solidFill>
                  <a:schemeClr val="tx1"/>
                </a:solidFill>
                <a:effectLst/>
                <a:latin typeface="+mn-lt"/>
                <a:ea typeface="+mn-ea"/>
                <a:cs typeface="+mn-cs"/>
              </a:rPr>
              <a:t>B.C.’s fentanyl crisis stats</a:t>
            </a:r>
            <a:endParaRPr lang="en-US" sz="2400" b="0" i="0" kern="1200" dirty="0" smtClean="0">
              <a:solidFill>
                <a:schemeClr val="tx1"/>
              </a:solidFill>
              <a:effectLst/>
              <a:latin typeface="+mn-lt"/>
              <a:ea typeface="+mn-ea"/>
              <a:cs typeface="+mn-cs"/>
            </a:endParaRPr>
          </a:p>
          <a:p>
            <a:r>
              <a:rPr lang="en-US" sz="2400" b="0" i="0" kern="1200" dirty="0" smtClean="0">
                <a:solidFill>
                  <a:schemeClr val="tx1"/>
                </a:solidFill>
                <a:effectLst/>
                <a:latin typeface="+mn-lt"/>
                <a:ea typeface="+mn-ea"/>
                <a:cs typeface="+mn-cs"/>
              </a:rPr>
              <a:t>550 people died from apparent illicit drug overdoses from January to September 2016.</a:t>
            </a:r>
          </a:p>
          <a:p>
            <a:r>
              <a:rPr lang="en-US" sz="2400" b="0" i="0" kern="1200" dirty="0" smtClean="0">
                <a:solidFill>
                  <a:schemeClr val="tx1"/>
                </a:solidFill>
                <a:effectLst/>
                <a:latin typeface="+mn-lt"/>
                <a:ea typeface="+mn-ea"/>
                <a:cs typeface="+mn-cs"/>
              </a:rPr>
              <a:t>Males accounted for 80% of these deaths.</a:t>
            </a:r>
          </a:p>
          <a:p>
            <a:r>
              <a:rPr lang="en-US" sz="2400" b="0" i="0" kern="1200" dirty="0" smtClean="0">
                <a:solidFill>
                  <a:schemeClr val="tx1"/>
                </a:solidFill>
                <a:effectLst/>
                <a:latin typeface="+mn-lt"/>
                <a:ea typeface="+mn-ea"/>
                <a:cs typeface="+mn-cs"/>
              </a:rPr>
              <a:t>The rate of illicit drug overdose deaths increased 45.5% in Jan to Sept 2016 compared with 2015.</a:t>
            </a:r>
          </a:p>
          <a:p>
            <a:r>
              <a:rPr lang="en-US" sz="2400" b="0" i="0" kern="1200" dirty="0" smtClean="0">
                <a:solidFill>
                  <a:schemeClr val="tx1"/>
                </a:solidFill>
                <a:effectLst/>
                <a:latin typeface="+mn-lt"/>
                <a:ea typeface="+mn-ea"/>
                <a:cs typeface="+mn-cs"/>
              </a:rPr>
              <a:t>The proportion of illicit drug overdose deaths for which fentanyl was detected increased to about 61% in 2016 </a:t>
            </a:r>
            <a:r>
              <a:rPr lang="en-US" sz="2400" b="0" i="0" kern="1200" dirty="0" err="1" smtClean="0">
                <a:solidFill>
                  <a:schemeClr val="tx1"/>
                </a:solidFill>
                <a:effectLst/>
                <a:latin typeface="+mn-lt"/>
                <a:ea typeface="+mn-ea"/>
                <a:cs typeface="+mn-cs"/>
              </a:rPr>
              <a:t>fr</a:t>
            </a:r>
            <a:endParaRPr lang="en-US" sz="24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5</a:t>
            </a:fld>
            <a:endParaRPr lang="en-CA" dirty="0"/>
          </a:p>
        </p:txBody>
      </p:sp>
    </p:spTree>
    <p:extLst>
      <p:ext uri="{BB962C8B-B14F-4D97-AF65-F5344CB8AC3E}">
        <p14:creationId xmlns:p14="http://schemas.microsoft.com/office/powerpoint/2010/main" val="2129717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FA6EA7-0464-4C80-ADA8-42A24F199608}" type="slidenum">
              <a:rPr lang="en-CA">
                <a:cs typeface="Arial" charset="0"/>
              </a:rPr>
              <a:pPr fontAlgn="base">
                <a:spcBef>
                  <a:spcPct val="0"/>
                </a:spcBef>
                <a:spcAft>
                  <a:spcPct val="0"/>
                </a:spcAft>
              </a:pPr>
              <a:t>40</a:t>
            </a:fld>
            <a:endParaRPr lang="en-CA">
              <a:cs typeface="Arial" charset="0"/>
            </a:endParaRPr>
          </a:p>
        </p:txBody>
      </p:sp>
    </p:spTree>
    <p:extLst>
      <p:ext uri="{BB962C8B-B14F-4D97-AF65-F5344CB8AC3E}">
        <p14:creationId xmlns:p14="http://schemas.microsoft.com/office/powerpoint/2010/main" val="485705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0307D1-A0A5-45F7-B881-5E92816B8E17}" type="slidenum">
              <a:rPr lang="en-CA">
                <a:cs typeface="Arial" charset="0"/>
              </a:rPr>
              <a:pPr fontAlgn="base">
                <a:spcBef>
                  <a:spcPct val="0"/>
                </a:spcBef>
                <a:spcAft>
                  <a:spcPct val="0"/>
                </a:spcAft>
              </a:pPr>
              <a:t>41</a:t>
            </a:fld>
            <a:endParaRPr lang="en-CA">
              <a:cs typeface="Arial" charset="0"/>
            </a:endParaRPr>
          </a:p>
        </p:txBody>
      </p:sp>
    </p:spTree>
    <p:extLst>
      <p:ext uri="{BB962C8B-B14F-4D97-AF65-F5344CB8AC3E}">
        <p14:creationId xmlns:p14="http://schemas.microsoft.com/office/powerpoint/2010/main" val="1260205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50510-1DE3-4001-A6EF-DE07E5258DA8}" type="slidenum">
              <a:rPr lang="en-CA">
                <a:cs typeface="Arial" charset="0"/>
              </a:rPr>
              <a:pPr fontAlgn="base">
                <a:spcBef>
                  <a:spcPct val="0"/>
                </a:spcBef>
                <a:spcAft>
                  <a:spcPct val="0"/>
                </a:spcAft>
              </a:pPr>
              <a:t>42</a:t>
            </a:fld>
            <a:endParaRPr lang="en-CA">
              <a:cs typeface="Arial" charset="0"/>
            </a:endParaRPr>
          </a:p>
        </p:txBody>
      </p:sp>
    </p:spTree>
    <p:extLst>
      <p:ext uri="{BB962C8B-B14F-4D97-AF65-F5344CB8AC3E}">
        <p14:creationId xmlns:p14="http://schemas.microsoft.com/office/powerpoint/2010/main" val="2890526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F2FC20-48F8-404A-B751-5A55AF86BE76}" type="slidenum">
              <a:rPr lang="en-CA">
                <a:cs typeface="Arial" charset="0"/>
              </a:rPr>
              <a:pPr fontAlgn="base">
                <a:spcBef>
                  <a:spcPct val="0"/>
                </a:spcBef>
                <a:spcAft>
                  <a:spcPct val="0"/>
                </a:spcAft>
              </a:pPr>
              <a:t>43</a:t>
            </a:fld>
            <a:endParaRPr lang="en-CA">
              <a:cs typeface="Arial" charset="0"/>
            </a:endParaRPr>
          </a:p>
        </p:txBody>
      </p:sp>
    </p:spTree>
    <p:extLst>
      <p:ext uri="{BB962C8B-B14F-4D97-AF65-F5344CB8AC3E}">
        <p14:creationId xmlns:p14="http://schemas.microsoft.com/office/powerpoint/2010/main" val="282634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0AFB5E-30D8-4DE6-B139-19F9B58BF032}" type="slidenum">
              <a:rPr lang="en-CA">
                <a:cs typeface="Arial" charset="0"/>
              </a:rPr>
              <a:pPr fontAlgn="base">
                <a:spcBef>
                  <a:spcPct val="0"/>
                </a:spcBef>
                <a:spcAft>
                  <a:spcPct val="0"/>
                </a:spcAft>
              </a:pPr>
              <a:t>44</a:t>
            </a:fld>
            <a:endParaRPr lang="en-CA">
              <a:cs typeface="Arial" charset="0"/>
            </a:endParaRPr>
          </a:p>
        </p:txBody>
      </p:sp>
    </p:spTree>
    <p:extLst>
      <p:ext uri="{BB962C8B-B14F-4D97-AF65-F5344CB8AC3E}">
        <p14:creationId xmlns:p14="http://schemas.microsoft.com/office/powerpoint/2010/main" val="4046163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38C0EA-587C-41E6-8EAE-86DF618E5D2B}" type="slidenum">
              <a:rPr lang="en-CA">
                <a:cs typeface="Arial" charset="0"/>
              </a:rPr>
              <a:pPr fontAlgn="base">
                <a:spcBef>
                  <a:spcPct val="0"/>
                </a:spcBef>
                <a:spcAft>
                  <a:spcPct val="0"/>
                </a:spcAft>
              </a:pPr>
              <a:t>45</a:t>
            </a:fld>
            <a:endParaRPr lang="en-CA">
              <a:cs typeface="Arial" charset="0"/>
            </a:endParaRPr>
          </a:p>
        </p:txBody>
      </p:sp>
    </p:spTree>
    <p:extLst>
      <p:ext uri="{BB962C8B-B14F-4D97-AF65-F5344CB8AC3E}">
        <p14:creationId xmlns:p14="http://schemas.microsoft.com/office/powerpoint/2010/main" val="76916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FBACA-083F-4AC4-80ED-28C95DE99AD9}" type="slidenum">
              <a:rPr lang="en-CA">
                <a:cs typeface="Arial" charset="0"/>
              </a:rPr>
              <a:pPr fontAlgn="base">
                <a:spcBef>
                  <a:spcPct val="0"/>
                </a:spcBef>
                <a:spcAft>
                  <a:spcPct val="0"/>
                </a:spcAft>
              </a:pPr>
              <a:t>46</a:t>
            </a:fld>
            <a:endParaRPr lang="en-CA">
              <a:cs typeface="Arial" charset="0"/>
            </a:endParaRPr>
          </a:p>
        </p:txBody>
      </p:sp>
    </p:spTree>
    <p:extLst>
      <p:ext uri="{BB962C8B-B14F-4D97-AF65-F5344CB8AC3E}">
        <p14:creationId xmlns:p14="http://schemas.microsoft.com/office/powerpoint/2010/main" val="3508397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C0E22-118D-4599-90AB-4DC951F57E03}" type="slidenum">
              <a:rPr lang="en-CA">
                <a:cs typeface="Arial" charset="0"/>
              </a:rPr>
              <a:pPr fontAlgn="base">
                <a:spcBef>
                  <a:spcPct val="0"/>
                </a:spcBef>
                <a:spcAft>
                  <a:spcPct val="0"/>
                </a:spcAft>
              </a:pPr>
              <a:t>47</a:t>
            </a:fld>
            <a:endParaRPr lang="en-CA">
              <a:cs typeface="Arial" charset="0"/>
            </a:endParaRPr>
          </a:p>
        </p:txBody>
      </p:sp>
    </p:spTree>
    <p:extLst>
      <p:ext uri="{BB962C8B-B14F-4D97-AF65-F5344CB8AC3E}">
        <p14:creationId xmlns:p14="http://schemas.microsoft.com/office/powerpoint/2010/main" val="1466263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6E9F5B-98D2-4627-88BA-4A0000E6DCE5}" type="slidenum">
              <a:rPr lang="en-CA">
                <a:cs typeface="Arial" charset="0"/>
              </a:rPr>
              <a:pPr fontAlgn="base">
                <a:spcBef>
                  <a:spcPct val="0"/>
                </a:spcBef>
                <a:spcAft>
                  <a:spcPct val="0"/>
                </a:spcAft>
              </a:pPr>
              <a:t>48</a:t>
            </a:fld>
            <a:endParaRPr lang="en-CA">
              <a:cs typeface="Arial" charset="0"/>
            </a:endParaRPr>
          </a:p>
        </p:txBody>
      </p:sp>
    </p:spTree>
    <p:extLst>
      <p:ext uri="{BB962C8B-B14F-4D97-AF65-F5344CB8AC3E}">
        <p14:creationId xmlns:p14="http://schemas.microsoft.com/office/powerpoint/2010/main" val="2614546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7584D9-D7CD-47B5-B4DE-DC82CD7C7EA1}" type="slidenum">
              <a:rPr lang="en-CA">
                <a:cs typeface="Arial" charset="0"/>
              </a:rPr>
              <a:pPr fontAlgn="base">
                <a:spcBef>
                  <a:spcPct val="0"/>
                </a:spcBef>
                <a:spcAft>
                  <a:spcPct val="0"/>
                </a:spcAft>
              </a:pPr>
              <a:t>49</a:t>
            </a:fld>
            <a:endParaRPr lang="en-CA">
              <a:cs typeface="Arial" charset="0"/>
            </a:endParaRPr>
          </a:p>
        </p:txBody>
      </p:sp>
    </p:spTree>
    <p:extLst>
      <p:ext uri="{BB962C8B-B14F-4D97-AF65-F5344CB8AC3E}">
        <p14:creationId xmlns:p14="http://schemas.microsoft.com/office/powerpoint/2010/main" val="115725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goal of providing naloxone in community pharmacies is to increase public access to this life-saving medication. ** there are very</a:t>
            </a:r>
            <a:r>
              <a:rPr lang="en-US" baseline="0" dirty="0" smtClean="0"/>
              <a:t> few drugs with the NNT </a:t>
            </a:r>
            <a:r>
              <a:rPr lang="en-US" baseline="0" dirty="0" err="1" smtClean="0"/>
              <a:t>bebefits</a:t>
            </a:r>
            <a:r>
              <a:rPr lang="en-US" baseline="0" dirty="0" smtClean="0"/>
              <a:t> of this and accompanied by next to no risks!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WHO?</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6</a:t>
            </a:fld>
            <a:endParaRPr lang="en-CA" dirty="0"/>
          </a:p>
        </p:txBody>
      </p:sp>
    </p:spTree>
    <p:extLst>
      <p:ext uri="{BB962C8B-B14F-4D97-AF65-F5344CB8AC3E}">
        <p14:creationId xmlns:p14="http://schemas.microsoft.com/office/powerpoint/2010/main" val="147365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9DF443-3CA3-444B-B98D-F997669D4D54}" type="slidenum">
              <a:rPr lang="en-CA">
                <a:cs typeface="Arial" charset="0"/>
              </a:rPr>
              <a:pPr fontAlgn="base">
                <a:spcBef>
                  <a:spcPct val="0"/>
                </a:spcBef>
                <a:spcAft>
                  <a:spcPct val="0"/>
                </a:spcAft>
              </a:pPr>
              <a:t>50</a:t>
            </a:fld>
            <a:endParaRPr lang="en-CA">
              <a:cs typeface="Arial" charset="0"/>
            </a:endParaRPr>
          </a:p>
        </p:txBody>
      </p:sp>
    </p:spTree>
    <p:extLst>
      <p:ext uri="{BB962C8B-B14F-4D97-AF65-F5344CB8AC3E}">
        <p14:creationId xmlns:p14="http://schemas.microsoft.com/office/powerpoint/2010/main" val="919542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CE8EFB-BDCA-49BE-ACF6-058F2CDF4C84}" type="slidenum">
              <a:rPr lang="en-CA">
                <a:cs typeface="Arial" charset="0"/>
              </a:rPr>
              <a:pPr fontAlgn="base">
                <a:spcBef>
                  <a:spcPct val="0"/>
                </a:spcBef>
                <a:spcAft>
                  <a:spcPct val="0"/>
                </a:spcAft>
              </a:pPr>
              <a:t>51</a:t>
            </a:fld>
            <a:endParaRPr lang="en-CA">
              <a:cs typeface="Arial" charset="0"/>
            </a:endParaRPr>
          </a:p>
        </p:txBody>
      </p:sp>
    </p:spTree>
    <p:extLst>
      <p:ext uri="{BB962C8B-B14F-4D97-AF65-F5344CB8AC3E}">
        <p14:creationId xmlns:p14="http://schemas.microsoft.com/office/powerpoint/2010/main" val="954497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C2087-4CAE-4DAD-B932-7AD699DE5123}" type="slidenum">
              <a:rPr lang="en-CA">
                <a:cs typeface="Arial" charset="0"/>
              </a:rPr>
              <a:pPr fontAlgn="base">
                <a:spcBef>
                  <a:spcPct val="0"/>
                </a:spcBef>
                <a:spcAft>
                  <a:spcPct val="0"/>
                </a:spcAft>
              </a:pPr>
              <a:t>52</a:t>
            </a:fld>
            <a:endParaRPr lang="en-CA">
              <a:cs typeface="Arial" charset="0"/>
            </a:endParaRPr>
          </a:p>
        </p:txBody>
      </p:sp>
    </p:spTree>
    <p:extLst>
      <p:ext uri="{BB962C8B-B14F-4D97-AF65-F5344CB8AC3E}">
        <p14:creationId xmlns:p14="http://schemas.microsoft.com/office/powerpoint/2010/main" val="3388512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0BED67-1A87-4F7B-893C-DA301A609058}" type="slidenum">
              <a:rPr lang="en-CA">
                <a:cs typeface="Arial" charset="0"/>
              </a:rPr>
              <a:pPr fontAlgn="base">
                <a:spcBef>
                  <a:spcPct val="0"/>
                </a:spcBef>
                <a:spcAft>
                  <a:spcPct val="0"/>
                </a:spcAft>
              </a:pPr>
              <a:t>53</a:t>
            </a:fld>
            <a:endParaRPr lang="en-CA">
              <a:cs typeface="Arial" charset="0"/>
            </a:endParaRPr>
          </a:p>
        </p:txBody>
      </p:sp>
    </p:spTree>
    <p:extLst>
      <p:ext uri="{BB962C8B-B14F-4D97-AF65-F5344CB8AC3E}">
        <p14:creationId xmlns:p14="http://schemas.microsoft.com/office/powerpoint/2010/main" val="4095996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17C78-CA58-4808-BE7C-854A59A5C62C}" type="slidenum">
              <a:rPr lang="en-CA">
                <a:cs typeface="Arial" charset="0"/>
              </a:rPr>
              <a:pPr fontAlgn="base">
                <a:spcBef>
                  <a:spcPct val="0"/>
                </a:spcBef>
                <a:spcAft>
                  <a:spcPct val="0"/>
                </a:spcAft>
              </a:pPr>
              <a:t>54</a:t>
            </a:fld>
            <a:endParaRPr lang="en-CA">
              <a:cs typeface="Arial" charset="0"/>
            </a:endParaRPr>
          </a:p>
        </p:txBody>
      </p:sp>
    </p:spTree>
    <p:extLst>
      <p:ext uri="{BB962C8B-B14F-4D97-AF65-F5344CB8AC3E}">
        <p14:creationId xmlns:p14="http://schemas.microsoft.com/office/powerpoint/2010/main" val="815465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8027C7-1CFC-492D-BAB1-177062D6B5A4}" type="slidenum">
              <a:rPr lang="en-CA">
                <a:cs typeface="Arial" charset="0"/>
              </a:rPr>
              <a:pPr fontAlgn="base">
                <a:spcBef>
                  <a:spcPct val="0"/>
                </a:spcBef>
                <a:spcAft>
                  <a:spcPct val="0"/>
                </a:spcAft>
              </a:pPr>
              <a:t>55</a:t>
            </a:fld>
            <a:endParaRPr lang="en-CA">
              <a:cs typeface="Arial" charset="0"/>
            </a:endParaRPr>
          </a:p>
        </p:txBody>
      </p:sp>
    </p:spTree>
    <p:extLst>
      <p:ext uri="{BB962C8B-B14F-4D97-AF65-F5344CB8AC3E}">
        <p14:creationId xmlns:p14="http://schemas.microsoft.com/office/powerpoint/2010/main" val="2864914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F7C789-8FBE-4493-9839-B67915D1C94C}" type="slidenum">
              <a:rPr lang="en-CA">
                <a:cs typeface="Arial" charset="0"/>
              </a:rPr>
              <a:pPr fontAlgn="base">
                <a:spcBef>
                  <a:spcPct val="0"/>
                </a:spcBef>
                <a:spcAft>
                  <a:spcPct val="0"/>
                </a:spcAft>
              </a:pPr>
              <a:t>56</a:t>
            </a:fld>
            <a:endParaRPr lang="en-CA">
              <a:cs typeface="Arial" charset="0"/>
            </a:endParaRPr>
          </a:p>
        </p:txBody>
      </p:sp>
    </p:spTree>
    <p:extLst>
      <p:ext uri="{BB962C8B-B14F-4D97-AF65-F5344CB8AC3E}">
        <p14:creationId xmlns:p14="http://schemas.microsoft.com/office/powerpoint/2010/main" val="4289409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5BC82D-DE3C-4B42-99F2-460119BFBC6E}" type="slidenum">
              <a:rPr lang="en-CA">
                <a:cs typeface="Arial" charset="0"/>
              </a:rPr>
              <a:pPr fontAlgn="base">
                <a:spcBef>
                  <a:spcPct val="0"/>
                </a:spcBef>
                <a:spcAft>
                  <a:spcPct val="0"/>
                </a:spcAft>
              </a:pPr>
              <a:t>57</a:t>
            </a:fld>
            <a:endParaRPr lang="en-CA">
              <a:cs typeface="Arial" charset="0"/>
            </a:endParaRPr>
          </a:p>
        </p:txBody>
      </p:sp>
    </p:spTree>
    <p:extLst>
      <p:ext uri="{BB962C8B-B14F-4D97-AF65-F5344CB8AC3E}">
        <p14:creationId xmlns:p14="http://schemas.microsoft.com/office/powerpoint/2010/main" val="911810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Written resources are not a replacement for pharmacist interaction with the patient or agent, and are to be used as a supplemental resource only.</a:t>
            </a: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60</a:t>
            </a:fld>
            <a:endParaRPr lang="en-CA" dirty="0"/>
          </a:p>
        </p:txBody>
      </p:sp>
    </p:spTree>
    <p:extLst>
      <p:ext uri="{BB962C8B-B14F-4D97-AF65-F5344CB8AC3E}">
        <p14:creationId xmlns:p14="http://schemas.microsoft.com/office/powerpoint/2010/main" val="66430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individual must also indicate their understanding that the person for whom the naloxone is intended has no known contraindications to the use of naloxone.*</a:t>
            </a: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7</a:t>
            </a:fld>
            <a:endParaRPr lang="en-CA" dirty="0"/>
          </a:p>
        </p:txBody>
      </p:sp>
    </p:spTree>
    <p:extLst>
      <p:ext uri="{BB962C8B-B14F-4D97-AF65-F5344CB8AC3E}">
        <p14:creationId xmlns:p14="http://schemas.microsoft.com/office/powerpoint/2010/main" val="321666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individual must also indicate their understanding that the person for whom the naloxone is intended has no known contraindications to the use of naloxone.*</a:t>
            </a: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8</a:t>
            </a:fld>
            <a:endParaRPr lang="en-CA" dirty="0"/>
          </a:p>
        </p:txBody>
      </p:sp>
    </p:spTree>
    <p:extLst>
      <p:ext uri="{BB962C8B-B14F-4D97-AF65-F5344CB8AC3E}">
        <p14:creationId xmlns:p14="http://schemas.microsoft.com/office/powerpoint/2010/main" val="277277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OR OPA has a lit of vendors….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to ensure that a second dose of naloxone is available for administration if needed.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they reduce the risk of needle stick injury, can be disposed of in the trash, prevent re-use as there is no way to push the needle back out, and are unlikely to be used for any other purpose (unlike insulin syringes);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 plastic barrier that is used when administering cardiopulmonary resuscitation (CPR);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a card that can be filled out with the name of the person who has been trained in responding to opioid overdoses, the date the naloxone supplies were issued, and the expiry date of the naloxone.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11</a:t>
            </a:fld>
            <a:endParaRPr lang="en-CA" dirty="0"/>
          </a:p>
        </p:txBody>
      </p:sp>
    </p:spTree>
    <p:extLst>
      <p:ext uri="{BB962C8B-B14F-4D97-AF65-F5344CB8AC3E}">
        <p14:creationId xmlns:p14="http://schemas.microsoft.com/office/powerpoint/2010/main" val="156281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*Furthermore, community based overdose prevention programs are empowering.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They give peers, friends, and families of people who use opioid drugs the chance to save a life. </a:t>
            </a:r>
          </a:p>
          <a:p>
            <a:r>
              <a:rPr lang="en-US" dirty="0" smtClean="0"/>
              <a:t>***However, the availability of naloxone in community pharmacies does not replace the need for emergency care or minimize the importance of calling 911. </a:t>
            </a: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13</a:t>
            </a:fld>
            <a:endParaRPr lang="en-CA" dirty="0"/>
          </a:p>
        </p:txBody>
      </p:sp>
    </p:spTree>
    <p:extLst>
      <p:ext uri="{BB962C8B-B14F-4D97-AF65-F5344CB8AC3E}">
        <p14:creationId xmlns:p14="http://schemas.microsoft.com/office/powerpoint/2010/main" val="258255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*Furthermore, community based overdose prevention programs are empowering.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They give peers, friends, and families of people who use opioid drugs the chance to save a life. </a:t>
            </a:r>
          </a:p>
          <a:p>
            <a:r>
              <a:rPr lang="en-US" dirty="0" smtClean="0"/>
              <a:t>**However, the availability of naloxone in community pharmacies does not replace the need for emergency care or minimize the importance of calling 911. </a:t>
            </a:r>
          </a:p>
          <a:p>
            <a:endParaRPr lang="en-US" dirty="0"/>
          </a:p>
        </p:txBody>
      </p:sp>
      <p:sp>
        <p:nvSpPr>
          <p:cNvPr id="4" name="Slide Number Placeholder 3"/>
          <p:cNvSpPr>
            <a:spLocks noGrp="1"/>
          </p:cNvSpPr>
          <p:nvPr>
            <p:ph type="sldNum" sz="quarter" idx="10"/>
          </p:nvPr>
        </p:nvSpPr>
        <p:spPr/>
        <p:txBody>
          <a:bodyPr/>
          <a:lstStyle/>
          <a:p>
            <a:pPr>
              <a:defRPr/>
            </a:pPr>
            <a:fld id="{FB7E6C9E-A018-423D-92F1-B96E80202E52}" type="slidenum">
              <a:rPr lang="en-CA" smtClean="0"/>
              <a:pPr>
                <a:defRPr/>
              </a:pPr>
              <a:t>14</a:t>
            </a:fld>
            <a:endParaRPr lang="en-CA" dirty="0"/>
          </a:p>
        </p:txBody>
      </p:sp>
    </p:spTree>
    <p:extLst>
      <p:ext uri="{BB962C8B-B14F-4D97-AF65-F5344CB8AC3E}">
        <p14:creationId xmlns:p14="http://schemas.microsoft.com/office/powerpoint/2010/main" val="286965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7E5782B-BA52-487F-A39E-7DF2C8B8A036}"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508990F-BEBE-4B02-A1BB-860411682B40}"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ED5AAC6-56AB-436A-8B0A-9698AE14A55F}"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4DBB764-40B9-47BA-93CF-3D61DF375A08}"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6FE8969-EDCD-4FEE-8B2F-FD10E0A3ED82}"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6F37F53-99F2-4EF0-92C7-675E6C5876F1}"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7E5782B-BA52-487F-A39E-7DF2C8B8A036}" type="datetimeFigureOut">
              <a:rPr lang="en-CA" smtClean="0"/>
              <a:pPr>
                <a:defRPr/>
              </a:pPr>
              <a:t>2017-02-18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C508990F-BEBE-4B02-A1BB-860411682B40}" type="slidenum">
              <a:rPr lang="en-CA" smtClean="0"/>
              <a:pPr>
                <a:defRPr/>
              </a:pPr>
              <a:t>‹#›</a:t>
            </a:fld>
            <a:endParaRPr lang="en-CA"/>
          </a:p>
        </p:txBody>
      </p:sp>
    </p:spTree>
    <p:extLst>
      <p:ext uri="{BB962C8B-B14F-4D97-AF65-F5344CB8AC3E}">
        <p14:creationId xmlns:p14="http://schemas.microsoft.com/office/powerpoint/2010/main" val="326038169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CEA3827-E9F9-4F84-9B24-9D005A2636AD}" type="datetimeFigureOut">
              <a:rPr lang="en-CA" smtClean="0"/>
              <a:pPr>
                <a:defRPr/>
              </a:pPr>
              <a:t>2017-02-18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46D12F09-EA68-4B2A-8474-5A69B39D3929}" type="slidenum">
              <a:rPr lang="en-CA" smtClean="0"/>
              <a:pPr>
                <a:defRPr/>
              </a:pPr>
              <a:t>‹#›</a:t>
            </a:fld>
            <a:endParaRPr lang="en-CA"/>
          </a:p>
        </p:txBody>
      </p:sp>
    </p:spTree>
    <p:extLst>
      <p:ext uri="{BB962C8B-B14F-4D97-AF65-F5344CB8AC3E}">
        <p14:creationId xmlns:p14="http://schemas.microsoft.com/office/powerpoint/2010/main" val="376304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B3016FC-7582-4FBA-A92B-EB2BF74B7443}" type="datetimeFigureOut">
              <a:rPr lang="en-CA" smtClean="0"/>
              <a:pPr>
                <a:defRPr/>
              </a:pPr>
              <a:t>2017-02-18</a:t>
            </a:fld>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5EDA94C2-E073-4871-831A-34313BCAD925}" type="slidenum">
              <a:rPr lang="en-CA" smtClean="0"/>
              <a:pPr>
                <a:defRPr/>
              </a:pPr>
              <a:t>‹#›</a:t>
            </a:fld>
            <a:endParaRPr lang="en-CA"/>
          </a:p>
        </p:txBody>
      </p:sp>
    </p:spTree>
    <p:extLst>
      <p:ext uri="{BB962C8B-B14F-4D97-AF65-F5344CB8AC3E}">
        <p14:creationId xmlns:p14="http://schemas.microsoft.com/office/powerpoint/2010/main" val="1591637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626CEBFC-DCEC-46FB-A2E0-3A44E3148466}" type="datetimeFigureOut">
              <a:rPr lang="en-CA" smtClean="0"/>
              <a:pPr>
                <a:defRPr/>
              </a:pPr>
              <a:t>2017-02-18</a:t>
            </a:fld>
            <a:endParaRPr lang="en-CA"/>
          </a:p>
        </p:txBody>
      </p:sp>
      <p:sp>
        <p:nvSpPr>
          <p:cNvPr id="9" name="Footer Placeholder 8"/>
          <p:cNvSpPr>
            <a:spLocks noGrp="1"/>
          </p:cNvSpPr>
          <p:nvPr>
            <p:ph type="ftr" sz="quarter" idx="11"/>
          </p:nvPr>
        </p:nvSpPr>
        <p:spPr/>
        <p:txBody>
          <a:bodyPr/>
          <a:lstStyle/>
          <a:p>
            <a:pPr>
              <a:defRPr/>
            </a:pPr>
            <a:endParaRPr lang="en-CA"/>
          </a:p>
        </p:txBody>
      </p:sp>
      <p:sp>
        <p:nvSpPr>
          <p:cNvPr id="10" name="Slide Number Placeholder 9"/>
          <p:cNvSpPr>
            <a:spLocks noGrp="1"/>
          </p:cNvSpPr>
          <p:nvPr>
            <p:ph type="sldNum" sz="quarter" idx="12"/>
          </p:nvPr>
        </p:nvSpPr>
        <p:spPr/>
        <p:txBody>
          <a:bodyPr/>
          <a:lstStyle/>
          <a:p>
            <a:pPr>
              <a:defRPr/>
            </a:pPr>
            <a:fld id="{4DC7BD18-A8D8-43AD-B97F-F87639451A45}" type="slidenum">
              <a:rPr lang="en-CA" smtClean="0"/>
              <a:pPr>
                <a:defRPr/>
              </a:pPr>
              <a:t>‹#›</a:t>
            </a:fld>
            <a:endParaRPr lang="en-CA"/>
          </a:p>
        </p:txBody>
      </p:sp>
    </p:spTree>
    <p:extLst>
      <p:ext uri="{BB962C8B-B14F-4D97-AF65-F5344CB8AC3E}">
        <p14:creationId xmlns:p14="http://schemas.microsoft.com/office/powerpoint/2010/main" val="352515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pPr>
              <a:defRPr/>
            </a:pPr>
            <a:fld id="{94AA890B-8B05-4E3C-A953-86E91E5864E2}" type="datetimeFigureOut">
              <a:rPr lang="en-CA" smtClean="0"/>
              <a:pPr>
                <a:defRPr/>
              </a:pPr>
              <a:t>2017-02-18</a:t>
            </a:fld>
            <a:endParaRPr lang="en-CA"/>
          </a:p>
        </p:txBody>
      </p:sp>
      <p:sp>
        <p:nvSpPr>
          <p:cNvPr id="11" name="Footer Placeholder 10"/>
          <p:cNvSpPr>
            <a:spLocks noGrp="1"/>
          </p:cNvSpPr>
          <p:nvPr>
            <p:ph type="ftr" sz="quarter" idx="11"/>
          </p:nvPr>
        </p:nvSpPr>
        <p:spPr/>
        <p:txBody>
          <a:bodyPr/>
          <a:lstStyle/>
          <a:p>
            <a:pPr>
              <a:defRPr/>
            </a:pPr>
            <a:endParaRPr lang="en-CA"/>
          </a:p>
        </p:txBody>
      </p:sp>
      <p:sp>
        <p:nvSpPr>
          <p:cNvPr id="12" name="Slide Number Placeholder 11"/>
          <p:cNvSpPr>
            <a:spLocks noGrp="1"/>
          </p:cNvSpPr>
          <p:nvPr>
            <p:ph type="sldNum" sz="quarter" idx="12"/>
          </p:nvPr>
        </p:nvSpPr>
        <p:spPr/>
        <p:txBody>
          <a:bodyPr/>
          <a:lstStyle/>
          <a:p>
            <a:pPr>
              <a:defRPr/>
            </a:pPr>
            <a:fld id="{5C5A837A-3D17-4117-84F0-979D96B320EE}" type="slidenum">
              <a:rPr lang="en-CA" smtClean="0"/>
              <a:pPr>
                <a:defRPr/>
              </a:pPr>
              <a:t>‹#›</a:t>
            </a:fld>
            <a:endParaRPr lang="en-CA"/>
          </a:p>
        </p:txBody>
      </p:sp>
    </p:spTree>
    <p:extLst>
      <p:ext uri="{BB962C8B-B14F-4D97-AF65-F5344CB8AC3E}">
        <p14:creationId xmlns:p14="http://schemas.microsoft.com/office/powerpoint/2010/main" val="4061253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pPr>
              <a:defRPr/>
            </a:pPr>
            <a:fld id="{5F9360B1-D4E0-43AE-8963-30BB22C60EC8}" type="datetimeFigureOut">
              <a:rPr lang="en-CA" smtClean="0"/>
              <a:pPr>
                <a:defRPr/>
              </a:pPr>
              <a:t>2017-02-18</a:t>
            </a:fld>
            <a:endParaRPr lang="en-CA"/>
          </a:p>
        </p:txBody>
      </p:sp>
      <p:sp>
        <p:nvSpPr>
          <p:cNvPr id="7" name="Footer Placeholder 6"/>
          <p:cNvSpPr>
            <a:spLocks noGrp="1"/>
          </p:cNvSpPr>
          <p:nvPr>
            <p:ph type="ftr" sz="quarter" idx="11"/>
          </p:nvPr>
        </p:nvSpPr>
        <p:spPr/>
        <p:txBody>
          <a:bodyPr/>
          <a:lstStyle/>
          <a:p>
            <a:pPr>
              <a:defRPr/>
            </a:pPr>
            <a:endParaRPr lang="en-CA"/>
          </a:p>
        </p:txBody>
      </p:sp>
      <p:sp>
        <p:nvSpPr>
          <p:cNvPr id="8" name="Slide Number Placeholder 7"/>
          <p:cNvSpPr>
            <a:spLocks noGrp="1"/>
          </p:cNvSpPr>
          <p:nvPr>
            <p:ph type="sldNum" sz="quarter" idx="12"/>
          </p:nvPr>
        </p:nvSpPr>
        <p:spPr/>
        <p:txBody>
          <a:bodyPr/>
          <a:lstStyle/>
          <a:p>
            <a:pPr>
              <a:defRPr/>
            </a:pPr>
            <a:fld id="{0DF0315D-49AF-4D5B-9DC4-EE7F7CAC1C1A}" type="slidenum">
              <a:rPr lang="en-CA" smtClean="0"/>
              <a:pPr>
                <a:defRPr/>
              </a:pPr>
              <a:t>‹#›</a:t>
            </a:fld>
            <a:endParaRPr lang="en-CA"/>
          </a:p>
        </p:txBody>
      </p:sp>
    </p:spTree>
    <p:extLst>
      <p:ext uri="{BB962C8B-B14F-4D97-AF65-F5344CB8AC3E}">
        <p14:creationId xmlns:p14="http://schemas.microsoft.com/office/powerpoint/2010/main" val="1396238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817494-C87C-4326-8A00-5871ECEB3E2E}" type="datetimeFigureOut">
              <a:rPr lang="en-CA" smtClean="0"/>
              <a:pPr>
                <a:defRPr/>
              </a:pPr>
              <a:t>2017-02-18</a:t>
            </a:fld>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270575EA-2E87-4FA1-9DA7-2A3E37C27EA7}" type="slidenum">
              <a:rPr lang="en-CA" smtClean="0"/>
              <a:pPr>
                <a:defRPr/>
              </a:pPr>
              <a:t>‹#›</a:t>
            </a:fld>
            <a:endParaRPr lang="en-CA"/>
          </a:p>
        </p:txBody>
      </p:sp>
    </p:spTree>
    <p:extLst>
      <p:ext uri="{BB962C8B-B14F-4D97-AF65-F5344CB8AC3E}">
        <p14:creationId xmlns:p14="http://schemas.microsoft.com/office/powerpoint/2010/main" val="5695324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3675D644-4561-41B0-8697-4ABBE7A1E809}" type="datetimeFigureOut">
              <a:rPr lang="en-CA" smtClean="0"/>
              <a:pPr>
                <a:defRPr/>
              </a:pPr>
              <a:t>2017-02-18</a:t>
            </a:fld>
            <a:endParaRPr lang="en-CA"/>
          </a:p>
        </p:txBody>
      </p:sp>
      <p:sp>
        <p:nvSpPr>
          <p:cNvPr id="9" name="Footer Placeholder 8"/>
          <p:cNvSpPr>
            <a:spLocks noGrp="1"/>
          </p:cNvSpPr>
          <p:nvPr>
            <p:ph type="ftr" sz="quarter" idx="11"/>
          </p:nvPr>
        </p:nvSpPr>
        <p:spPr/>
        <p:txBody>
          <a:bodyPr/>
          <a:lstStyle/>
          <a:p>
            <a:pPr>
              <a:defRPr/>
            </a:pPr>
            <a:endParaRPr lang="en-CA"/>
          </a:p>
        </p:txBody>
      </p:sp>
      <p:sp>
        <p:nvSpPr>
          <p:cNvPr id="10" name="Slide Number Placeholder 9"/>
          <p:cNvSpPr>
            <a:spLocks noGrp="1"/>
          </p:cNvSpPr>
          <p:nvPr>
            <p:ph type="sldNum" sz="quarter" idx="12"/>
          </p:nvPr>
        </p:nvSpPr>
        <p:spPr/>
        <p:txBody>
          <a:bodyPr/>
          <a:lstStyle/>
          <a:p>
            <a:pPr>
              <a:defRPr/>
            </a:pPr>
            <a:fld id="{3389B332-E969-4CF3-B3C7-2D31A370B05B}" type="slidenum">
              <a:rPr lang="en-CA" smtClean="0"/>
              <a:pPr>
                <a:defRPr/>
              </a:pPr>
              <a:t>‹#›</a:t>
            </a:fld>
            <a:endParaRPr lang="en-CA"/>
          </a:p>
        </p:txBody>
      </p:sp>
    </p:spTree>
    <p:extLst>
      <p:ext uri="{BB962C8B-B14F-4D97-AF65-F5344CB8AC3E}">
        <p14:creationId xmlns:p14="http://schemas.microsoft.com/office/powerpoint/2010/main" val="16809120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CEA3827-E9F9-4F84-9B24-9D005A2636AD}"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6D12F09-EA68-4B2A-8474-5A69B39D3929}"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3D26C6B2-4786-41DE-94DB-B7AEF67EB8F4}" type="datetimeFigureOut">
              <a:rPr lang="en-CA" smtClean="0"/>
              <a:pPr>
                <a:defRPr/>
              </a:pPr>
              <a:t>2017-02-18</a:t>
            </a:fld>
            <a:endParaRPr lang="en-CA"/>
          </a:p>
        </p:txBody>
      </p:sp>
      <p:sp>
        <p:nvSpPr>
          <p:cNvPr id="9" name="Footer Placeholder 8"/>
          <p:cNvSpPr>
            <a:spLocks noGrp="1"/>
          </p:cNvSpPr>
          <p:nvPr>
            <p:ph type="ftr" sz="quarter" idx="11"/>
          </p:nvPr>
        </p:nvSpPr>
        <p:spPr>
          <a:xfrm>
            <a:off x="2624326" y="6356351"/>
            <a:ext cx="4433638" cy="365125"/>
          </a:xfrm>
        </p:spPr>
        <p:txBody>
          <a:bodyPr/>
          <a:lstStyle/>
          <a:p>
            <a:pPr>
              <a:defRPr/>
            </a:pPr>
            <a:endParaRPr lang="en-CA"/>
          </a:p>
        </p:txBody>
      </p:sp>
      <p:sp>
        <p:nvSpPr>
          <p:cNvPr id="10" name="Slide Number Placeholder 9"/>
          <p:cNvSpPr>
            <a:spLocks noGrp="1"/>
          </p:cNvSpPr>
          <p:nvPr>
            <p:ph type="sldNum" sz="quarter" idx="12"/>
          </p:nvPr>
        </p:nvSpPr>
        <p:spPr/>
        <p:txBody>
          <a:bodyPr/>
          <a:lstStyle/>
          <a:p>
            <a:pPr>
              <a:defRPr/>
            </a:pPr>
            <a:fld id="{0C9E1A87-53E8-454D-8B86-8698EFD50B6B}" type="slidenum">
              <a:rPr lang="en-CA" smtClean="0"/>
              <a:pPr>
                <a:defRPr/>
              </a:pPr>
              <a:t>‹#›</a:t>
            </a:fld>
            <a:endParaRPr lang="en-CA"/>
          </a:p>
        </p:txBody>
      </p:sp>
    </p:spTree>
    <p:extLst>
      <p:ext uri="{BB962C8B-B14F-4D97-AF65-F5344CB8AC3E}">
        <p14:creationId xmlns:p14="http://schemas.microsoft.com/office/powerpoint/2010/main" val="238926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ED5AAC6-56AB-436A-8B0A-9698AE14A55F}" type="datetimeFigureOut">
              <a:rPr lang="en-CA" smtClean="0"/>
              <a:pPr>
                <a:defRPr/>
              </a:pPr>
              <a:t>2017-02-18</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D4DBB764-40B9-47BA-93CF-3D61DF375A08}" type="slidenum">
              <a:rPr lang="en-CA" smtClean="0"/>
              <a:pPr>
                <a:defRPr/>
              </a:pPr>
              <a:t>‹#›</a:t>
            </a:fld>
            <a:endParaRPr lang="en-CA"/>
          </a:p>
        </p:txBody>
      </p:sp>
    </p:spTree>
    <p:extLst>
      <p:ext uri="{BB962C8B-B14F-4D97-AF65-F5344CB8AC3E}">
        <p14:creationId xmlns:p14="http://schemas.microsoft.com/office/powerpoint/2010/main" val="1983230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6FE8969-EDCD-4FEE-8B2F-FD10E0A3ED82}" type="datetimeFigureOut">
              <a:rPr lang="en-CA" smtClean="0"/>
              <a:pPr>
                <a:defRPr/>
              </a:pPr>
              <a:t>2017-02-18</a:t>
            </a:fld>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D6F37F53-99F2-4EF0-92C7-675E6C5876F1}" type="slidenum">
              <a:rPr lang="en-CA" smtClean="0"/>
              <a:pPr>
                <a:defRPr/>
              </a:pPr>
              <a:t>‹#›</a:t>
            </a:fld>
            <a:endParaRPr lang="en-CA"/>
          </a:p>
        </p:txBody>
      </p:sp>
    </p:spTree>
    <p:extLst>
      <p:ext uri="{BB962C8B-B14F-4D97-AF65-F5344CB8AC3E}">
        <p14:creationId xmlns:p14="http://schemas.microsoft.com/office/powerpoint/2010/main" val="39337518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3016FC-7582-4FBA-A92B-EB2BF74B7443}" type="datetimeFigureOut">
              <a:rPr lang="en-CA"/>
              <a:pPr>
                <a:defRPr/>
              </a:pPr>
              <a:t>2017-02-18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EDA94C2-E073-4871-831A-34313BCAD925}"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26CEBFC-DCEC-46FB-A2E0-3A44E3148466}" type="datetimeFigureOut">
              <a:rPr lang="en-CA"/>
              <a:pPr>
                <a:defRPr/>
              </a:pPr>
              <a:t>2017-02-18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DC7BD18-A8D8-43AD-B97F-F87639451A45}"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4AA890B-8B05-4E3C-A953-86E91E5864E2}" type="datetimeFigureOut">
              <a:rPr lang="en-CA"/>
              <a:pPr>
                <a:defRPr/>
              </a:pPr>
              <a:t>2017-02-18</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C5A837A-3D17-4117-84F0-979D96B320E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F9360B1-D4E0-43AE-8963-30BB22C60EC8}" type="datetimeFigureOut">
              <a:rPr lang="en-CA"/>
              <a:pPr>
                <a:defRPr/>
              </a:pPr>
              <a:t>2017-02-18</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0DF0315D-49AF-4D5B-9DC4-EE7F7CAC1C1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817494-C87C-4326-8A00-5871ECEB3E2E}" type="datetimeFigureOut">
              <a:rPr lang="en-CA"/>
              <a:pPr>
                <a:defRPr/>
              </a:pPr>
              <a:t>2017-02-18</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70575EA-2E87-4FA1-9DA7-2A3E37C27EA7}"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75D644-4561-41B0-8697-4ABBE7A1E809}" type="datetimeFigureOut">
              <a:rPr lang="en-CA"/>
              <a:pPr>
                <a:defRPr/>
              </a:pPr>
              <a:t>2017-02-18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389B332-E969-4CF3-B3C7-2D31A370B05B}"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26C6B2-4786-41DE-94DB-B7AEF67EB8F4}" type="datetimeFigureOut">
              <a:rPr lang="en-CA"/>
              <a:pPr>
                <a:defRPr/>
              </a:pPr>
              <a:t>2017-02-18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C9E1A87-53E8-454D-8B86-8698EFD50B6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68CC7F6-031D-4825-A32E-5C0B3BEFC13C}" type="datetimeFigureOut">
              <a:rPr lang="en-CA"/>
              <a:pPr>
                <a:defRPr/>
              </a:pPr>
              <a:t>2017-02-18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F119B4A-3AE9-4D58-A809-0982FEAF307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fld id="{568CC7F6-031D-4825-A32E-5C0B3BEFC13C}" type="datetimeFigureOut">
              <a:rPr lang="en-CA" smtClean="0"/>
              <a:pPr>
                <a:defRPr/>
              </a:pPr>
              <a:t>2017-02-18</a:t>
            </a:fld>
            <a:endParaRPr lang="en-CA"/>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CA"/>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7F119B4A-3AE9-4D58-A809-0982FEAF307C}" type="slidenum">
              <a:rPr lang="en-CA" smtClean="0"/>
              <a:pPr>
                <a:defRPr/>
              </a:pPr>
              <a:t>‹#›</a:t>
            </a:fld>
            <a:endParaRPr lang="en-CA"/>
          </a:p>
        </p:txBody>
      </p:sp>
    </p:spTree>
    <p:extLst>
      <p:ext uri="{BB962C8B-B14F-4D97-AF65-F5344CB8AC3E}">
        <p14:creationId xmlns:p14="http://schemas.microsoft.com/office/powerpoint/2010/main" val="395295805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a/url?sa=i&amp;rct=j&amp;q=&amp;esrc=s&amp;source=images&amp;cd=&amp;cad=rja&amp;docid=2DCAWA1TjoPauM&amp;tbnid=nXznKKEyQ6SZwM:&amp;ved=0CAUQjRw&amp;url=http://greyjasper.deviantart.com/art/GJ-2010-10-23-Red-Ribbon-183624844&amp;ei=Of3zUti-N47fkQeF0YCYDQ&amp;bvm=bv.60799247,d.eW0&amp;psig=AFQjCNEaLao0aoyydT1KrIXwXye4UEp5ew&amp;ust=13918078918944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docid=2DCAWA1TjoPauM&amp;tbnid=nXznKKEyQ6SZwM:&amp;ved=0CAUQjRw&amp;url=http://greyjasper.deviantart.com/art/GJ-2010-10-23-Red-Ribbon-183624844&amp;ei=Of3zUti-N47fkQeF0YCYDQ&amp;bvm=bv.60799247,d.eW0&amp;psig=AFQjCNEaLao0aoyydT1KrIXwXye4UEp5ew&amp;ust=1391807891894447"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lisat@reseauaccessnetwork.com" TargetMode="Externa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oT8EsHuikwY" TargetMode="External"/><Relationship Id="rId2" Type="http://schemas.openxmlformats.org/officeDocument/2006/relationships/hyperlink" Target="https://www.youtube.com/watch?v=ie1YXkDEPN0"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27810"/>
            <a:ext cx="5486400" cy="3325901"/>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Presents……..</a:t>
            </a:r>
            <a:br>
              <a:rPr lang="en-US" b="1" dirty="0" smtClean="0"/>
            </a:br>
            <a:r>
              <a:rPr lang="en-US" b="1" dirty="0"/>
              <a:t/>
            </a:r>
            <a:br>
              <a:rPr lang="en-US" b="1" dirty="0"/>
            </a:br>
            <a:r>
              <a:rPr lang="en-US" b="1" dirty="0" smtClean="0"/>
              <a:t/>
            </a:r>
            <a:br>
              <a:rPr lang="en-US" b="1" dirty="0" smtClean="0"/>
            </a:br>
            <a:r>
              <a:rPr lang="en-US" b="1" dirty="0" smtClean="0"/>
              <a:t>Naloxone </a:t>
            </a:r>
            <a:r>
              <a:rPr lang="en-US" b="1" dirty="0" smtClean="0"/>
              <a:t>Kits...</a:t>
            </a:r>
            <a:br>
              <a:rPr lang="en-US" b="1" dirty="0" smtClean="0"/>
            </a:br>
            <a:r>
              <a:rPr lang="en-US" b="1" dirty="0" smtClean="0"/>
              <a:t>     For Pharmacists</a:t>
            </a:r>
            <a:endParaRPr lang="en-US" b="1" dirty="0"/>
          </a:p>
        </p:txBody>
      </p:sp>
      <p:sp>
        <p:nvSpPr>
          <p:cNvPr id="3" name="Subtitle 2"/>
          <p:cNvSpPr>
            <a:spLocks noGrp="1"/>
          </p:cNvSpPr>
          <p:nvPr>
            <p:ph type="subTitle" idx="1"/>
          </p:nvPr>
        </p:nvSpPr>
        <p:spPr>
          <a:xfrm>
            <a:off x="802386" y="4553712"/>
            <a:ext cx="5463775" cy="1030934"/>
          </a:xfrm>
        </p:spPr>
        <p:txBody>
          <a:bodyPr>
            <a:noAutofit/>
          </a:bodyPr>
          <a:lstStyle/>
          <a:p>
            <a:r>
              <a:rPr lang="en-US" sz="1600" b="1" dirty="0" smtClean="0"/>
              <a:t>Speakers: </a:t>
            </a:r>
          </a:p>
          <a:p>
            <a:r>
              <a:rPr lang="en-US" sz="1600" b="1" dirty="0" smtClean="0"/>
              <a:t>Lisa Toner HCV Outreach Coordinator</a:t>
            </a:r>
          </a:p>
          <a:p>
            <a:r>
              <a:rPr lang="en-US" sz="1600" b="1" dirty="0" smtClean="0"/>
              <a:t>Camille Lavoie, RN HCV Treatment Nurse</a:t>
            </a:r>
          </a:p>
          <a:p>
            <a:r>
              <a:rPr lang="en-US" sz="1600" b="1" dirty="0" smtClean="0"/>
              <a:t>Mathew DeMarco R. </a:t>
            </a:r>
            <a:r>
              <a:rPr lang="en-US" sz="1600" b="1" dirty="0" err="1" smtClean="0"/>
              <a:t>Ph</a:t>
            </a:r>
            <a:r>
              <a:rPr lang="en-US" sz="1600" b="1" dirty="0" smtClean="0"/>
              <a:t>, HSN </a:t>
            </a:r>
            <a:r>
              <a:rPr lang="en-US" sz="1600" b="1" dirty="0" smtClean="0"/>
              <a:t>Pharmacist</a:t>
            </a:r>
          </a:p>
          <a:p>
            <a:endParaRPr lang="en-US" sz="1600" b="1" dirty="0"/>
          </a:p>
          <a:p>
            <a:r>
              <a:rPr lang="en-US" sz="1600" b="1" dirty="0" smtClean="0">
                <a:solidFill>
                  <a:schemeClr val="tx1"/>
                </a:solidFill>
              </a:rPr>
              <a:t>2016/11/16</a:t>
            </a:r>
            <a:endParaRPr lang="en-US" sz="1600" b="1" dirty="0">
              <a:solidFill>
                <a:schemeClr val="tx1"/>
              </a:solidFill>
            </a:endParaRPr>
          </a:p>
        </p:txBody>
      </p:sp>
      <p:pic>
        <p:nvPicPr>
          <p:cNvPr id="4100" name="Picture 4" descr="Image result for naloxone kit ontario pharmac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6632"/>
            <a:ext cx="3995936" cy="3318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0" y="17846"/>
            <a:ext cx="5562600" cy="997585"/>
          </a:xfrm>
          <a:prstGeom prst="rect">
            <a:avLst/>
          </a:prstGeom>
        </p:spPr>
      </p:pic>
    </p:spTree>
    <p:extLst>
      <p:ext uri="{BB962C8B-B14F-4D97-AF65-F5344CB8AC3E}">
        <p14:creationId xmlns:p14="http://schemas.microsoft.com/office/powerpoint/2010/main" val="115474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Dispense What?</a:t>
            </a:r>
            <a:endParaRPr lang="en-US" b="1" dirty="0"/>
          </a:p>
        </p:txBody>
      </p:sp>
      <p:sp>
        <p:nvSpPr>
          <p:cNvPr id="3" name="Content Placeholder 2"/>
          <p:cNvSpPr>
            <a:spLocks noGrp="1"/>
          </p:cNvSpPr>
          <p:nvPr>
            <p:ph idx="1"/>
          </p:nvPr>
        </p:nvSpPr>
        <p:spPr/>
        <p:txBody>
          <a:bodyPr>
            <a:normAutofit/>
          </a:bodyPr>
          <a:lstStyle/>
          <a:p>
            <a:r>
              <a:rPr lang="en-US" sz="2600" dirty="0"/>
              <a:t>The College notes that pharmacists are authorized to dispense any formulation of naloxone available for sale and distribution in Canada. </a:t>
            </a:r>
          </a:p>
          <a:p>
            <a:r>
              <a:rPr lang="en-US" sz="2600" dirty="0" smtClean="0"/>
              <a:t>Nasal spray can be dispensed but </a:t>
            </a:r>
            <a:r>
              <a:rPr lang="en-US" sz="2600" dirty="0" err="1" smtClean="0"/>
              <a:t>MoHLTC</a:t>
            </a:r>
            <a:r>
              <a:rPr lang="en-US" sz="2600" dirty="0" smtClean="0"/>
              <a:t> reimbursement is for $35 and 2 doses of the basal spray costs $125</a:t>
            </a:r>
            <a:endParaRPr lang="en-US" sz="2600" dirty="0"/>
          </a:p>
        </p:txBody>
      </p:sp>
    </p:spTree>
    <p:extLst>
      <p:ext uri="{BB962C8B-B14F-4D97-AF65-F5344CB8AC3E}">
        <p14:creationId xmlns:p14="http://schemas.microsoft.com/office/powerpoint/2010/main" val="308852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23838"/>
            <a:ext cx="2448271" cy="4601183"/>
          </a:xfrm>
        </p:spPr>
        <p:txBody>
          <a:bodyPr/>
          <a:lstStyle/>
          <a:p>
            <a:r>
              <a:rPr lang="en-US" b="1" dirty="0" smtClean="0"/>
              <a:t>OCP Naloxone Kit Requirements</a:t>
            </a:r>
            <a:endParaRPr lang="en-US" b="1" dirty="0"/>
          </a:p>
        </p:txBody>
      </p:sp>
      <p:sp>
        <p:nvSpPr>
          <p:cNvPr id="3" name="Content Placeholder 2"/>
          <p:cNvSpPr>
            <a:spLocks noGrp="1"/>
          </p:cNvSpPr>
          <p:nvPr>
            <p:ph idx="1"/>
          </p:nvPr>
        </p:nvSpPr>
        <p:spPr>
          <a:xfrm>
            <a:off x="2901951" y="260648"/>
            <a:ext cx="5486400" cy="6696744"/>
          </a:xfrm>
        </p:spPr>
        <p:txBody>
          <a:bodyPr>
            <a:normAutofit/>
          </a:bodyPr>
          <a:lstStyle/>
          <a:p>
            <a:pPr marL="0" indent="0">
              <a:buNone/>
            </a:pPr>
            <a:r>
              <a:rPr lang="en-US" sz="3000" b="1" dirty="0" smtClean="0">
                <a:solidFill>
                  <a:srgbClr val="00B0F0"/>
                </a:solidFill>
              </a:rPr>
              <a:t>1) </a:t>
            </a:r>
            <a:r>
              <a:rPr lang="en-US" sz="3000" b="1" u="sng" dirty="0" smtClean="0"/>
              <a:t>Two</a:t>
            </a:r>
            <a:r>
              <a:rPr lang="en-US" sz="3000" dirty="0" smtClean="0"/>
              <a:t> </a:t>
            </a:r>
            <a:r>
              <a:rPr lang="en-US" sz="3000" dirty="0"/>
              <a:t>1 mL ampoules or vials of naloxone hydrochloride 0.4 mg/ml </a:t>
            </a:r>
            <a:r>
              <a:rPr lang="en-US" sz="3000" dirty="0" smtClean="0"/>
              <a:t>injection</a:t>
            </a:r>
          </a:p>
          <a:p>
            <a:pPr marL="0" indent="0">
              <a:buNone/>
            </a:pPr>
            <a:r>
              <a:rPr lang="en-US" sz="3000" b="1" dirty="0" smtClean="0">
                <a:solidFill>
                  <a:srgbClr val="00B0F0"/>
                </a:solidFill>
              </a:rPr>
              <a:t>2)</a:t>
            </a:r>
            <a:r>
              <a:rPr lang="en-US" sz="3000" dirty="0" smtClean="0"/>
              <a:t> Two </a:t>
            </a:r>
            <a:r>
              <a:rPr lang="en-US" sz="3000" dirty="0"/>
              <a:t>safety engineered syringes with 25 g one </a:t>
            </a:r>
            <a:r>
              <a:rPr lang="en-US" sz="3000" dirty="0" smtClean="0"/>
              <a:t>inch (or 3 inch) </a:t>
            </a:r>
            <a:r>
              <a:rPr lang="en-US" sz="3000" dirty="0"/>
              <a:t>needles </a:t>
            </a:r>
            <a:r>
              <a:rPr lang="en-US" sz="3000" dirty="0" smtClean="0"/>
              <a:t>attached</a:t>
            </a:r>
          </a:p>
          <a:p>
            <a:pPr marL="0" indent="0">
              <a:buNone/>
            </a:pPr>
            <a:r>
              <a:rPr lang="en-US" sz="3000" b="1" dirty="0" smtClean="0">
                <a:solidFill>
                  <a:srgbClr val="00B0F0"/>
                </a:solidFill>
              </a:rPr>
              <a:t>3) </a:t>
            </a:r>
            <a:r>
              <a:rPr lang="en-US" sz="3000" dirty="0" smtClean="0"/>
              <a:t>Two </a:t>
            </a:r>
            <a:r>
              <a:rPr lang="en-US" sz="3000" dirty="0"/>
              <a:t>safe ampoules opening devices </a:t>
            </a:r>
            <a:r>
              <a:rPr lang="en-US" sz="3000" dirty="0" smtClean="0"/>
              <a:t>( “</a:t>
            </a:r>
            <a:r>
              <a:rPr lang="en-US" sz="3000" dirty="0"/>
              <a:t>snappers</a:t>
            </a:r>
            <a:r>
              <a:rPr lang="en-US" sz="3000" dirty="0" smtClean="0"/>
              <a:t>” </a:t>
            </a:r>
            <a:r>
              <a:rPr lang="en-US" sz="3000" dirty="0"/>
              <a:t>or “openers”) as </a:t>
            </a:r>
            <a:r>
              <a:rPr lang="en-US" sz="3000" dirty="0" smtClean="0"/>
              <a:t>applicable, not needed with vials</a:t>
            </a:r>
            <a:endParaRPr lang="en-US" sz="3000" dirty="0"/>
          </a:p>
          <a:p>
            <a:pPr marL="0" indent="0">
              <a:buNone/>
            </a:pPr>
            <a:r>
              <a:rPr lang="en-US" sz="3000" b="1" dirty="0" smtClean="0">
                <a:solidFill>
                  <a:srgbClr val="00B0F0"/>
                </a:solidFill>
              </a:rPr>
              <a:t>4) </a:t>
            </a:r>
            <a:r>
              <a:rPr lang="en-US" sz="3000" dirty="0" smtClean="0"/>
              <a:t>One </a:t>
            </a:r>
            <a:r>
              <a:rPr lang="en-US" sz="3000" dirty="0"/>
              <a:t>pair of non-latex </a:t>
            </a:r>
            <a:r>
              <a:rPr lang="en-US" sz="3000" dirty="0" smtClean="0"/>
              <a:t>gloves</a:t>
            </a:r>
          </a:p>
          <a:p>
            <a:pPr marL="0" indent="0">
              <a:buNone/>
            </a:pPr>
            <a:r>
              <a:rPr lang="en-US" sz="3000" b="1" dirty="0" smtClean="0">
                <a:solidFill>
                  <a:srgbClr val="00B0F0"/>
                </a:solidFill>
              </a:rPr>
              <a:t>5) </a:t>
            </a:r>
            <a:r>
              <a:rPr lang="en-US" sz="3000" dirty="0" smtClean="0"/>
              <a:t>One </a:t>
            </a:r>
            <a:r>
              <a:rPr lang="en-US" sz="3000" dirty="0"/>
              <a:t>rescue breathing </a:t>
            </a:r>
            <a:r>
              <a:rPr lang="en-US" sz="3000" dirty="0" smtClean="0"/>
              <a:t>barrier</a:t>
            </a:r>
          </a:p>
          <a:p>
            <a:pPr marL="0" indent="0">
              <a:buNone/>
            </a:pPr>
            <a:r>
              <a:rPr lang="en-US" sz="3000" b="1" dirty="0" smtClean="0">
                <a:solidFill>
                  <a:srgbClr val="00B0F0"/>
                </a:solidFill>
              </a:rPr>
              <a:t>6) </a:t>
            </a:r>
            <a:r>
              <a:rPr lang="en-US" sz="3000" dirty="0" smtClean="0"/>
              <a:t>One </a:t>
            </a:r>
            <a:r>
              <a:rPr lang="en-US" sz="3000" dirty="0"/>
              <a:t>naloxone identifier card</a:t>
            </a:r>
            <a:r>
              <a:rPr lang="en-US" sz="3000" dirty="0" smtClean="0"/>
              <a:t>.</a:t>
            </a:r>
          </a:p>
          <a:p>
            <a:pPr lvl="1"/>
            <a:endParaRPr lang="en-US" dirty="0"/>
          </a:p>
        </p:txBody>
      </p:sp>
      <p:pic>
        <p:nvPicPr>
          <p:cNvPr id="4" name="Picture 2" descr="Image result for ontario college of pharmaci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88" y="1484784"/>
            <a:ext cx="2027333" cy="91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age result for naloxone kit ontario pharmac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1" y="-216217"/>
            <a:ext cx="8558775" cy="710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1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Education and Training</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sz="2600" dirty="0"/>
              <a:t>Research and experience show, with basic training laypeople can recognize an overdose and administer naloxone just as well as a medical professional. </a:t>
            </a:r>
            <a:endParaRPr lang="en-US" sz="2600" dirty="0" smtClean="0"/>
          </a:p>
          <a:p>
            <a:r>
              <a:rPr lang="en-US" sz="2600" dirty="0" smtClean="0"/>
              <a:t>They </a:t>
            </a:r>
            <a:r>
              <a:rPr lang="en-US" sz="2600" dirty="0"/>
              <a:t>give peers, friends, and families of </a:t>
            </a:r>
            <a:r>
              <a:rPr lang="en-US" sz="2600" dirty="0" smtClean="0"/>
              <a:t>people </a:t>
            </a:r>
            <a:r>
              <a:rPr lang="en-US" sz="2600" dirty="0"/>
              <a:t>who use opioid drugs the chance to save a </a:t>
            </a:r>
            <a:r>
              <a:rPr lang="en-US" sz="2600" dirty="0" smtClean="0"/>
              <a:t>life</a:t>
            </a:r>
            <a:r>
              <a:rPr lang="en-US" sz="2600" dirty="0"/>
              <a:t> </a:t>
            </a:r>
            <a:r>
              <a:rPr lang="en-US" sz="2600" dirty="0" smtClean="0"/>
              <a:t>as it has been proven to do so.</a:t>
            </a:r>
            <a:endParaRPr lang="en-US" sz="2600" dirty="0"/>
          </a:p>
        </p:txBody>
      </p:sp>
    </p:spTree>
    <p:extLst>
      <p:ext uri="{BB962C8B-B14F-4D97-AF65-F5344CB8AC3E}">
        <p14:creationId xmlns:p14="http://schemas.microsoft.com/office/powerpoint/2010/main" val="130991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Education and Training</a:t>
            </a:r>
            <a:endParaRPr lang="en-US" b="1" dirty="0">
              <a:solidFill>
                <a:schemeClr val="bg1"/>
              </a:solidFill>
            </a:endParaRPr>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323528" y="0"/>
            <a:ext cx="8687144" cy="6326637"/>
          </a:xfrm>
          <a:prstGeom prst="rect">
            <a:avLst/>
          </a:prstGeom>
        </p:spPr>
      </p:pic>
      <p:pic>
        <p:nvPicPr>
          <p:cNvPr id="6" name="Picture 5"/>
          <p:cNvPicPr>
            <a:picLocks noChangeAspect="1"/>
          </p:cNvPicPr>
          <p:nvPr/>
        </p:nvPicPr>
        <p:blipFill>
          <a:blip r:embed="rId4"/>
          <a:stretch>
            <a:fillRect/>
          </a:stretch>
        </p:blipFill>
        <p:spPr>
          <a:xfrm>
            <a:off x="611560" y="522219"/>
            <a:ext cx="3384376" cy="547831"/>
          </a:xfrm>
          <a:prstGeom prst="rect">
            <a:avLst/>
          </a:prstGeom>
        </p:spPr>
      </p:pic>
    </p:spTree>
    <p:extLst>
      <p:ext uri="{BB962C8B-B14F-4D97-AF65-F5344CB8AC3E}">
        <p14:creationId xmlns:p14="http://schemas.microsoft.com/office/powerpoint/2010/main" val="244451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CA" smtClean="0"/>
          </a:p>
        </p:txBody>
      </p:sp>
      <p:pic>
        <p:nvPicPr>
          <p:cNvPr id="15362" name="Content Placeholder 5"/>
          <p:cNvPicPr>
            <a:picLocks noGrp="1" noChangeAspect="1"/>
          </p:cNvPicPr>
          <p:nvPr>
            <p:ph idx="1"/>
          </p:nvPr>
        </p:nvPicPr>
        <p:blipFill>
          <a:blip r:embed="rId3"/>
          <a:srcRect/>
          <a:stretch>
            <a:fillRect/>
          </a:stretch>
        </p:blipFill>
        <p:spPr>
          <a:xfrm>
            <a:off x="1116013" y="44450"/>
            <a:ext cx="3870325" cy="1293813"/>
          </a:xfrm>
        </p:spPr>
      </p:pic>
      <p:pic>
        <p:nvPicPr>
          <p:cNvPr id="15363" name="Picture 2" descr="http://fc05.deviantart.net/fs70/f/2010/296/8/2/gj_2010_10_23_red_ribbon_by_greyjasper-d31bpu4.jpg">
            <a:hlinkClick r:id="rId4"/>
          </p:cNvPr>
          <p:cNvPicPr>
            <a:picLocks noChangeAspect="1" noChangeArrowheads="1"/>
          </p:cNvPicPr>
          <p:nvPr/>
        </p:nvPicPr>
        <p:blipFill>
          <a:blip r:embed="rId5"/>
          <a:srcRect/>
          <a:stretch>
            <a:fillRect/>
          </a:stretch>
        </p:blipFill>
        <p:spPr bwMode="auto">
          <a:xfrm>
            <a:off x="-1549400" y="-198438"/>
            <a:ext cx="12547600" cy="7056438"/>
          </a:xfrm>
          <a:prstGeom prst="rect">
            <a:avLst/>
          </a:prstGeom>
          <a:noFill/>
          <a:ln w="9525">
            <a:noFill/>
            <a:miter lim="800000"/>
            <a:headEnd/>
            <a:tailEnd/>
          </a:ln>
        </p:spPr>
      </p:pic>
      <p:sp>
        <p:nvSpPr>
          <p:cNvPr id="15364" name="TextBox 2"/>
          <p:cNvSpPr txBox="1">
            <a:spLocks noChangeArrowheads="1"/>
          </p:cNvSpPr>
          <p:nvPr/>
        </p:nvSpPr>
        <p:spPr bwMode="auto">
          <a:xfrm>
            <a:off x="1116013" y="2636838"/>
            <a:ext cx="6732587" cy="1077912"/>
          </a:xfrm>
          <a:prstGeom prst="rect">
            <a:avLst/>
          </a:prstGeom>
          <a:noFill/>
          <a:ln w="9525">
            <a:noFill/>
            <a:miter lim="800000"/>
            <a:headEnd/>
            <a:tailEnd/>
          </a:ln>
        </p:spPr>
        <p:txBody>
          <a:bodyPr>
            <a:spAutoFit/>
          </a:bodyPr>
          <a:lstStyle/>
          <a:p>
            <a:r>
              <a:rPr lang="en-CA" sz="3200">
                <a:latin typeface="Arial Black" pitchFamily="34" charset="0"/>
              </a:rPr>
              <a:t>OVERDOSE PREVENTION AND RESPONSE: NALOXONE</a:t>
            </a:r>
          </a:p>
        </p:txBody>
      </p:sp>
      <p:pic>
        <p:nvPicPr>
          <p:cNvPr id="15365" name="Picture 3"/>
          <p:cNvPicPr>
            <a:picLocks noChangeAspect="1"/>
          </p:cNvPicPr>
          <p:nvPr/>
        </p:nvPicPr>
        <p:blipFill>
          <a:blip r:embed="rId6"/>
          <a:srcRect/>
          <a:stretch>
            <a:fillRect/>
          </a:stretch>
        </p:blipFill>
        <p:spPr bwMode="auto">
          <a:xfrm>
            <a:off x="1116013" y="866775"/>
            <a:ext cx="3887787" cy="130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659563"/>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3" name="Title 1"/>
          <p:cNvSpPr>
            <a:spLocks noGrp="1"/>
          </p:cNvSpPr>
          <p:nvPr>
            <p:ph type="title"/>
          </p:nvPr>
        </p:nvSpPr>
        <p:spPr/>
        <p:txBody>
          <a:bodyPr/>
          <a:lstStyle/>
          <a:p>
            <a:r>
              <a:rPr lang="en-CA" altLang="en-US" smtClean="0">
                <a:solidFill>
                  <a:srgbClr val="FF0000"/>
                </a:solidFill>
              </a:rPr>
              <a:t>Introduction</a:t>
            </a:r>
          </a:p>
        </p:txBody>
      </p:sp>
      <p:sp>
        <p:nvSpPr>
          <p:cNvPr id="3079" name="Content Placeholder 2"/>
          <p:cNvSpPr>
            <a:spLocks noGrp="1"/>
          </p:cNvSpPr>
          <p:nvPr>
            <p:ph idx="1"/>
          </p:nvPr>
        </p:nvSpPr>
        <p:spPr>
          <a:xfrm>
            <a:off x="684213" y="1916113"/>
            <a:ext cx="7848600" cy="1944687"/>
          </a:xfrm>
        </p:spPr>
        <p:txBody>
          <a:bodyPr rtlCol="0">
            <a:normAutofit/>
          </a:bodyPr>
          <a:lstStyle/>
          <a:p>
            <a:pPr marL="0" indent="0" algn="ctr" fontAlgn="auto">
              <a:spcAft>
                <a:spcPts val="0"/>
              </a:spcAft>
              <a:buFont typeface="Arial" charset="0"/>
              <a:buNone/>
              <a:defRPr/>
            </a:pPr>
            <a:r>
              <a:rPr lang="en-CA" altLang="en-US" dirty="0" smtClean="0">
                <a:latin typeface="+mj-lt"/>
              </a:rPr>
              <a:t>Camille Lavoie, Hepatitis Treatment Nurse</a:t>
            </a:r>
          </a:p>
          <a:p>
            <a:pPr marL="0" indent="0" fontAlgn="auto">
              <a:spcAft>
                <a:spcPts val="0"/>
              </a:spcAft>
              <a:buFont typeface="Arial" charset="0"/>
              <a:buNone/>
              <a:defRPr/>
            </a:pPr>
            <a:endParaRPr lang="en-CA" altLang="en-US" dirty="0" smtClean="0">
              <a:latin typeface="+mj-lt"/>
            </a:endParaRPr>
          </a:p>
          <a:p>
            <a:pPr marL="0" indent="0" algn="ctr" fontAlgn="auto">
              <a:spcAft>
                <a:spcPts val="0"/>
              </a:spcAft>
              <a:buFont typeface="Arial" charset="0"/>
              <a:buNone/>
              <a:defRPr/>
            </a:pPr>
            <a:r>
              <a:rPr lang="en-CA" altLang="en-US" dirty="0" smtClean="0">
                <a:latin typeface="+mj-lt"/>
              </a:rPr>
              <a:t>Lisa Toner, Outreach Coordinator (HCV)</a:t>
            </a:r>
          </a:p>
          <a:p>
            <a:pPr marL="0" indent="0" fontAlgn="auto">
              <a:spcAft>
                <a:spcPts val="0"/>
              </a:spcAft>
              <a:buFont typeface="Arial" charset="0"/>
              <a:buNone/>
              <a:defRPr/>
            </a:pPr>
            <a:endParaRPr lang="en-CA" altLang="en-US" dirty="0" smtClean="0">
              <a:solidFill>
                <a:schemeClr val="tx1">
                  <a:lumMod val="65000"/>
                  <a:lumOff val="35000"/>
                </a:schemeClr>
              </a:solidFill>
              <a:latin typeface="+mj-lt"/>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rtlCol="0">
            <a:normAutofit fontScale="90000"/>
          </a:bodyPr>
          <a:lstStyle/>
          <a:p>
            <a:pPr fontAlgn="auto">
              <a:spcAft>
                <a:spcPts val="0"/>
              </a:spcAft>
              <a:defRPr/>
            </a:pPr>
            <a:r>
              <a:rPr lang="en-CA" dirty="0" smtClean="0">
                <a:solidFill>
                  <a:srgbClr val="FF0000"/>
                </a:solidFill>
              </a:rPr>
              <a:t>Réseau ACCESS Network</a:t>
            </a:r>
            <a:br>
              <a:rPr lang="en-CA" dirty="0" smtClean="0">
                <a:solidFill>
                  <a:srgbClr val="FF0000"/>
                </a:solidFill>
              </a:rPr>
            </a:br>
            <a:r>
              <a:rPr lang="en-CA" sz="2700" dirty="0" smtClean="0"/>
              <a:t>HIV/Hepatitis Health and Social Services</a:t>
            </a:r>
            <a:endParaRPr lang="en-CA" sz="2700" dirty="0"/>
          </a:p>
        </p:txBody>
      </p:sp>
      <p:sp>
        <p:nvSpPr>
          <p:cNvPr id="19462" name="Content Placeholder 2"/>
          <p:cNvSpPr>
            <a:spLocks noGrp="1"/>
          </p:cNvSpPr>
          <p:nvPr>
            <p:ph idx="1"/>
          </p:nvPr>
        </p:nvSpPr>
        <p:spPr>
          <a:xfrm>
            <a:off x="457200" y="1600200"/>
            <a:ext cx="8613775" cy="5257800"/>
          </a:xfrm>
        </p:spPr>
        <p:txBody>
          <a:bodyPr/>
          <a:lstStyle/>
          <a:p>
            <a:r>
              <a:rPr lang="en-CA" altLang="en-US" smtClean="0"/>
              <a:t>Non-profit, community-based charitable organization</a:t>
            </a:r>
          </a:p>
          <a:p>
            <a:r>
              <a:rPr lang="en-CA" altLang="en-US" smtClean="0"/>
              <a:t>Promotes wellness, harm and risk reduction and education</a:t>
            </a:r>
          </a:p>
          <a:p>
            <a:r>
              <a:rPr lang="en-CA" altLang="en-US" smtClean="0"/>
              <a:t>Supports individuals and serves the whole community in a comprehensive/holistic approach to HIV/AIDS, Hep C and related health issues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09" name="Title 1"/>
          <p:cNvSpPr>
            <a:spLocks noGrp="1"/>
          </p:cNvSpPr>
          <p:nvPr>
            <p:ph type="title"/>
          </p:nvPr>
        </p:nvSpPr>
        <p:spPr/>
        <p:txBody>
          <a:bodyPr/>
          <a:lstStyle/>
          <a:p>
            <a:r>
              <a:rPr lang="en-CA" altLang="en-US" sz="4000" smtClean="0">
                <a:solidFill>
                  <a:srgbClr val="FF0000"/>
                </a:solidFill>
              </a:rPr>
              <a:t>Philosophy</a:t>
            </a:r>
            <a:r>
              <a:rPr lang="en-CA" altLang="en-US" smtClean="0"/>
              <a:t> </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CA" dirty="0" smtClean="0"/>
              <a:t>ACCEPT individuals as they are</a:t>
            </a:r>
          </a:p>
          <a:p>
            <a:pPr fontAlgn="auto">
              <a:spcAft>
                <a:spcPts val="0"/>
              </a:spcAft>
              <a:buFont typeface="Arial" pitchFamily="34" charset="0"/>
              <a:buChar char="•"/>
              <a:defRPr/>
            </a:pPr>
            <a:endParaRPr lang="en-CA" dirty="0" smtClean="0"/>
          </a:p>
          <a:p>
            <a:pPr fontAlgn="auto">
              <a:spcAft>
                <a:spcPts val="0"/>
              </a:spcAft>
              <a:buFont typeface="Arial" pitchFamily="34" charset="0"/>
              <a:buChar char="•"/>
              <a:defRPr/>
            </a:pPr>
            <a:r>
              <a:rPr lang="en-CA" dirty="0" smtClean="0"/>
              <a:t>AFFIRM everyone’s unique self-worth</a:t>
            </a:r>
          </a:p>
          <a:p>
            <a:pPr fontAlgn="auto">
              <a:spcAft>
                <a:spcPts val="0"/>
              </a:spcAft>
              <a:buFont typeface="Arial" pitchFamily="34" charset="0"/>
              <a:buChar char="•"/>
              <a:defRPr/>
            </a:pPr>
            <a:endParaRPr lang="en-CA" dirty="0" smtClean="0"/>
          </a:p>
          <a:p>
            <a:pPr fontAlgn="auto">
              <a:spcAft>
                <a:spcPts val="0"/>
              </a:spcAft>
              <a:buFont typeface="Arial" pitchFamily="34" charset="0"/>
              <a:buChar char="•"/>
              <a:defRPr/>
            </a:pPr>
            <a:r>
              <a:rPr lang="en-CA" dirty="0" smtClean="0"/>
              <a:t>Provide confidential ASSISTANCE </a:t>
            </a:r>
          </a:p>
          <a:p>
            <a:pPr fontAlgn="auto">
              <a:spcAft>
                <a:spcPts val="0"/>
              </a:spcAft>
              <a:buFont typeface="Arial" pitchFamily="34" charset="0"/>
              <a:buChar char="•"/>
              <a:defRPr/>
            </a:pPr>
            <a:endParaRPr lang="en-CA" dirty="0" smtClean="0"/>
          </a:p>
          <a:p>
            <a:pPr fontAlgn="auto">
              <a:spcAft>
                <a:spcPts val="0"/>
              </a:spcAft>
              <a:buFont typeface="Arial" pitchFamily="34" charset="0"/>
              <a:buChar char="•"/>
              <a:defRPr/>
            </a:pPr>
            <a:r>
              <a:rPr lang="en-CA" dirty="0" smtClean="0"/>
              <a:t>ADVOCATE for improvement of services and care</a:t>
            </a:r>
          </a:p>
          <a:p>
            <a:pPr fontAlgn="auto">
              <a:spcAft>
                <a:spcPts val="0"/>
              </a:spcAft>
              <a:buFont typeface="Arial" pitchFamily="34" charset="0"/>
              <a:buChar char="•"/>
              <a:defRPr/>
            </a:pPr>
            <a:endParaRPr lang="en-CA" dirty="0" smtClean="0"/>
          </a:p>
          <a:p>
            <a:pPr fontAlgn="auto">
              <a:spcAft>
                <a:spcPts val="0"/>
              </a:spcAft>
              <a:buFont typeface="Arial" pitchFamily="34" charset="0"/>
              <a:buChar char="•"/>
              <a:defRPr/>
            </a:pPr>
            <a:r>
              <a:rPr lang="en-CA" dirty="0" smtClean="0"/>
              <a:t>Be ACCOUNTABLE to those we serve and the community</a:t>
            </a:r>
            <a:endParaRPr lang="en-CA"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554"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rtlCol="0">
            <a:normAutofit fontScale="90000"/>
          </a:bodyPr>
          <a:lstStyle/>
          <a:p>
            <a:pPr fontAlgn="auto">
              <a:spcAft>
                <a:spcPts val="0"/>
              </a:spcAft>
              <a:defRPr/>
            </a:pPr>
            <a:r>
              <a:rPr lang="en-CA" dirty="0" smtClean="0">
                <a:solidFill>
                  <a:srgbClr val="FF0000"/>
                </a:solidFill>
              </a:rPr>
              <a:t>Réseau ACCESS Network</a:t>
            </a:r>
            <a:br>
              <a:rPr lang="en-CA" dirty="0" smtClean="0">
                <a:solidFill>
                  <a:srgbClr val="FF0000"/>
                </a:solidFill>
              </a:rPr>
            </a:br>
            <a:r>
              <a:rPr lang="en-CA" sz="3600" dirty="0" smtClean="0"/>
              <a:t>Services</a:t>
            </a:r>
            <a:endParaRPr lang="en-CA" sz="3600" dirty="0"/>
          </a:p>
        </p:txBody>
      </p:sp>
      <p:sp>
        <p:nvSpPr>
          <p:cNvPr id="4" name="Content Placeholder 3"/>
          <p:cNvSpPr>
            <a:spLocks noGrp="1"/>
          </p:cNvSpPr>
          <p:nvPr>
            <p:ph sz="half" idx="2"/>
          </p:nvPr>
        </p:nvSpPr>
        <p:spPr>
          <a:xfrm>
            <a:off x="457200" y="1628775"/>
            <a:ext cx="8147050" cy="5083175"/>
          </a:xfrm>
        </p:spPr>
        <p:txBody>
          <a:bodyPr rtlCol="0">
            <a:normAutofit/>
          </a:bodyPr>
          <a:lstStyle/>
          <a:p>
            <a:pPr fontAlgn="auto">
              <a:spcAft>
                <a:spcPts val="0"/>
              </a:spcAft>
              <a:buFont typeface="Arial" pitchFamily="34" charset="0"/>
              <a:buChar char="•"/>
              <a:defRPr/>
            </a:pPr>
            <a:r>
              <a:rPr lang="en-CA" u="sng" dirty="0" smtClean="0"/>
              <a:t>Direct Client Services</a:t>
            </a:r>
          </a:p>
          <a:p>
            <a:pPr marL="0" indent="0" fontAlgn="auto">
              <a:spcAft>
                <a:spcPts val="0"/>
              </a:spcAft>
              <a:buFont typeface="Arial" charset="0"/>
              <a:buNone/>
              <a:defRPr/>
            </a:pPr>
            <a:r>
              <a:rPr lang="en-CA" sz="2000" dirty="0" smtClean="0"/>
              <a:t>Case management, counselling, practical assistance, clinical and testing, outreach </a:t>
            </a:r>
            <a:r>
              <a:rPr lang="en-CA" altLang="en-US" sz="2000" dirty="0"/>
              <a:t>Provided to persons living with HIV/AIDS, and/or HCV, affected by HIV/AIDS and/or HCV, or those at risk of HIV/AIDS and/or HCV</a:t>
            </a:r>
            <a:r>
              <a:rPr lang="en-CA" altLang="en-US" sz="2000" dirty="0" smtClean="0"/>
              <a:t>.</a:t>
            </a:r>
          </a:p>
          <a:p>
            <a:pPr marL="0" indent="0" fontAlgn="auto">
              <a:spcAft>
                <a:spcPts val="0"/>
              </a:spcAft>
              <a:buFont typeface="Arial" charset="0"/>
              <a:buNone/>
              <a:defRPr/>
            </a:pPr>
            <a:endParaRPr lang="en-CA" altLang="en-US" sz="2000" dirty="0"/>
          </a:p>
          <a:p>
            <a:pPr fontAlgn="auto">
              <a:spcAft>
                <a:spcPts val="0"/>
              </a:spcAft>
              <a:buFont typeface="Arial" pitchFamily="34" charset="0"/>
              <a:buChar char="•"/>
              <a:defRPr/>
            </a:pPr>
            <a:r>
              <a:rPr lang="en-CA" u="sng" dirty="0" smtClean="0"/>
              <a:t>Education and Prevention</a:t>
            </a:r>
            <a:endParaRPr lang="en-CA" dirty="0" smtClean="0"/>
          </a:p>
          <a:p>
            <a:pPr marL="0" indent="0" fontAlgn="auto">
              <a:spcAft>
                <a:spcPts val="0"/>
              </a:spcAft>
              <a:buFont typeface="Arial" pitchFamily="34" charset="0"/>
              <a:buNone/>
              <a:defRPr/>
            </a:pPr>
            <a:r>
              <a:rPr lang="en-CA" sz="2000" dirty="0" smtClean="0"/>
              <a:t>Presentations and workshops specific to needs of educational institutions, and workplaces, on issues of HIV/AIDS, HCV, diversity. </a:t>
            </a:r>
            <a:r>
              <a:rPr lang="en-CA" altLang="en-US" sz="2000" dirty="0"/>
              <a:t>Employees, students, community members within the </a:t>
            </a:r>
            <a:r>
              <a:rPr lang="en-CA" altLang="en-US" sz="2000" dirty="0" smtClean="0"/>
              <a:t>Sudbury / </a:t>
            </a:r>
            <a:r>
              <a:rPr lang="en-CA" altLang="en-US" sz="2000" dirty="0"/>
              <a:t>Manitoulin </a:t>
            </a:r>
            <a:r>
              <a:rPr lang="en-CA" altLang="en-US" sz="2000" dirty="0" smtClean="0"/>
              <a:t>Districts</a:t>
            </a:r>
          </a:p>
          <a:p>
            <a:pPr marL="0" indent="0" fontAlgn="auto">
              <a:spcAft>
                <a:spcPts val="0"/>
              </a:spcAft>
              <a:buFont typeface="Arial" pitchFamily="34" charset="0"/>
              <a:buNone/>
              <a:defRPr/>
            </a:pPr>
            <a:endParaRPr lang="en-CA" sz="2000" dirty="0" smtClean="0"/>
          </a:p>
          <a:p>
            <a:pPr fontAlgn="auto">
              <a:spcAft>
                <a:spcPts val="0"/>
              </a:spcAft>
              <a:buFont typeface="Arial" pitchFamily="34" charset="0"/>
              <a:buChar char="•"/>
              <a:defRPr/>
            </a:pPr>
            <a:r>
              <a:rPr lang="en-CA" u="sng" dirty="0" smtClean="0"/>
              <a:t>Volunteers and student placement opportunities</a:t>
            </a:r>
            <a:r>
              <a:rPr lang="en-CA" dirty="0" smtClean="0"/>
              <a:t> </a:t>
            </a:r>
          </a:p>
          <a:p>
            <a:pPr fontAlgn="auto">
              <a:spcAft>
                <a:spcPts val="0"/>
              </a:spcAft>
              <a:buFont typeface="Arial" pitchFamily="34" charset="0"/>
              <a:buNone/>
              <a:defRPr/>
            </a:pPr>
            <a:endParaRPr lang="en-CA" sz="2000" u="sng"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a:xfrm>
            <a:off x="2771800" y="634387"/>
            <a:ext cx="5918521" cy="5580084"/>
          </a:xfrm>
        </p:spPr>
        <p:txBody>
          <a:bodyPr>
            <a:normAutofit/>
          </a:bodyPr>
          <a:lstStyle/>
          <a:p>
            <a:r>
              <a:rPr lang="en-US" sz="3000" dirty="0" smtClean="0"/>
              <a:t>Review OCP and </a:t>
            </a:r>
            <a:r>
              <a:rPr lang="en-US" sz="3000" dirty="0" err="1" smtClean="0"/>
              <a:t>MoHLTC</a:t>
            </a:r>
            <a:r>
              <a:rPr lang="en-US" sz="3000" dirty="0" smtClean="0"/>
              <a:t> policy regarding the provision of naloxone kits by pharmacists</a:t>
            </a:r>
          </a:p>
          <a:p>
            <a:r>
              <a:rPr lang="en-US" sz="3000" dirty="0" smtClean="0"/>
              <a:t>Increase capacity to properly train consumers on overdose prevention and response with the use of naloxone</a:t>
            </a:r>
          </a:p>
          <a:p>
            <a:r>
              <a:rPr lang="en-US" sz="3000" dirty="0" smtClean="0"/>
              <a:t>Increase proficiency to assess, engage, and effectively refer sub-populations to alternative services</a:t>
            </a:r>
            <a:endParaRPr lang="en-US" sz="3000" dirty="0"/>
          </a:p>
        </p:txBody>
      </p:sp>
    </p:spTree>
    <p:extLst>
      <p:ext uri="{BB962C8B-B14F-4D97-AF65-F5344CB8AC3E}">
        <p14:creationId xmlns:p14="http://schemas.microsoft.com/office/powerpoint/2010/main" val="231528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602"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5" name="Title 1"/>
          <p:cNvSpPr>
            <a:spLocks noGrp="1"/>
          </p:cNvSpPr>
          <p:nvPr>
            <p:ph type="title"/>
          </p:nvPr>
        </p:nvSpPr>
        <p:spPr>
          <a:xfrm>
            <a:off x="684213" y="274638"/>
            <a:ext cx="8002587" cy="1143000"/>
          </a:xfrm>
        </p:spPr>
        <p:txBody>
          <a:bodyPr/>
          <a:lstStyle/>
          <a:p>
            <a:r>
              <a:rPr lang="en-CA" sz="4000" smtClean="0">
                <a:solidFill>
                  <a:srgbClr val="FF0000"/>
                </a:solidFill>
              </a:rPr>
              <a:t>Purpose</a:t>
            </a:r>
          </a:p>
        </p:txBody>
      </p:sp>
      <p:sp>
        <p:nvSpPr>
          <p:cNvPr id="4" name="Content Placeholder 3"/>
          <p:cNvSpPr>
            <a:spLocks noGrp="1"/>
          </p:cNvSpPr>
          <p:nvPr>
            <p:ph sz="half" idx="2"/>
          </p:nvPr>
        </p:nvSpPr>
        <p:spPr>
          <a:xfrm>
            <a:off x="755650" y="1616075"/>
            <a:ext cx="8147050" cy="5083175"/>
          </a:xfrm>
        </p:spPr>
        <p:txBody>
          <a:bodyPr rtlCol="0">
            <a:normAutofit/>
          </a:bodyPr>
          <a:lstStyle/>
          <a:p>
            <a:pPr fontAlgn="auto">
              <a:spcAft>
                <a:spcPts val="0"/>
              </a:spcAft>
              <a:buFont typeface="Arial" panose="020B0604020202020204" pitchFamily="34" charset="0"/>
              <a:buChar char="•"/>
              <a:defRPr/>
            </a:pPr>
            <a:r>
              <a:rPr lang="en-CA" sz="3200" dirty="0" smtClean="0">
                <a:latin typeface="+mj-lt"/>
              </a:rPr>
              <a:t>Naloxone funding</a:t>
            </a:r>
          </a:p>
          <a:p>
            <a:pPr fontAlgn="auto">
              <a:spcAft>
                <a:spcPts val="0"/>
              </a:spcAft>
              <a:buFont typeface="Arial" panose="020B0604020202020204" pitchFamily="34" charset="0"/>
              <a:buChar char="•"/>
              <a:defRPr/>
            </a:pPr>
            <a:r>
              <a:rPr lang="en-CA" sz="3200" dirty="0" smtClean="0">
                <a:latin typeface="+mj-lt"/>
              </a:rPr>
              <a:t>Services provided</a:t>
            </a:r>
          </a:p>
          <a:p>
            <a:pPr fontAlgn="auto">
              <a:spcAft>
                <a:spcPts val="0"/>
              </a:spcAft>
              <a:buFont typeface="Arial" panose="020B0604020202020204" pitchFamily="34" charset="0"/>
              <a:buChar char="•"/>
              <a:defRPr/>
            </a:pPr>
            <a:r>
              <a:rPr lang="en-CA" sz="3200" dirty="0">
                <a:latin typeface="+mj-lt"/>
              </a:rPr>
              <a:t>C</a:t>
            </a:r>
            <a:r>
              <a:rPr lang="en-CA" sz="3200" dirty="0" smtClean="0">
                <a:latin typeface="+mj-lt"/>
              </a:rPr>
              <a:t>ommonly </a:t>
            </a:r>
            <a:r>
              <a:rPr lang="en-CA" sz="3200" dirty="0">
                <a:latin typeface="+mj-lt"/>
              </a:rPr>
              <a:t>used </a:t>
            </a:r>
            <a:r>
              <a:rPr lang="en-CA" sz="3200" dirty="0" smtClean="0">
                <a:latin typeface="+mj-lt"/>
              </a:rPr>
              <a:t>acronyms/terms</a:t>
            </a:r>
            <a:endParaRPr lang="en-CA" sz="3200" dirty="0">
              <a:latin typeface="+mj-lt"/>
            </a:endParaRPr>
          </a:p>
          <a:p>
            <a:pPr fontAlgn="auto">
              <a:spcAft>
                <a:spcPts val="0"/>
              </a:spcAft>
              <a:buFont typeface="Arial" panose="020B0604020202020204" pitchFamily="34" charset="0"/>
              <a:buChar char="•"/>
              <a:defRPr/>
            </a:pPr>
            <a:r>
              <a:rPr lang="en-CA" sz="3200" dirty="0" smtClean="0">
                <a:latin typeface="+mj-lt"/>
              </a:rPr>
              <a:t>Training process</a:t>
            </a:r>
          </a:p>
          <a:p>
            <a:pPr fontAlgn="auto">
              <a:spcAft>
                <a:spcPts val="0"/>
              </a:spcAft>
              <a:buFont typeface="Arial" panose="020B0604020202020204" pitchFamily="34" charset="0"/>
              <a:buChar char="•"/>
              <a:defRPr/>
            </a:pPr>
            <a:r>
              <a:rPr lang="en-CA" sz="3200" dirty="0" smtClean="0">
                <a:latin typeface="+mj-lt"/>
              </a:rPr>
              <a:t>Documentation</a:t>
            </a:r>
          </a:p>
          <a:p>
            <a:pPr fontAlgn="auto">
              <a:spcAft>
                <a:spcPts val="0"/>
              </a:spcAft>
              <a:buFont typeface="Arial" panose="020B0604020202020204" pitchFamily="34" charset="0"/>
              <a:buChar char="•"/>
              <a:defRPr/>
            </a:pPr>
            <a:r>
              <a:rPr lang="en-CA" sz="3200" dirty="0" smtClean="0">
                <a:latin typeface="+mj-lt"/>
              </a:rPr>
              <a:t>Lessons learned </a:t>
            </a:r>
          </a:p>
          <a:p>
            <a:pPr fontAlgn="auto">
              <a:spcAft>
                <a:spcPts val="0"/>
              </a:spcAft>
              <a:buFont typeface="Arial" panose="020B0604020202020204" pitchFamily="34" charset="0"/>
              <a:buChar char="•"/>
              <a:defRPr/>
            </a:pPr>
            <a:endParaRPr lang="en-CA" sz="3600" dirty="0">
              <a:latin typeface="+mj-lt"/>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0"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653" name="Title 1"/>
          <p:cNvSpPr>
            <a:spLocks noGrp="1"/>
          </p:cNvSpPr>
          <p:nvPr>
            <p:ph type="title"/>
          </p:nvPr>
        </p:nvSpPr>
        <p:spPr>
          <a:xfrm>
            <a:off x="323850" y="260350"/>
            <a:ext cx="8496300" cy="792163"/>
          </a:xfrm>
        </p:spPr>
        <p:txBody>
          <a:bodyPr/>
          <a:lstStyle/>
          <a:p>
            <a:r>
              <a:rPr lang="en-CA" sz="4000" smtClean="0">
                <a:solidFill>
                  <a:srgbClr val="FF0000"/>
                </a:solidFill>
              </a:rPr>
              <a:t>Commonly used acronyms/terms</a:t>
            </a:r>
          </a:p>
        </p:txBody>
      </p:sp>
      <p:sp>
        <p:nvSpPr>
          <p:cNvPr id="4" name="Content Placeholder 3"/>
          <p:cNvSpPr>
            <a:spLocks noGrp="1"/>
          </p:cNvSpPr>
          <p:nvPr>
            <p:ph sz="half" idx="2"/>
          </p:nvPr>
        </p:nvSpPr>
        <p:spPr>
          <a:xfrm>
            <a:off x="503238" y="1196975"/>
            <a:ext cx="8640762" cy="5865813"/>
          </a:xfrm>
        </p:spPr>
        <p:txBody>
          <a:bodyPr rtlCol="0">
            <a:normAutofit/>
          </a:bodyPr>
          <a:lstStyle/>
          <a:p>
            <a:pPr marL="0" indent="0" fontAlgn="auto">
              <a:spcAft>
                <a:spcPts val="0"/>
              </a:spcAft>
              <a:buFont typeface="Arial" panose="020B0604020202020204" pitchFamily="34" charset="0"/>
              <a:buNone/>
              <a:defRPr/>
            </a:pPr>
            <a:r>
              <a:rPr lang="en-CA" u="sng" dirty="0">
                <a:latin typeface="+mj-lt"/>
              </a:rPr>
              <a:t>IDU</a:t>
            </a:r>
            <a:r>
              <a:rPr lang="en-CA" dirty="0">
                <a:latin typeface="+mj-lt"/>
              </a:rPr>
              <a:t> </a:t>
            </a:r>
            <a:r>
              <a:rPr lang="en-CA" dirty="0" smtClean="0">
                <a:latin typeface="+mj-lt"/>
              </a:rPr>
              <a:t>- </a:t>
            </a:r>
            <a:r>
              <a:rPr lang="en-CA" dirty="0">
                <a:latin typeface="+mj-lt"/>
              </a:rPr>
              <a:t>Injection drug use/Injection Drug User</a:t>
            </a:r>
          </a:p>
          <a:p>
            <a:pPr marL="0" indent="0" fontAlgn="auto">
              <a:spcAft>
                <a:spcPts val="0"/>
              </a:spcAft>
              <a:buFont typeface="Arial" panose="020B0604020202020204" pitchFamily="34" charset="0"/>
              <a:buNone/>
              <a:defRPr/>
            </a:pPr>
            <a:r>
              <a:rPr lang="en-CA" u="sng" dirty="0">
                <a:latin typeface="+mj-lt"/>
              </a:rPr>
              <a:t>PWID</a:t>
            </a:r>
            <a:r>
              <a:rPr lang="en-CA" dirty="0">
                <a:latin typeface="+mj-lt"/>
              </a:rPr>
              <a:t>- Person who injects drugs</a:t>
            </a:r>
          </a:p>
          <a:p>
            <a:pPr marL="0" indent="0" fontAlgn="auto">
              <a:spcAft>
                <a:spcPts val="0"/>
              </a:spcAft>
              <a:buFont typeface="Arial" panose="020B0604020202020204" pitchFamily="34" charset="0"/>
              <a:buNone/>
              <a:defRPr/>
            </a:pPr>
            <a:r>
              <a:rPr lang="en-CA" u="sng" dirty="0">
                <a:latin typeface="+mj-lt"/>
              </a:rPr>
              <a:t>OHRDP</a:t>
            </a:r>
            <a:r>
              <a:rPr lang="en-CA" dirty="0">
                <a:latin typeface="+mj-lt"/>
              </a:rPr>
              <a:t>- Ontario Harm Reduction Distribution </a:t>
            </a:r>
            <a:r>
              <a:rPr lang="en-CA" dirty="0" smtClean="0">
                <a:latin typeface="+mj-lt"/>
              </a:rPr>
              <a:t>Program</a:t>
            </a:r>
            <a:endParaRPr lang="en-CA" dirty="0">
              <a:latin typeface="+mj-lt"/>
            </a:endParaRPr>
          </a:p>
          <a:p>
            <a:pPr marL="0" indent="0" fontAlgn="auto">
              <a:spcAft>
                <a:spcPts val="0"/>
              </a:spcAft>
              <a:buFont typeface="Arial" panose="020B0604020202020204" pitchFamily="34" charset="0"/>
              <a:buNone/>
              <a:defRPr/>
            </a:pPr>
            <a:r>
              <a:rPr lang="en-CA" u="sng" dirty="0">
                <a:latin typeface="+mj-lt"/>
              </a:rPr>
              <a:t>OD</a:t>
            </a:r>
            <a:r>
              <a:rPr lang="en-CA" dirty="0">
                <a:latin typeface="+mj-lt"/>
              </a:rPr>
              <a:t> </a:t>
            </a:r>
            <a:r>
              <a:rPr lang="en-CA" dirty="0" smtClean="0">
                <a:latin typeface="+mj-lt"/>
              </a:rPr>
              <a:t>- </a:t>
            </a:r>
            <a:r>
              <a:rPr lang="en-CA" dirty="0">
                <a:latin typeface="+mj-lt"/>
              </a:rPr>
              <a:t>Overdose</a:t>
            </a:r>
          </a:p>
          <a:p>
            <a:pPr marL="0" indent="0" fontAlgn="auto">
              <a:spcAft>
                <a:spcPts val="0"/>
              </a:spcAft>
              <a:buFont typeface="Arial" panose="020B0604020202020204" pitchFamily="34" charset="0"/>
              <a:buNone/>
              <a:defRPr/>
            </a:pPr>
            <a:r>
              <a:rPr lang="en-CA" u="sng" dirty="0" smtClean="0">
                <a:latin typeface="+mj-lt"/>
              </a:rPr>
              <a:t>Peers</a:t>
            </a:r>
            <a:r>
              <a:rPr lang="en-CA" dirty="0" smtClean="0">
                <a:latin typeface="+mj-lt"/>
              </a:rPr>
              <a:t>- Individuals who have lived experience, working with individuals with similar lived experiences or individuals who get supplies dropped off at their housing</a:t>
            </a:r>
            <a:endParaRPr lang="en-CA" u="sng" dirty="0">
              <a:latin typeface="+mj-lt"/>
            </a:endParaRPr>
          </a:p>
          <a:p>
            <a:pPr marL="0" indent="0" fontAlgn="auto">
              <a:spcAft>
                <a:spcPts val="0"/>
              </a:spcAft>
              <a:buFont typeface="Arial" panose="020B0604020202020204" pitchFamily="34" charset="0"/>
              <a:buNone/>
              <a:defRPr/>
            </a:pPr>
            <a:r>
              <a:rPr lang="en-CA" u="sng" dirty="0" smtClean="0">
                <a:latin typeface="+mj-lt"/>
              </a:rPr>
              <a:t>Outreach</a:t>
            </a:r>
            <a:r>
              <a:rPr lang="en-CA" dirty="0" smtClean="0">
                <a:latin typeface="+mj-lt"/>
              </a:rPr>
              <a:t>- going into the community to work with marginalized individuals to provide support</a:t>
            </a:r>
            <a:endParaRPr lang="en-CA" dirty="0">
              <a:latin typeface="+mj-lt"/>
            </a:endParaRPr>
          </a:p>
          <a:p>
            <a:pPr marL="0" indent="0" fontAlgn="auto">
              <a:spcAft>
                <a:spcPts val="0"/>
              </a:spcAft>
              <a:buFont typeface="Arial" panose="020B0604020202020204" pitchFamily="34" charset="0"/>
              <a:buNone/>
              <a:defRPr/>
            </a:pPr>
            <a:r>
              <a:rPr lang="en-CA" u="sng" dirty="0" smtClean="0">
                <a:latin typeface="+mj-lt"/>
              </a:rPr>
              <a:t>HCV -</a:t>
            </a:r>
            <a:r>
              <a:rPr lang="en-CA" dirty="0" smtClean="0">
                <a:latin typeface="+mj-lt"/>
              </a:rPr>
              <a:t> Hepatitis C Virus</a:t>
            </a:r>
          </a:p>
          <a:p>
            <a:pPr marL="0" indent="0" fontAlgn="auto">
              <a:spcAft>
                <a:spcPts val="0"/>
              </a:spcAft>
              <a:buFont typeface="Arial" panose="020B0604020202020204" pitchFamily="34" charset="0"/>
              <a:buNone/>
              <a:defRPr/>
            </a:pPr>
            <a:r>
              <a:rPr lang="en-CA" u="sng" dirty="0" smtClean="0">
                <a:latin typeface="+mj-lt"/>
              </a:rPr>
              <a:t>ASO-</a:t>
            </a:r>
            <a:r>
              <a:rPr lang="en-CA" dirty="0" smtClean="0">
                <a:latin typeface="+mj-lt"/>
              </a:rPr>
              <a:t> AIDS Service Organizations </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CA" smtClean="0">
                <a:solidFill>
                  <a:srgbClr val="FF0000"/>
                </a:solidFill>
              </a:rPr>
              <a:t>Harm Reduction</a:t>
            </a:r>
          </a:p>
        </p:txBody>
      </p:sp>
      <p:sp>
        <p:nvSpPr>
          <p:cNvPr id="29698" name="TextBox 2"/>
          <p:cNvSpPr txBox="1">
            <a:spLocks noChangeArrowheads="1"/>
          </p:cNvSpPr>
          <p:nvPr/>
        </p:nvSpPr>
        <p:spPr bwMode="auto">
          <a:xfrm>
            <a:off x="611188" y="1773238"/>
            <a:ext cx="7632700" cy="2554287"/>
          </a:xfrm>
          <a:prstGeom prst="rect">
            <a:avLst/>
          </a:prstGeom>
          <a:noFill/>
          <a:ln w="9525">
            <a:noFill/>
            <a:miter lim="800000"/>
            <a:headEnd/>
            <a:tailEnd/>
          </a:ln>
        </p:spPr>
        <p:txBody>
          <a:bodyPr>
            <a:spAutoFit/>
          </a:bodyPr>
          <a:lstStyle/>
          <a:p>
            <a:pPr algn="ctr"/>
            <a:r>
              <a:rPr lang="en-CA" sz="3200">
                <a:latin typeface="Calibri" pitchFamily="34" charset="0"/>
              </a:rPr>
              <a:t>“Harm reduction is anything that reduces the risk of injury whether or not the individual is able to abstain from the risky behaviour” - David Ostrow, M.D., Ph.D.</a:t>
            </a:r>
          </a:p>
          <a:p>
            <a:pPr algn="ctr"/>
            <a:endParaRPr lang="en-CA" sz="320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CA" smtClean="0">
                <a:solidFill>
                  <a:srgbClr val="FF0000"/>
                </a:solidFill>
              </a:rPr>
              <a:t>Harm Reduction</a:t>
            </a:r>
          </a:p>
        </p:txBody>
      </p:sp>
      <p:sp>
        <p:nvSpPr>
          <p:cNvPr id="3" name="Content Placeholder 2"/>
          <p:cNvSpPr>
            <a:spLocks noGrp="1"/>
          </p:cNvSpPr>
          <p:nvPr>
            <p:ph idx="1"/>
          </p:nvPr>
        </p:nvSpPr>
        <p:spPr/>
        <p:txBody>
          <a:bodyPr rtlCol="0">
            <a:normAutofit/>
          </a:bodyPr>
          <a:lstStyle/>
          <a:p>
            <a:pPr marL="285750" indent="-285750" fontAlgn="auto">
              <a:spcAft>
                <a:spcPts val="0"/>
              </a:spcAft>
              <a:buFont typeface="Arial" panose="020B0604020202020204" pitchFamily="34" charset="0"/>
              <a:buChar char="•"/>
              <a:defRPr/>
            </a:pPr>
            <a:r>
              <a:rPr lang="en-CA" dirty="0" smtClean="0"/>
              <a:t>Is </a:t>
            </a:r>
            <a:r>
              <a:rPr lang="en-CA" dirty="0"/>
              <a:t>a response that focuses on keeping people healthy</a:t>
            </a:r>
          </a:p>
          <a:p>
            <a:pPr marL="285750" indent="-285750" fontAlgn="auto">
              <a:spcAft>
                <a:spcPts val="0"/>
              </a:spcAft>
              <a:buFont typeface="Arial" panose="020B0604020202020204" pitchFamily="34" charset="0"/>
              <a:buChar char="•"/>
              <a:defRPr/>
            </a:pPr>
            <a:r>
              <a:rPr lang="en-CA" dirty="0"/>
              <a:t>Minimizing death, disease, and injury</a:t>
            </a:r>
          </a:p>
          <a:p>
            <a:pPr marL="285750" indent="-285750" fontAlgn="auto">
              <a:spcAft>
                <a:spcPts val="0"/>
              </a:spcAft>
              <a:buFont typeface="Arial" panose="020B0604020202020204" pitchFamily="34" charset="0"/>
              <a:buChar char="•"/>
              <a:defRPr/>
            </a:pPr>
            <a:r>
              <a:rPr lang="en-CA" dirty="0"/>
              <a:t>Harm reduction is </a:t>
            </a:r>
            <a:r>
              <a:rPr lang="en-CA" dirty="0" smtClean="0"/>
              <a:t>a humanistic approach and maintains a realistic view</a:t>
            </a:r>
            <a:endParaRPr lang="en-CA" dirty="0"/>
          </a:p>
          <a:p>
            <a:pPr marL="285750" indent="-285750" fontAlgn="auto">
              <a:spcAft>
                <a:spcPts val="0"/>
              </a:spcAft>
              <a:buFont typeface="Arial" panose="020B0604020202020204" pitchFamily="34" charset="0"/>
              <a:buChar char="•"/>
              <a:defRPr/>
            </a:pPr>
            <a:r>
              <a:rPr lang="en-CA" dirty="0"/>
              <a:t>Reduces risk and produces benefits</a:t>
            </a:r>
          </a:p>
          <a:p>
            <a:pPr fontAlgn="auto">
              <a:spcAft>
                <a:spcPts val="0"/>
              </a:spcAft>
              <a:buFont typeface="Arial" panose="020B0604020202020204" pitchFamily="34" charset="0"/>
              <a:buChar char="•"/>
              <a:defRPr/>
            </a:pP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1746"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49" name="Title 1"/>
          <p:cNvSpPr>
            <a:spLocks noGrp="1"/>
          </p:cNvSpPr>
          <p:nvPr>
            <p:ph type="title"/>
          </p:nvPr>
        </p:nvSpPr>
        <p:spPr>
          <a:xfrm>
            <a:off x="684213" y="274638"/>
            <a:ext cx="8002587" cy="1143000"/>
          </a:xfrm>
        </p:spPr>
        <p:txBody>
          <a:bodyPr/>
          <a:lstStyle/>
          <a:p>
            <a:r>
              <a:rPr lang="en-CA" sz="4000" smtClean="0">
                <a:solidFill>
                  <a:srgbClr val="FF0000"/>
                </a:solidFill>
              </a:rPr>
              <a:t>History of naloxone funding</a:t>
            </a:r>
          </a:p>
        </p:txBody>
      </p:sp>
      <p:sp>
        <p:nvSpPr>
          <p:cNvPr id="31750" name="Content Placeholder 3"/>
          <p:cNvSpPr>
            <a:spLocks noGrp="1"/>
          </p:cNvSpPr>
          <p:nvPr>
            <p:ph sz="half" idx="2"/>
          </p:nvPr>
        </p:nvSpPr>
        <p:spPr>
          <a:xfrm>
            <a:off x="457200" y="1628775"/>
            <a:ext cx="8147050" cy="5083175"/>
          </a:xfrm>
        </p:spPr>
        <p:txBody>
          <a:bodyPr/>
          <a:lstStyle/>
          <a:p>
            <a:pPr marL="0" indent="0">
              <a:lnSpc>
                <a:spcPct val="150000"/>
              </a:lnSpc>
              <a:buFont typeface="Arial" charset="0"/>
              <a:buNone/>
            </a:pPr>
            <a:r>
              <a:rPr lang="en-CA" smtClean="0"/>
              <a:t>In October 2013, organizations with specific eligibility criteria were able to begin accessing naloxone from the Ministry of Health and Long-term Care with complementary overdose prevention kits, supplies and training material from the Ontario Harm Reduction Distribution Program (OHRDP). </a:t>
            </a:r>
          </a:p>
          <a:p>
            <a:pPr marL="0" indent="0">
              <a:lnSpc>
                <a:spcPct val="150000"/>
              </a:lnSpc>
              <a:buFont typeface="Arial" charset="0"/>
              <a:buNone/>
            </a:pPr>
            <a:endParaRPr lang="en-CA" smtClean="0"/>
          </a:p>
          <a:p>
            <a:pPr marL="0" indent="0">
              <a:lnSpc>
                <a:spcPct val="150000"/>
              </a:lnSpc>
              <a:buFont typeface="Arial" charset="0"/>
              <a:buNone/>
            </a:pPr>
            <a:r>
              <a:rPr lang="en-CA" smtClean="0"/>
              <a:t>Our eligibility: Ministry funded hepatitis C team</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794"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539750" y="1844675"/>
            <a:ext cx="3895725" cy="4032250"/>
          </a:xfrm>
          <a:solidFill>
            <a:schemeClr val="bg1"/>
          </a:solidFill>
          <a:ln>
            <a:solidFill>
              <a:schemeClr val="bg1"/>
            </a:solidFill>
          </a:ln>
        </p:spPr>
        <p:txBody>
          <a:bodyPr rtlCol="0">
            <a:normAutofit fontScale="77500" lnSpcReduction="20000"/>
          </a:bodyPr>
          <a:lstStyle/>
          <a:p>
            <a:pPr marL="0" indent="0" algn="ctr" fontAlgn="auto">
              <a:spcAft>
                <a:spcPts val="0"/>
              </a:spcAft>
              <a:buFont typeface="Arial" panose="020B0604020202020204" pitchFamily="34" charset="0"/>
              <a:buNone/>
              <a:defRPr/>
            </a:pPr>
            <a:r>
              <a:rPr lang="en-CA" sz="3600" dirty="0"/>
              <a:t>The OHRDP (Ontario Harm Reduction Distribution Program) provides harm reduction supplies, educational </a:t>
            </a:r>
            <a:r>
              <a:rPr lang="en-CA" sz="3600" dirty="0" smtClean="0"/>
              <a:t>materials, knowledge </a:t>
            </a:r>
            <a:r>
              <a:rPr lang="en-CA" sz="3600" dirty="0"/>
              <a:t>translation and exchange opportunities to Needle Syringe Programs across Ontario.</a:t>
            </a:r>
          </a:p>
          <a:p>
            <a:pPr marL="0" indent="0" algn="ctr" fontAlgn="auto">
              <a:spcAft>
                <a:spcPts val="0"/>
              </a:spcAft>
              <a:buFont typeface="Arial" panose="020B0604020202020204" pitchFamily="34" charset="0"/>
              <a:buNone/>
              <a:defRPr/>
            </a:pPr>
            <a:endParaRPr lang="en-CA" sz="3600" dirty="0">
              <a:latin typeface="Franklin Gothic Book" panose="020B0503020102020204" pitchFamily="34" charset="0"/>
            </a:endParaRPr>
          </a:p>
        </p:txBody>
      </p:sp>
      <p:sp>
        <p:nvSpPr>
          <p:cNvPr id="9" name="Title 8"/>
          <p:cNvSpPr>
            <a:spLocks noGrp="1"/>
          </p:cNvSpPr>
          <p:nvPr>
            <p:ph type="title"/>
          </p:nvPr>
        </p:nvSpPr>
        <p:spPr>
          <a:xfrm>
            <a:off x="704850" y="260350"/>
            <a:ext cx="8002588" cy="1143000"/>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CA" dirty="0" smtClean="0">
                <a:solidFill>
                  <a:srgbClr val="FF0000"/>
                </a:solidFill>
                <a:latin typeface="Franklin Gothic Book" panose="020B0503020102020204" pitchFamily="34" charset="0"/>
              </a:rPr>
              <a:t>OHRDP</a:t>
            </a:r>
            <a:endParaRPr lang="en-CA" dirty="0">
              <a:solidFill>
                <a:srgbClr val="FF0000"/>
              </a:solidFill>
            </a:endParaRPr>
          </a:p>
        </p:txBody>
      </p:sp>
      <p:pic>
        <p:nvPicPr>
          <p:cNvPr id="33799" name="Picture 2" descr="\\RANSBS\RedirectedFolders\CLavoie\Desktop\OHRDP _ Ontario Harm Reduction Distribution Program_files\OHRDP-NaloxoneKit.jpg"/>
          <p:cNvPicPr>
            <a:picLocks noChangeAspect="1" noChangeArrowheads="1"/>
          </p:cNvPicPr>
          <p:nvPr/>
        </p:nvPicPr>
        <p:blipFill>
          <a:blip r:embed="rId4"/>
          <a:srcRect/>
          <a:stretch>
            <a:fillRect/>
          </a:stretch>
        </p:blipFill>
        <p:spPr bwMode="auto">
          <a:xfrm>
            <a:off x="4822825" y="1844675"/>
            <a:ext cx="3600450" cy="4105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5842" name="Picture 2"/>
          <p:cNvPicPr>
            <a:picLocks noChangeAspect="1" noChangeArrowheads="1"/>
          </p:cNvPicPr>
          <p:nvPr/>
        </p:nvPicPr>
        <p:blipFill>
          <a:blip r:embed="rId3"/>
          <a:srcRect/>
          <a:stretch>
            <a:fillRect/>
          </a:stretch>
        </p:blipFill>
        <p:spPr bwMode="auto">
          <a:xfrm>
            <a:off x="161925"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45" name="Title 1"/>
          <p:cNvSpPr>
            <a:spLocks noGrp="1"/>
          </p:cNvSpPr>
          <p:nvPr>
            <p:ph type="title"/>
          </p:nvPr>
        </p:nvSpPr>
        <p:spPr>
          <a:xfrm>
            <a:off x="684213" y="274638"/>
            <a:ext cx="8002587" cy="1143000"/>
          </a:xfrm>
        </p:spPr>
        <p:txBody>
          <a:bodyPr/>
          <a:lstStyle/>
          <a:p>
            <a:r>
              <a:rPr lang="en-CA" sz="4000" smtClean="0">
                <a:solidFill>
                  <a:srgbClr val="FF0000"/>
                </a:solidFill>
              </a:rPr>
              <a:t>Our journey to naloxone funding</a:t>
            </a:r>
          </a:p>
        </p:txBody>
      </p:sp>
      <p:sp>
        <p:nvSpPr>
          <p:cNvPr id="35846" name="Content Placeholder 3"/>
          <p:cNvSpPr>
            <a:spLocks noGrp="1"/>
          </p:cNvSpPr>
          <p:nvPr>
            <p:ph sz="half" idx="2"/>
          </p:nvPr>
        </p:nvSpPr>
        <p:spPr>
          <a:xfrm>
            <a:off x="457200" y="1628775"/>
            <a:ext cx="8147050" cy="5083175"/>
          </a:xfrm>
        </p:spPr>
        <p:txBody>
          <a:bodyPr/>
          <a:lstStyle/>
          <a:p>
            <a:pPr>
              <a:spcAft>
                <a:spcPts val="600"/>
              </a:spcAft>
            </a:pPr>
            <a:r>
              <a:rPr lang="en-CA" sz="2800" b="1" smtClean="0"/>
              <a:t>May 2014 </a:t>
            </a:r>
            <a:r>
              <a:rPr lang="en-CA" sz="2800" smtClean="0"/>
              <a:t>- began process to apply for naloxone funding, significant amount of community development, development of medical directives</a:t>
            </a:r>
          </a:p>
          <a:p>
            <a:pPr>
              <a:spcAft>
                <a:spcPts val="600"/>
              </a:spcAft>
            </a:pPr>
            <a:r>
              <a:rPr lang="en-CA" sz="2800" b="1" smtClean="0"/>
              <a:t>December 2014 </a:t>
            </a:r>
            <a:r>
              <a:rPr lang="en-CA" sz="2800" smtClean="0"/>
              <a:t>- submitted application for funding</a:t>
            </a:r>
          </a:p>
          <a:p>
            <a:pPr>
              <a:spcAft>
                <a:spcPts val="600"/>
              </a:spcAft>
            </a:pPr>
            <a:r>
              <a:rPr lang="en-CA" sz="2800" b="1" smtClean="0"/>
              <a:t>January 2016 </a:t>
            </a:r>
            <a:r>
              <a:rPr lang="en-CA" sz="2800" smtClean="0"/>
              <a:t>- received naloxone</a:t>
            </a:r>
          </a:p>
          <a:p>
            <a:pPr>
              <a:spcAft>
                <a:spcPts val="600"/>
              </a:spcAft>
            </a:pPr>
            <a:r>
              <a:rPr lang="en-CA" sz="2800" b="1" smtClean="0"/>
              <a:t>February/March 2016 </a:t>
            </a:r>
            <a:r>
              <a:rPr lang="en-CA" sz="2800" smtClean="0"/>
              <a:t>– community development, and we began handing out kits </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890"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893" name="Title 1"/>
          <p:cNvSpPr>
            <a:spLocks noGrp="1"/>
          </p:cNvSpPr>
          <p:nvPr>
            <p:ph type="title"/>
          </p:nvPr>
        </p:nvSpPr>
        <p:spPr>
          <a:xfrm>
            <a:off x="755650" y="333375"/>
            <a:ext cx="8002588" cy="1143000"/>
          </a:xfrm>
        </p:spPr>
        <p:txBody>
          <a:bodyPr/>
          <a:lstStyle/>
          <a:p>
            <a:r>
              <a:rPr lang="en-CA" sz="4000" smtClean="0">
                <a:solidFill>
                  <a:srgbClr val="FF0000"/>
                </a:solidFill>
              </a:rPr>
              <a:t>Naloxone Program Offers:</a:t>
            </a:r>
          </a:p>
        </p:txBody>
      </p:sp>
      <p:sp>
        <p:nvSpPr>
          <p:cNvPr id="37894" name="Content Placeholder 3"/>
          <p:cNvSpPr>
            <a:spLocks noGrp="1"/>
          </p:cNvSpPr>
          <p:nvPr>
            <p:ph sz="half" idx="2"/>
          </p:nvPr>
        </p:nvSpPr>
        <p:spPr>
          <a:xfrm>
            <a:off x="684213" y="1700213"/>
            <a:ext cx="7931150" cy="3816350"/>
          </a:xfrm>
        </p:spPr>
        <p:txBody>
          <a:bodyPr/>
          <a:lstStyle/>
          <a:p>
            <a:r>
              <a:rPr lang="en-CA" sz="3600" smtClean="0"/>
              <a:t>Education to community</a:t>
            </a:r>
          </a:p>
          <a:p>
            <a:r>
              <a:rPr lang="en-CA" sz="3600" smtClean="0"/>
              <a:t>Outreach within the community</a:t>
            </a:r>
          </a:p>
          <a:p>
            <a:r>
              <a:rPr lang="en-CA" sz="3600" smtClean="0"/>
              <a:t>Drop-in training (clients or non-clients)</a:t>
            </a:r>
          </a:p>
          <a:p>
            <a:r>
              <a:rPr lang="en-CA" sz="3600" smtClean="0"/>
              <a:t>Training at partnering agencies upon request/individual basis</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763713" y="6669088"/>
            <a:ext cx="662463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938"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cxnSp>
        <p:nvCxnSpPr>
          <p:cNvPr id="5" name="Straight Connector 4"/>
          <p:cNvCxnSpPr/>
          <p:nvPr/>
        </p:nvCxnSpPr>
        <p:spPr>
          <a:xfrm>
            <a:off x="1763713" y="6524625"/>
            <a:ext cx="6624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63713" y="6597650"/>
            <a:ext cx="6624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941" name="Title 1"/>
          <p:cNvSpPr>
            <a:spLocks noGrp="1"/>
          </p:cNvSpPr>
          <p:nvPr>
            <p:ph type="title"/>
          </p:nvPr>
        </p:nvSpPr>
        <p:spPr>
          <a:xfrm>
            <a:off x="0" y="274638"/>
            <a:ext cx="9144000" cy="1143000"/>
          </a:xfrm>
        </p:spPr>
        <p:txBody>
          <a:bodyPr/>
          <a:lstStyle/>
          <a:p>
            <a:r>
              <a:rPr lang="en-CA" sz="4000" smtClean="0">
                <a:solidFill>
                  <a:srgbClr val="FF0000"/>
                </a:solidFill>
              </a:rPr>
              <a:t>Training Process</a:t>
            </a:r>
          </a:p>
        </p:txBody>
      </p:sp>
      <p:sp>
        <p:nvSpPr>
          <p:cNvPr id="4" name="Content Placeholder 3"/>
          <p:cNvSpPr>
            <a:spLocks noGrp="1"/>
          </p:cNvSpPr>
          <p:nvPr>
            <p:ph sz="half" idx="2"/>
          </p:nvPr>
        </p:nvSpPr>
        <p:spPr>
          <a:xfrm>
            <a:off x="457200" y="1989138"/>
            <a:ext cx="8147050" cy="2232025"/>
          </a:xfrm>
          <a:ln w="19050">
            <a:solidFill>
              <a:schemeClr val="tx1"/>
            </a:solidFill>
          </a:ln>
        </p:spPr>
        <p:txBody>
          <a:bodyPr rtlCol="0">
            <a:normAutofit/>
          </a:bodyPr>
          <a:lstStyle/>
          <a:p>
            <a:pPr marL="0" indent="0" algn="ctr" fontAlgn="auto">
              <a:spcAft>
                <a:spcPts val="0"/>
              </a:spcAft>
              <a:buFont typeface="Arial" panose="020B0604020202020204" pitchFamily="34" charset="0"/>
              <a:buNone/>
              <a:defRPr/>
            </a:pPr>
            <a:r>
              <a:rPr lang="en-CA" sz="3600" dirty="0" smtClean="0">
                <a:latin typeface="+mj-lt"/>
              </a:rPr>
              <a:t>The remainder of the presentation demonstrates the training provided to those who receive naloxone kits. </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18" name="Object 94"/>
          <p:cNvGraphicFramePr>
            <a:graphicFrameLocks noChangeAspect="1"/>
          </p:cNvGraphicFramePr>
          <p:nvPr/>
        </p:nvGraphicFramePr>
        <p:xfrm>
          <a:off x="2555875" y="260350"/>
          <a:ext cx="5268913" cy="6094413"/>
        </p:xfrm>
        <a:graphic>
          <a:graphicData uri="http://schemas.openxmlformats.org/presentationml/2006/ole">
            <mc:AlternateContent xmlns:mc="http://schemas.openxmlformats.org/markup-compatibility/2006">
              <mc:Choice xmlns:v="urn:schemas-microsoft-com:vml" Requires="v">
                <p:oleObj spid="_x0000_s1164" name="Document" r:id="rId5" imgW="6860843" imgH="7938099" progId="">
                  <p:embed/>
                </p:oleObj>
              </mc:Choice>
              <mc:Fallback>
                <p:oleObj name="Document" r:id="rId5" imgW="6860843" imgH="7938099" progId="">
                  <p:embed/>
                  <p:pic>
                    <p:nvPicPr>
                      <p:cNvPr id="0" name="Picture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60350"/>
                        <a:ext cx="5268913" cy="609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sz="3000" dirty="0" smtClean="0"/>
              <a:t>Introduction</a:t>
            </a:r>
          </a:p>
          <a:p>
            <a:r>
              <a:rPr lang="en-US" sz="3000" dirty="0" smtClean="0"/>
              <a:t>Overdose Prevention and Response with Naloxone</a:t>
            </a:r>
          </a:p>
          <a:p>
            <a:r>
              <a:rPr lang="en-US" sz="3000" dirty="0" smtClean="0"/>
              <a:t>OCP </a:t>
            </a:r>
            <a:r>
              <a:rPr lang="en-US" sz="3000" i="1" dirty="0" smtClean="0"/>
              <a:t>Responsibility of the Pharmacist</a:t>
            </a:r>
            <a:endParaRPr lang="en-US" sz="3000" dirty="0" smtClean="0"/>
          </a:p>
          <a:p>
            <a:r>
              <a:rPr lang="en-US" sz="3000" dirty="0" smtClean="0"/>
              <a:t>OPA </a:t>
            </a:r>
            <a:r>
              <a:rPr lang="en-US" sz="3000" i="1" dirty="0" smtClean="0"/>
              <a:t>FAQs</a:t>
            </a:r>
          </a:p>
          <a:p>
            <a:endParaRPr lang="en-US" dirty="0"/>
          </a:p>
        </p:txBody>
      </p:sp>
    </p:spTree>
    <p:extLst>
      <p:ext uri="{BB962C8B-B14F-4D97-AF65-F5344CB8AC3E}">
        <p14:creationId xmlns:p14="http://schemas.microsoft.com/office/powerpoint/2010/main" val="4106219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258" name="Object 186"/>
          <p:cNvGraphicFramePr>
            <a:graphicFrameLocks noChangeAspect="1"/>
          </p:cNvGraphicFramePr>
          <p:nvPr/>
        </p:nvGraphicFramePr>
        <p:xfrm>
          <a:off x="179388" y="692150"/>
          <a:ext cx="4321175" cy="5592763"/>
        </p:xfrm>
        <a:graphic>
          <a:graphicData uri="http://schemas.openxmlformats.org/presentationml/2006/ole">
            <mc:AlternateContent xmlns:mc="http://schemas.openxmlformats.org/markup-compatibility/2006">
              <mc:Choice xmlns:v="urn:schemas-microsoft-com:vml" Requires="v">
                <p:oleObj spid="_x0000_s3350" name="Acrobat Document" r:id="rId4" imgW="5852160" imgH="7655760" progId="AcroExch.Document.11">
                  <p:embed/>
                </p:oleObj>
              </mc:Choice>
              <mc:Fallback>
                <p:oleObj name="Acrobat Document" r:id="rId4" imgW="5852160" imgH="7655760" progId="AcroExch.Document.11">
                  <p:embed/>
                  <p:pic>
                    <p:nvPicPr>
                      <p:cNvPr id="0" name="Picture 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92150"/>
                        <a:ext cx="4321175" cy="559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59" name="Object 187"/>
          <p:cNvGraphicFramePr>
            <a:graphicFrameLocks noChangeAspect="1"/>
          </p:cNvGraphicFramePr>
          <p:nvPr/>
        </p:nvGraphicFramePr>
        <p:xfrm>
          <a:off x="4500563" y="692150"/>
          <a:ext cx="4394200" cy="5616575"/>
        </p:xfrm>
        <a:graphic>
          <a:graphicData uri="http://schemas.openxmlformats.org/presentationml/2006/ole">
            <mc:AlternateContent xmlns:mc="http://schemas.openxmlformats.org/markup-compatibility/2006">
              <mc:Choice xmlns:v="urn:schemas-microsoft-com:vml" Requires="v">
                <p:oleObj spid="_x0000_s3351" name="Acrobat Document" r:id="rId6" imgW="5852160" imgH="7655760" progId="AcroExch.Document.11">
                  <p:embed/>
                </p:oleObj>
              </mc:Choice>
              <mc:Fallback>
                <p:oleObj name="Acrobat Document" r:id="rId6" imgW="5852160" imgH="7655760" progId="AcroExch.Document.11">
                  <p:embed/>
                  <p:pic>
                    <p:nvPicPr>
                      <p:cNvPr id="0" name="Picture 1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692150"/>
                        <a:ext cx="4394200" cy="561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42" name="Object 94"/>
          <p:cNvGraphicFramePr>
            <a:graphicFrameLocks noChangeAspect="1"/>
          </p:cNvGraphicFramePr>
          <p:nvPr/>
        </p:nvGraphicFramePr>
        <p:xfrm>
          <a:off x="2124075" y="188913"/>
          <a:ext cx="4968875" cy="6430962"/>
        </p:xfrm>
        <a:graphic>
          <a:graphicData uri="http://schemas.openxmlformats.org/presentationml/2006/ole">
            <mc:AlternateContent xmlns:mc="http://schemas.openxmlformats.org/markup-compatibility/2006">
              <mc:Choice xmlns:v="urn:schemas-microsoft-com:vml" Requires="v">
                <p:oleObj spid="_x0000_s2188" name="Acrobat Document" r:id="rId4" imgW="5852160" imgH="7655760" progId="AcroExch.Document.11">
                  <p:embed/>
                </p:oleObj>
              </mc:Choice>
              <mc:Fallback>
                <p:oleObj name="Acrobat Document" r:id="rId4" imgW="5852160" imgH="7655760" progId="AcroExch.Document.11">
                  <p:embed/>
                  <p:pic>
                    <p:nvPicPr>
                      <p:cNvPr id="0" name="Picture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88913"/>
                        <a:ext cx="4968875" cy="6430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Content Placeholder 2"/>
          <p:cNvSpPr>
            <a:spLocks noGrp="1"/>
          </p:cNvSpPr>
          <p:nvPr>
            <p:ph idx="1"/>
          </p:nvPr>
        </p:nvSpPr>
        <p:spPr/>
        <p:txBody>
          <a:bodyPr/>
          <a:lstStyle/>
          <a:p>
            <a:r>
              <a:rPr lang="en-CA" smtClean="0"/>
              <a:t>What is an overdose</a:t>
            </a:r>
          </a:p>
          <a:p>
            <a:r>
              <a:rPr lang="en-CA" smtClean="0"/>
              <a:t>What increases the risk of overdose</a:t>
            </a:r>
          </a:p>
          <a:p>
            <a:r>
              <a:rPr lang="en-CA" smtClean="0"/>
              <a:t>How to recognize an overdose</a:t>
            </a:r>
          </a:p>
          <a:p>
            <a:r>
              <a:rPr lang="en-CA" smtClean="0"/>
              <a:t>How to respond to an overdose</a:t>
            </a:r>
          </a:p>
          <a:p>
            <a:r>
              <a:rPr lang="en-CA" smtClean="0"/>
              <a:t>What is naloxone, and how to use it</a:t>
            </a:r>
          </a:p>
          <a:p>
            <a:r>
              <a:rPr lang="en-CA" smtClean="0"/>
              <a:t>Referral process for others to be trained</a:t>
            </a:r>
          </a:p>
          <a:p>
            <a:endParaRPr lang="en-CA" smtClean="0"/>
          </a:p>
          <a:p>
            <a:endParaRPr lang="en-CA" smtClean="0"/>
          </a:p>
          <a:p>
            <a:endParaRPr lang="en-CA" smtClean="0"/>
          </a:p>
        </p:txBody>
      </p:sp>
      <p:pic>
        <p:nvPicPr>
          <p:cNvPr id="51202" name="Picture 4"/>
          <p:cNvPicPr>
            <a:picLocks noChangeAspect="1"/>
          </p:cNvPicPr>
          <p:nvPr/>
        </p:nvPicPr>
        <p:blipFill>
          <a:blip r:embed="rId2"/>
          <a:srcRect/>
          <a:stretch>
            <a:fillRect/>
          </a:stretch>
        </p:blipFill>
        <p:spPr bwMode="auto">
          <a:xfrm>
            <a:off x="1714500" y="6477000"/>
            <a:ext cx="7277100" cy="225425"/>
          </a:xfrm>
          <a:prstGeom prst="rect">
            <a:avLst/>
          </a:prstGeom>
          <a:noFill/>
          <a:ln w="9525">
            <a:noFill/>
            <a:miter lim="800000"/>
            <a:headEnd/>
            <a:tailEnd/>
          </a:ln>
        </p:spPr>
      </p:pic>
      <p:pic>
        <p:nvPicPr>
          <p:cNvPr id="5120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sp>
        <p:nvSpPr>
          <p:cNvPr id="51204" name="Title 3"/>
          <p:cNvSpPr>
            <a:spLocks noGrp="1"/>
          </p:cNvSpPr>
          <p:nvPr>
            <p:ph type="title"/>
          </p:nvPr>
        </p:nvSpPr>
        <p:spPr/>
        <p:txBody>
          <a:bodyPr/>
          <a:lstStyle/>
          <a:p>
            <a:r>
              <a:rPr lang="en-CA" smtClean="0">
                <a:solidFill>
                  <a:srgbClr val="FF0000"/>
                </a:solidFill>
              </a:rPr>
              <a:t>Overview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50900"/>
          </a:xfrm>
          <a:ln w="28575">
            <a:solidFill>
              <a:schemeClr val="bg1"/>
            </a:solidFill>
          </a:ln>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dirty="0" smtClean="0">
                <a:solidFill>
                  <a:srgbClr val="FF0000"/>
                </a:solidFill>
              </a:rPr>
              <a:t>Overdose Defined</a:t>
            </a:r>
            <a:br>
              <a:rPr lang="en-CA" dirty="0" smtClean="0">
                <a:solidFill>
                  <a:srgbClr val="FF0000"/>
                </a:solidFill>
              </a:rPr>
            </a:br>
            <a:endParaRPr lang="en-CA" dirty="0">
              <a:solidFill>
                <a:srgbClr val="FF0000"/>
              </a:solidFill>
            </a:endParaRPr>
          </a:p>
        </p:txBody>
      </p:sp>
      <p:sp>
        <p:nvSpPr>
          <p:cNvPr id="3" name="Content Placeholder 2"/>
          <p:cNvSpPr>
            <a:spLocks noGrp="1"/>
          </p:cNvSpPr>
          <p:nvPr>
            <p:ph idx="1"/>
          </p:nvPr>
        </p:nvSpPr>
        <p:spPr>
          <a:xfrm>
            <a:off x="611188" y="1638300"/>
            <a:ext cx="7772400" cy="4537075"/>
          </a:xfrm>
          <a:ln>
            <a:solidFill>
              <a:schemeClr val="bg1"/>
            </a:solidFill>
          </a:ln>
        </p:spPr>
        <p:style>
          <a:lnRef idx="2">
            <a:schemeClr val="dk1"/>
          </a:lnRef>
          <a:fillRef idx="1">
            <a:schemeClr val="lt1"/>
          </a:fillRef>
          <a:effectRef idx="0">
            <a:schemeClr val="dk1"/>
          </a:effectRef>
          <a:fontRef idx="minor">
            <a:schemeClr val="dk1"/>
          </a:fontRef>
        </p:style>
        <p:txBody>
          <a:bodyPr rtlCol="0">
            <a:noAutofit/>
          </a:bodyPr>
          <a:lstStyle/>
          <a:p>
            <a:pPr fontAlgn="auto">
              <a:spcAft>
                <a:spcPts val="0"/>
              </a:spcAft>
              <a:buFont typeface="Arial" panose="020B0604020202020204" pitchFamily="34" charset="0"/>
              <a:buChar char="•"/>
              <a:defRPr/>
            </a:pPr>
            <a:r>
              <a:rPr lang="en-CA" sz="3400" dirty="0">
                <a:latin typeface="+mj-lt"/>
              </a:rPr>
              <a:t>Overdose is the use of a drug (or drugs) in an amount or way that causes acute harmful mental or physical </a:t>
            </a:r>
            <a:r>
              <a:rPr lang="en-CA" sz="3400" dirty="0" smtClean="0">
                <a:latin typeface="+mj-lt"/>
              </a:rPr>
              <a:t>effects</a:t>
            </a:r>
          </a:p>
          <a:p>
            <a:pPr fontAlgn="auto">
              <a:spcAft>
                <a:spcPts val="0"/>
              </a:spcAft>
              <a:buFont typeface="Arial" panose="020B0604020202020204" pitchFamily="34" charset="0"/>
              <a:buChar char="•"/>
              <a:defRPr/>
            </a:pPr>
            <a:r>
              <a:rPr lang="en-CA" sz="3400" dirty="0" smtClean="0">
                <a:latin typeface="+mj-lt"/>
              </a:rPr>
              <a:t>Overdose </a:t>
            </a:r>
            <a:r>
              <a:rPr lang="en-CA" sz="3400" dirty="0">
                <a:latin typeface="+mj-lt"/>
              </a:rPr>
              <a:t>may produce short-lived or lasting effects, and can sometimes be </a:t>
            </a:r>
            <a:r>
              <a:rPr lang="en-CA" sz="3400" dirty="0" smtClean="0">
                <a:latin typeface="+mj-lt"/>
              </a:rPr>
              <a:t>fatal</a:t>
            </a:r>
            <a:endParaRPr lang="en-CA" sz="3400" dirty="0">
              <a:latin typeface="+mj-lt"/>
            </a:endParaRPr>
          </a:p>
          <a:p>
            <a:pPr fontAlgn="auto">
              <a:spcAft>
                <a:spcPts val="0"/>
              </a:spcAft>
              <a:buFont typeface="Arial" panose="020B0604020202020204" pitchFamily="34" charset="0"/>
              <a:buChar char="•"/>
              <a:defRPr/>
            </a:pPr>
            <a:endParaRPr lang="en-CA" sz="3400" dirty="0">
              <a:latin typeface="Franklin Gothic Book" panose="020B0503020102020204" pitchFamily="34" charset="0"/>
            </a:endParaRPr>
          </a:p>
          <a:p>
            <a:pPr fontAlgn="auto">
              <a:spcAft>
                <a:spcPts val="0"/>
              </a:spcAft>
              <a:buFont typeface="Arial" panose="020B0604020202020204" pitchFamily="34" charset="0"/>
              <a:buChar char="•"/>
              <a:defRPr/>
            </a:pPr>
            <a:endParaRPr lang="en-CA" sz="3400" dirty="0"/>
          </a:p>
        </p:txBody>
      </p:sp>
      <p:pic>
        <p:nvPicPr>
          <p:cNvPr id="52227" name="Picture 6"/>
          <p:cNvPicPr>
            <a:picLocks noChangeAspect="1"/>
          </p:cNvPicPr>
          <p:nvPr/>
        </p:nvPicPr>
        <p:blipFill>
          <a:blip r:embed="rId2"/>
          <a:srcRect/>
          <a:stretch>
            <a:fillRect/>
          </a:stretch>
        </p:blipFill>
        <p:spPr bwMode="auto">
          <a:xfrm>
            <a:off x="1728788" y="6477000"/>
            <a:ext cx="7278687" cy="225425"/>
          </a:xfrm>
          <a:prstGeom prst="rect">
            <a:avLst/>
          </a:prstGeom>
          <a:noFill/>
          <a:ln w="9525">
            <a:noFill/>
            <a:miter lim="800000"/>
            <a:headEnd/>
            <a:tailEnd/>
          </a:ln>
        </p:spPr>
      </p:pic>
      <p:pic>
        <p:nvPicPr>
          <p:cNvPr id="52228"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604963"/>
            <a:ext cx="7848600" cy="2087562"/>
          </a:xfrm>
        </p:spPr>
        <p:txBody>
          <a:bodyPr rtlCol="0">
            <a:normAutofit/>
          </a:bodyPr>
          <a:lstStyle/>
          <a:p>
            <a:pPr marL="0" indent="0" fontAlgn="auto">
              <a:spcAft>
                <a:spcPts val="0"/>
              </a:spcAft>
              <a:buFont typeface="Arial" panose="020B0604020202020204" pitchFamily="34" charset="0"/>
              <a:buNone/>
              <a:defRPr/>
            </a:pPr>
            <a:r>
              <a:rPr lang="en-CA" sz="2700" b="1" dirty="0">
                <a:latin typeface="+mj-lt"/>
              </a:rPr>
              <a:t>Depressant overdose</a:t>
            </a:r>
            <a:r>
              <a:rPr lang="en-CA" sz="2700" dirty="0">
                <a:latin typeface="+mj-lt"/>
              </a:rPr>
              <a:t>: slows the central nervous system down to the point where several systems may stop working. Breathing slows or even stops.</a:t>
            </a:r>
          </a:p>
          <a:p>
            <a:pPr fontAlgn="auto">
              <a:spcAft>
                <a:spcPts val="0"/>
              </a:spcAft>
              <a:buFont typeface="Arial" panose="020B0604020202020204" pitchFamily="34" charset="0"/>
              <a:buChar char="•"/>
              <a:defRPr/>
            </a:pPr>
            <a:endParaRPr lang="en-CA" dirty="0">
              <a:latin typeface="+mj-lt"/>
            </a:endParaRPr>
          </a:p>
        </p:txBody>
      </p:sp>
      <p:sp>
        <p:nvSpPr>
          <p:cNvPr id="4" name="Rectangle 3"/>
          <p:cNvSpPr/>
          <p:nvPr/>
        </p:nvSpPr>
        <p:spPr>
          <a:xfrm>
            <a:off x="650875" y="2636838"/>
            <a:ext cx="7921625" cy="2078037"/>
          </a:xfrm>
          <a:prstGeom prst="rect">
            <a:avLst/>
          </a:prstGeom>
        </p:spPr>
        <p:txBody>
          <a:bodyPr>
            <a:spAutoFit/>
          </a:bodyPr>
          <a:lstStyle/>
          <a:p>
            <a:pPr fontAlgn="auto">
              <a:spcBef>
                <a:spcPts val="0"/>
              </a:spcBef>
              <a:spcAft>
                <a:spcPts val="0"/>
              </a:spcAft>
              <a:defRPr/>
            </a:pPr>
            <a:endParaRPr lang="en-CA" sz="2400" b="1" dirty="0">
              <a:latin typeface="+mj-lt"/>
              <a:cs typeface="+mn-cs"/>
            </a:endParaRPr>
          </a:p>
          <a:p>
            <a:pPr fontAlgn="auto">
              <a:spcBef>
                <a:spcPts val="0"/>
              </a:spcBef>
              <a:spcAft>
                <a:spcPts val="0"/>
              </a:spcAft>
              <a:defRPr/>
            </a:pPr>
            <a:endParaRPr lang="en-CA" sz="2400" b="1" dirty="0">
              <a:latin typeface="+mj-lt"/>
              <a:cs typeface="+mn-cs"/>
            </a:endParaRPr>
          </a:p>
          <a:p>
            <a:pPr fontAlgn="auto">
              <a:spcBef>
                <a:spcPts val="0"/>
              </a:spcBef>
              <a:spcAft>
                <a:spcPts val="0"/>
              </a:spcAft>
              <a:defRPr/>
            </a:pPr>
            <a:r>
              <a:rPr lang="en-CA" sz="2700" b="1" dirty="0">
                <a:latin typeface="+mj-lt"/>
                <a:cs typeface="+mn-cs"/>
              </a:rPr>
              <a:t>Stimulant overdose</a:t>
            </a:r>
            <a:r>
              <a:rPr lang="en-CA" sz="2700" dirty="0">
                <a:latin typeface="+mj-lt"/>
                <a:cs typeface="+mn-cs"/>
              </a:rPr>
              <a:t>: speeds the central nervous system up to the point of overworking certain</a:t>
            </a:r>
          </a:p>
          <a:p>
            <a:pPr fontAlgn="auto">
              <a:spcBef>
                <a:spcPts val="0"/>
              </a:spcBef>
              <a:spcAft>
                <a:spcPts val="0"/>
              </a:spcAft>
              <a:defRPr/>
            </a:pPr>
            <a:r>
              <a:rPr lang="en-CA" sz="2700" dirty="0">
                <a:latin typeface="+mj-lt"/>
                <a:cs typeface="+mn-cs"/>
              </a:rPr>
              <a:t>functions leading to failure</a:t>
            </a:r>
          </a:p>
        </p:txBody>
      </p:sp>
      <p:pic>
        <p:nvPicPr>
          <p:cNvPr id="53251" name="Picture 5"/>
          <p:cNvPicPr>
            <a:picLocks noChangeAspect="1"/>
          </p:cNvPicPr>
          <p:nvPr/>
        </p:nvPicPr>
        <p:blipFill>
          <a:blip r:embed="rId2"/>
          <a:srcRect/>
          <a:stretch>
            <a:fillRect/>
          </a:stretch>
        </p:blipFill>
        <p:spPr bwMode="auto">
          <a:xfrm>
            <a:off x="1720850" y="6477000"/>
            <a:ext cx="7278688" cy="225425"/>
          </a:xfrm>
          <a:prstGeom prst="rect">
            <a:avLst/>
          </a:prstGeom>
          <a:noFill/>
          <a:ln w="9525">
            <a:noFill/>
            <a:miter lim="800000"/>
            <a:headEnd/>
            <a:tailEnd/>
          </a:ln>
        </p:spPr>
      </p:pic>
      <p:pic>
        <p:nvPicPr>
          <p:cNvPr id="53252"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sp>
        <p:nvSpPr>
          <p:cNvPr id="53253" name="Title 9"/>
          <p:cNvSpPr>
            <a:spLocks noGrp="1"/>
          </p:cNvSpPr>
          <p:nvPr>
            <p:ph type="title"/>
          </p:nvPr>
        </p:nvSpPr>
        <p:spPr/>
        <p:txBody>
          <a:bodyPr/>
          <a:lstStyle/>
          <a:p>
            <a:r>
              <a:rPr lang="en-CA" smtClean="0">
                <a:solidFill>
                  <a:srgbClr val="FF0000"/>
                </a:solidFill>
              </a:rPr>
              <a:t>Types of overdose</a:t>
            </a:r>
            <a:endParaRPr lang="en-CA"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1042988" y="15573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4274" name="Title 1"/>
          <p:cNvSpPr>
            <a:spLocks noGrp="1"/>
          </p:cNvSpPr>
          <p:nvPr>
            <p:ph type="title"/>
          </p:nvPr>
        </p:nvSpPr>
        <p:spPr>
          <a:xfrm>
            <a:off x="711200" y="260350"/>
            <a:ext cx="7772400" cy="1143000"/>
          </a:xfrm>
          <a:ln w="38100">
            <a:solidFill>
              <a:schemeClr val="bg1"/>
            </a:solidFill>
          </a:ln>
        </p:spPr>
        <p:txBody>
          <a:bodyPr/>
          <a:lstStyle/>
          <a:p>
            <a:r>
              <a:rPr lang="en-CA" sz="3600" smtClean="0">
                <a:solidFill>
                  <a:srgbClr val="FF0000"/>
                </a:solidFill>
              </a:rPr>
              <a:t>Who is at risk of an opioid overdose? </a:t>
            </a:r>
          </a:p>
        </p:txBody>
      </p:sp>
      <p:sp>
        <p:nvSpPr>
          <p:cNvPr id="3" name="Content Placeholder 2"/>
          <p:cNvSpPr>
            <a:spLocks noGrp="1"/>
          </p:cNvSpPr>
          <p:nvPr>
            <p:ph idx="1"/>
          </p:nvPr>
        </p:nvSpPr>
        <p:spPr>
          <a:xfrm>
            <a:off x="684213" y="1419225"/>
            <a:ext cx="7848600" cy="4727575"/>
          </a:xfrm>
          <a:solidFill>
            <a:schemeClr val="bg1"/>
          </a:solidFill>
        </p:spPr>
        <p:txBody>
          <a:bodyPr rtlCol="0">
            <a:normAutofit/>
          </a:bodyPr>
          <a:lstStyle/>
          <a:p>
            <a:pPr marL="0" indent="0" fontAlgn="auto">
              <a:spcAft>
                <a:spcPts val="0"/>
              </a:spcAft>
              <a:buFont typeface="Arial" panose="020B0604020202020204" pitchFamily="34" charset="0"/>
              <a:buNone/>
              <a:defRPr/>
            </a:pPr>
            <a:r>
              <a:rPr lang="en-CA" sz="3000" dirty="0" smtClean="0"/>
              <a:t>Overdose </a:t>
            </a:r>
            <a:r>
              <a:rPr lang="en-CA" sz="3000" dirty="0"/>
              <a:t>doesn’t discriminate, but there are some key risk </a:t>
            </a:r>
            <a:r>
              <a:rPr lang="en-CA" sz="3000" dirty="0" smtClean="0"/>
              <a:t>factors: </a:t>
            </a:r>
            <a:endParaRPr lang="en-CA" sz="3000" dirty="0"/>
          </a:p>
          <a:p>
            <a:pPr fontAlgn="auto">
              <a:spcAft>
                <a:spcPts val="0"/>
              </a:spcAft>
              <a:buFont typeface="Arial" panose="020B0604020202020204" pitchFamily="34" charset="0"/>
              <a:buChar char="•"/>
              <a:defRPr/>
            </a:pPr>
            <a:r>
              <a:rPr lang="en-CA" sz="3000" dirty="0" smtClean="0"/>
              <a:t>Mixing Drugs</a:t>
            </a:r>
          </a:p>
          <a:p>
            <a:pPr fontAlgn="auto">
              <a:spcAft>
                <a:spcPts val="0"/>
              </a:spcAft>
              <a:buFont typeface="Arial" panose="020B0604020202020204" pitchFamily="34" charset="0"/>
              <a:buChar char="•"/>
              <a:defRPr/>
            </a:pPr>
            <a:r>
              <a:rPr lang="en-CA" sz="3000" dirty="0" smtClean="0"/>
              <a:t>Using drugs of unknown potency</a:t>
            </a:r>
            <a:endParaRPr lang="en-CA" sz="3000" dirty="0"/>
          </a:p>
          <a:p>
            <a:pPr fontAlgn="auto">
              <a:spcAft>
                <a:spcPts val="0"/>
              </a:spcAft>
              <a:buFont typeface="Arial" panose="020B0604020202020204" pitchFamily="34" charset="0"/>
              <a:buChar char="•"/>
              <a:defRPr/>
            </a:pPr>
            <a:r>
              <a:rPr lang="en-CA" sz="3000" dirty="0" smtClean="0"/>
              <a:t>Low </a:t>
            </a:r>
            <a:r>
              <a:rPr lang="en-CA" sz="3000" dirty="0"/>
              <a:t>or Reduced Tolerance </a:t>
            </a:r>
          </a:p>
          <a:p>
            <a:pPr fontAlgn="auto">
              <a:spcAft>
                <a:spcPts val="0"/>
              </a:spcAft>
              <a:buFont typeface="Arial" panose="020B0604020202020204" pitchFamily="34" charset="0"/>
              <a:buChar char="•"/>
              <a:defRPr/>
            </a:pPr>
            <a:r>
              <a:rPr lang="en-CA" sz="3000" dirty="0" smtClean="0"/>
              <a:t>Using </a:t>
            </a:r>
            <a:r>
              <a:rPr lang="en-CA" sz="3000" dirty="0"/>
              <a:t>Alone </a:t>
            </a:r>
          </a:p>
          <a:p>
            <a:pPr fontAlgn="auto">
              <a:spcAft>
                <a:spcPts val="0"/>
              </a:spcAft>
              <a:buFont typeface="Arial" panose="020B0604020202020204" pitchFamily="34" charset="0"/>
              <a:buChar char="•"/>
              <a:defRPr/>
            </a:pPr>
            <a:r>
              <a:rPr lang="en-CA" sz="3000" dirty="0" smtClean="0"/>
              <a:t>Long-term use</a:t>
            </a:r>
            <a:endParaRPr lang="en-CA" sz="3000" dirty="0"/>
          </a:p>
          <a:p>
            <a:pPr marL="0" indent="0" fontAlgn="auto">
              <a:spcAft>
                <a:spcPts val="0"/>
              </a:spcAft>
              <a:buFont typeface="Arial" panose="020B0604020202020204" pitchFamily="34" charset="0"/>
              <a:buNone/>
              <a:defRPr/>
            </a:pPr>
            <a:endParaRPr lang="en-CA" sz="3000" dirty="0"/>
          </a:p>
        </p:txBody>
      </p:sp>
      <p:pic>
        <p:nvPicPr>
          <p:cNvPr id="54276"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54277" name="Picture 4"/>
          <p:cNvPicPr>
            <a:picLocks noChangeAspect="1"/>
          </p:cNvPicPr>
          <p:nvPr/>
        </p:nvPicPr>
        <p:blipFill>
          <a:blip r:embed="rId4"/>
          <a:srcRect/>
          <a:stretch>
            <a:fillRect/>
          </a:stretch>
        </p:blipFill>
        <p:spPr bwMode="auto">
          <a:xfrm>
            <a:off x="1714500" y="6477000"/>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704850"/>
          </a:xfrm>
          <a:ln w="19050">
            <a:solidFill>
              <a:schemeClr val="bg1"/>
            </a:solidFill>
          </a:ln>
        </p:spPr>
        <p:txBody>
          <a:bodyPr rtlCol="0">
            <a:normAutofit fontScale="90000"/>
          </a:bodyPr>
          <a:lstStyle/>
          <a:p>
            <a:pPr fontAlgn="auto">
              <a:spcAft>
                <a:spcPts val="0"/>
              </a:spcAft>
              <a:defRPr/>
            </a:pPr>
            <a:r>
              <a:rPr lang="en-CA" dirty="0" smtClean="0">
                <a:solidFill>
                  <a:srgbClr val="FF0000"/>
                </a:solidFill>
              </a:rPr>
              <a:t>Know your risks: mixing drugs</a:t>
            </a:r>
            <a:endParaRPr lang="en-CA" dirty="0">
              <a:solidFill>
                <a:srgbClr val="FF0000"/>
              </a:solidFill>
            </a:endParaRPr>
          </a:p>
        </p:txBody>
      </p:sp>
      <p:sp>
        <p:nvSpPr>
          <p:cNvPr id="3" name="Content Placeholder 2"/>
          <p:cNvSpPr>
            <a:spLocks noGrp="1"/>
          </p:cNvSpPr>
          <p:nvPr>
            <p:ph idx="1"/>
          </p:nvPr>
        </p:nvSpPr>
        <p:spPr>
          <a:xfrm>
            <a:off x="539750" y="1125538"/>
            <a:ext cx="8147050" cy="4894262"/>
          </a:xfrm>
        </p:spPr>
        <p:txBody>
          <a:bodyPr rtlCol="0">
            <a:noAutofit/>
          </a:bodyPr>
          <a:lstStyle/>
          <a:p>
            <a:pPr fontAlgn="auto">
              <a:spcBef>
                <a:spcPts val="0"/>
              </a:spcBef>
              <a:spcAft>
                <a:spcPts val="0"/>
              </a:spcAft>
              <a:buFont typeface="Arial" panose="020B0604020202020204" pitchFamily="34" charset="0"/>
              <a:buChar char="•"/>
              <a:defRPr/>
            </a:pPr>
            <a:r>
              <a:rPr lang="en-CA" sz="2800" dirty="0" smtClean="0">
                <a:latin typeface="+mj-lt"/>
              </a:rPr>
              <a:t>New </a:t>
            </a:r>
            <a:r>
              <a:rPr lang="en-CA" sz="2800" dirty="0">
                <a:latin typeface="+mj-lt"/>
              </a:rPr>
              <a:t>drugs can combine with drugs that may have been used hours earlier. </a:t>
            </a:r>
            <a:endParaRPr lang="en-CA" sz="2800" dirty="0" smtClean="0">
              <a:latin typeface="+mj-lt"/>
            </a:endParaRPr>
          </a:p>
          <a:p>
            <a:pPr fontAlgn="auto">
              <a:spcBef>
                <a:spcPts val="0"/>
              </a:spcBef>
              <a:spcAft>
                <a:spcPts val="0"/>
              </a:spcAft>
              <a:buFont typeface="Arial" panose="020B0604020202020204" pitchFamily="34" charset="0"/>
              <a:buChar char="•"/>
              <a:defRPr/>
            </a:pPr>
            <a:r>
              <a:rPr lang="en-CA" sz="2800" dirty="0" smtClean="0">
                <a:latin typeface="+mj-lt"/>
              </a:rPr>
              <a:t>Drugs </a:t>
            </a:r>
            <a:r>
              <a:rPr lang="en-CA" sz="2800" dirty="0">
                <a:latin typeface="+mj-lt"/>
              </a:rPr>
              <a:t>may still be in the body long after a person can’t feel their effects. </a:t>
            </a:r>
            <a:endParaRPr lang="en-CA" sz="2800" dirty="0" smtClean="0">
              <a:latin typeface="+mj-lt"/>
            </a:endParaRPr>
          </a:p>
          <a:p>
            <a:pPr fontAlgn="auto">
              <a:spcBef>
                <a:spcPts val="0"/>
              </a:spcBef>
              <a:spcAft>
                <a:spcPts val="0"/>
              </a:spcAft>
              <a:buFont typeface="Arial" panose="020B0604020202020204" pitchFamily="34" charset="0"/>
              <a:buChar char="•"/>
              <a:defRPr/>
            </a:pPr>
            <a:r>
              <a:rPr lang="en-CA" sz="2800" dirty="0" smtClean="0">
                <a:latin typeface="+mj-lt"/>
              </a:rPr>
              <a:t>Mixing drugs with similar effects increases the risk of overdose (ex: downers with downers)</a:t>
            </a:r>
          </a:p>
          <a:p>
            <a:pPr fontAlgn="auto">
              <a:spcBef>
                <a:spcPts val="0"/>
              </a:spcBef>
              <a:spcAft>
                <a:spcPts val="0"/>
              </a:spcAft>
              <a:buFont typeface="Arial" panose="020B0604020202020204" pitchFamily="34" charset="0"/>
              <a:buChar char="•"/>
              <a:defRPr/>
            </a:pPr>
            <a:r>
              <a:rPr lang="en-CA" sz="2800" dirty="0" smtClean="0">
                <a:latin typeface="+mj-lt"/>
              </a:rPr>
              <a:t>Mixing drugs with different effects can disguise the amount of a drug in your system (ex: mixing an upper with a downer – may mask the high)</a:t>
            </a:r>
          </a:p>
          <a:p>
            <a:pPr fontAlgn="auto">
              <a:spcBef>
                <a:spcPts val="0"/>
              </a:spcBef>
              <a:spcAft>
                <a:spcPts val="0"/>
              </a:spcAft>
              <a:buFont typeface="Arial" panose="020B0604020202020204" pitchFamily="34" charset="0"/>
              <a:buChar char="•"/>
              <a:defRPr/>
            </a:pPr>
            <a:r>
              <a:rPr lang="en-CA" sz="2800" dirty="0" smtClean="0">
                <a:latin typeface="+mj-lt"/>
              </a:rPr>
              <a:t>The </a:t>
            </a:r>
            <a:r>
              <a:rPr lang="en-CA" sz="2800" dirty="0">
                <a:latin typeface="+mj-lt"/>
              </a:rPr>
              <a:t>majority of overdoses involve the use of a combination of drugs. </a:t>
            </a:r>
            <a:endParaRPr lang="en-CA" sz="2800" dirty="0" smtClean="0">
              <a:latin typeface="+mj-lt"/>
            </a:endParaRPr>
          </a:p>
        </p:txBody>
      </p:sp>
      <p:pic>
        <p:nvPicPr>
          <p:cNvPr id="5632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56324" name="Picture 4"/>
          <p:cNvPicPr>
            <a:picLocks noChangeAspect="1"/>
          </p:cNvPicPr>
          <p:nvPr/>
        </p:nvPicPr>
        <p:blipFill>
          <a:blip r:embed="rId4"/>
          <a:srcRect/>
          <a:stretch>
            <a:fillRect/>
          </a:stretch>
        </p:blipFill>
        <p:spPr bwMode="auto">
          <a:xfrm>
            <a:off x="1763713" y="6488113"/>
            <a:ext cx="7278687"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081087"/>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sz="4000" dirty="0" smtClean="0">
                <a:solidFill>
                  <a:srgbClr val="FF0000"/>
                </a:solidFill>
              </a:rPr>
              <a:t>Know your risks: potency</a:t>
            </a:r>
            <a:endParaRPr lang="en-CA" sz="4000" dirty="0">
              <a:solidFill>
                <a:srgbClr val="FF0000"/>
              </a:solidFill>
            </a:endParaRPr>
          </a:p>
        </p:txBody>
      </p:sp>
      <p:sp>
        <p:nvSpPr>
          <p:cNvPr id="3" name="Content Placeholder 2"/>
          <p:cNvSpPr>
            <a:spLocks noGrp="1"/>
          </p:cNvSpPr>
          <p:nvPr>
            <p:ph idx="1"/>
          </p:nvPr>
        </p:nvSpPr>
        <p:spPr>
          <a:xfrm>
            <a:off x="755650" y="1628775"/>
            <a:ext cx="7772400" cy="4365625"/>
          </a:xfrm>
        </p:spPr>
        <p:txBody>
          <a:bodyPr rtlCol="0">
            <a:normAutofit/>
          </a:bodyPr>
          <a:lstStyle/>
          <a:p>
            <a:pPr fontAlgn="auto">
              <a:spcAft>
                <a:spcPts val="0"/>
              </a:spcAft>
              <a:buFont typeface="Arial" panose="020B0604020202020204" pitchFamily="34" charset="0"/>
              <a:buChar char="•"/>
              <a:defRPr/>
            </a:pPr>
            <a:r>
              <a:rPr lang="en-CA" sz="2800" dirty="0" smtClean="0">
                <a:latin typeface="+mj-lt"/>
              </a:rPr>
              <a:t>Potency may vary dealer to dealer (referral to ACCESS)</a:t>
            </a:r>
          </a:p>
          <a:p>
            <a:pPr fontAlgn="auto">
              <a:spcAft>
                <a:spcPts val="0"/>
              </a:spcAft>
              <a:buFont typeface="Arial" panose="020B0604020202020204" pitchFamily="34" charset="0"/>
              <a:buChar char="•"/>
              <a:defRPr/>
            </a:pPr>
            <a:endParaRPr lang="en-CA" sz="2800" dirty="0" smtClean="0">
              <a:latin typeface="+mj-lt"/>
            </a:endParaRPr>
          </a:p>
          <a:p>
            <a:pPr fontAlgn="auto">
              <a:spcAft>
                <a:spcPts val="0"/>
              </a:spcAft>
              <a:buFont typeface="Arial" panose="020B0604020202020204" pitchFamily="34" charset="0"/>
              <a:buChar char="•"/>
              <a:defRPr/>
            </a:pPr>
            <a:r>
              <a:rPr lang="en-CA" sz="2800" dirty="0" smtClean="0">
                <a:latin typeface="+mj-lt"/>
              </a:rPr>
              <a:t>Some drugs vary a lot in potency (ex: fentanyl)</a:t>
            </a:r>
          </a:p>
          <a:p>
            <a:pPr fontAlgn="auto">
              <a:spcAft>
                <a:spcPts val="0"/>
              </a:spcAft>
              <a:buFont typeface="Arial" panose="020B0604020202020204" pitchFamily="34" charset="0"/>
              <a:buChar char="•"/>
              <a:defRPr/>
            </a:pPr>
            <a:endParaRPr lang="en-CA" sz="2800" dirty="0" smtClean="0">
              <a:latin typeface="+mj-lt"/>
            </a:endParaRPr>
          </a:p>
          <a:p>
            <a:pPr fontAlgn="auto">
              <a:spcAft>
                <a:spcPts val="0"/>
              </a:spcAft>
              <a:buFont typeface="Arial" panose="020B0604020202020204" pitchFamily="34" charset="0"/>
              <a:buChar char="•"/>
              <a:defRPr/>
            </a:pPr>
            <a:r>
              <a:rPr lang="en-CA" sz="2800" dirty="0" smtClean="0">
                <a:latin typeface="+mj-lt"/>
              </a:rPr>
              <a:t>Different drugs have different strengths (ex: codeine vs. fentanyl)</a:t>
            </a:r>
          </a:p>
        </p:txBody>
      </p:sp>
      <p:pic>
        <p:nvPicPr>
          <p:cNvPr id="58371"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58372" name="Picture 4"/>
          <p:cNvPicPr>
            <a:picLocks noChangeAspect="1"/>
          </p:cNvPicPr>
          <p:nvPr/>
        </p:nvPicPr>
        <p:blipFill>
          <a:blip r:embed="rId4"/>
          <a:srcRect/>
          <a:stretch>
            <a:fillRect/>
          </a:stretch>
        </p:blipFill>
        <p:spPr bwMode="auto">
          <a:xfrm>
            <a:off x="1763713" y="6532563"/>
            <a:ext cx="7278687"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7" name="Title 1"/>
          <p:cNvSpPr>
            <a:spLocks noGrp="1"/>
          </p:cNvSpPr>
          <p:nvPr>
            <p:ph type="title"/>
          </p:nvPr>
        </p:nvSpPr>
        <p:spPr>
          <a:xfrm>
            <a:off x="877888" y="549275"/>
            <a:ext cx="7772400" cy="1008063"/>
          </a:xfrm>
        </p:spPr>
        <p:txBody>
          <a:bodyPr anchor="t"/>
          <a:lstStyle/>
          <a:p>
            <a:pPr algn="l"/>
            <a:r>
              <a:rPr lang="en-CA" sz="3600" smtClean="0">
                <a:solidFill>
                  <a:srgbClr val="FF0000"/>
                </a:solidFill>
              </a:rPr>
              <a:t>Know your risks: reduced tolerance</a:t>
            </a:r>
          </a:p>
        </p:txBody>
      </p:sp>
      <p:sp>
        <p:nvSpPr>
          <p:cNvPr id="3" name="Content Placeholder 2"/>
          <p:cNvSpPr>
            <a:spLocks noGrp="1"/>
          </p:cNvSpPr>
          <p:nvPr>
            <p:ph idx="1"/>
          </p:nvPr>
        </p:nvSpPr>
        <p:spPr>
          <a:xfrm>
            <a:off x="198438" y="969963"/>
            <a:ext cx="7772400" cy="5111750"/>
          </a:xfrm>
        </p:spPr>
        <p:txBody>
          <a:bodyPr rtlCol="0" anchor="ctr">
            <a:noAutofit/>
          </a:bodyPr>
          <a:lstStyle/>
          <a:p>
            <a:pPr marL="457200" lvl="1" indent="0" fontAlgn="auto">
              <a:spcBef>
                <a:spcPts val="1800"/>
              </a:spcBef>
              <a:spcAft>
                <a:spcPts val="0"/>
              </a:spcAft>
              <a:buClr>
                <a:schemeClr val="tx1"/>
              </a:buClr>
              <a:buFont typeface="Arial" panose="020B0604020202020204" pitchFamily="34" charset="0"/>
              <a:buNone/>
              <a:defRPr/>
            </a:pPr>
            <a:endParaRPr lang="en-CA" sz="3200" dirty="0" smtClean="0">
              <a:latin typeface="+mj-lt"/>
            </a:endParaRPr>
          </a:p>
          <a:p>
            <a:pPr lvl="1" fontAlgn="auto">
              <a:spcBef>
                <a:spcPts val="1800"/>
              </a:spcBef>
              <a:spcAft>
                <a:spcPts val="0"/>
              </a:spcAft>
              <a:buFont typeface="Arial" panose="020B0604020202020204" pitchFamily="34" charset="0"/>
              <a:buChar char="•"/>
              <a:defRPr/>
            </a:pPr>
            <a:r>
              <a:rPr lang="en-CA" sz="3200" dirty="0" smtClean="0">
                <a:latin typeface="+mj-lt"/>
              </a:rPr>
              <a:t>when tolerance is low, the opioids effects are much stronger and overdose is more likely </a:t>
            </a:r>
          </a:p>
          <a:p>
            <a:pPr lvl="1" fontAlgn="auto">
              <a:spcBef>
                <a:spcPts val="1800"/>
              </a:spcBef>
              <a:spcAft>
                <a:spcPts val="0"/>
              </a:spcAft>
              <a:buFont typeface="Arial" panose="020B0604020202020204" pitchFamily="34" charset="0"/>
              <a:buChar char="•"/>
              <a:defRPr/>
            </a:pPr>
            <a:endParaRPr lang="en-CA" sz="3200" dirty="0" smtClean="0">
              <a:latin typeface="+mj-lt"/>
            </a:endParaRPr>
          </a:p>
          <a:p>
            <a:pPr lvl="1" fontAlgn="auto">
              <a:spcBef>
                <a:spcPts val="1800"/>
              </a:spcBef>
              <a:spcAft>
                <a:spcPts val="0"/>
              </a:spcAft>
              <a:buFont typeface="Arial" panose="020B0604020202020204" pitchFamily="34" charset="0"/>
              <a:buChar char="•"/>
              <a:defRPr/>
            </a:pPr>
            <a:r>
              <a:rPr lang="en-CA" sz="3200" dirty="0"/>
              <a:t>3-4 days without an opioid can be long enough to lower a person’s tolerance</a:t>
            </a:r>
          </a:p>
          <a:p>
            <a:pPr lvl="1" fontAlgn="auto">
              <a:spcBef>
                <a:spcPts val="1800"/>
              </a:spcBef>
              <a:spcAft>
                <a:spcPts val="0"/>
              </a:spcAft>
              <a:buFont typeface="Arial" panose="020B0604020202020204" pitchFamily="34" charset="0"/>
              <a:buChar char="•"/>
              <a:defRPr/>
            </a:pPr>
            <a:endParaRPr lang="en-CA" sz="3200" dirty="0">
              <a:latin typeface="+mj-lt"/>
            </a:endParaRPr>
          </a:p>
        </p:txBody>
      </p:sp>
      <p:pic>
        <p:nvPicPr>
          <p:cNvPr id="60419"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60420"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5"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sp>
        <p:nvSpPr>
          <p:cNvPr id="62466" name="Title 1"/>
          <p:cNvSpPr>
            <a:spLocks noGrp="1"/>
          </p:cNvSpPr>
          <p:nvPr>
            <p:ph type="title"/>
          </p:nvPr>
        </p:nvSpPr>
        <p:spPr>
          <a:xfrm>
            <a:off x="755650" y="404813"/>
            <a:ext cx="7772400" cy="796925"/>
          </a:xfrm>
        </p:spPr>
        <p:txBody>
          <a:bodyPr anchor="t"/>
          <a:lstStyle/>
          <a:p>
            <a:r>
              <a:rPr lang="en-CA" sz="3600" smtClean="0">
                <a:solidFill>
                  <a:srgbClr val="FF0000"/>
                </a:solidFill>
              </a:rPr>
              <a:t>Know your risks: reduced tolerance</a:t>
            </a:r>
          </a:p>
        </p:txBody>
      </p:sp>
      <p:sp>
        <p:nvSpPr>
          <p:cNvPr id="3" name="Content Placeholder 2"/>
          <p:cNvSpPr>
            <a:spLocks noGrp="1"/>
          </p:cNvSpPr>
          <p:nvPr>
            <p:ph idx="1"/>
          </p:nvPr>
        </p:nvSpPr>
        <p:spPr>
          <a:xfrm>
            <a:off x="468313" y="1262063"/>
            <a:ext cx="8064500" cy="4913312"/>
          </a:xfrm>
        </p:spPr>
        <p:txBody>
          <a:bodyPr rtlCol="0">
            <a:normAutofit lnSpcReduction="10000"/>
          </a:bodyPr>
          <a:lstStyle/>
          <a:p>
            <a:pPr marL="0" indent="0" fontAlgn="auto">
              <a:spcAft>
                <a:spcPts val="0"/>
              </a:spcAft>
              <a:buFont typeface="Arial" panose="020B0604020202020204" pitchFamily="34" charset="0"/>
              <a:buNone/>
              <a:defRPr/>
            </a:pPr>
            <a:r>
              <a:rPr lang="en-CA" sz="2800" b="1" dirty="0" smtClean="0">
                <a:latin typeface="+mj-lt"/>
              </a:rPr>
              <a:t>Times when tolerance will be low or reduced: </a:t>
            </a:r>
            <a:endParaRPr lang="en-CA" sz="2800" dirty="0" smtClean="0">
              <a:latin typeface="+mj-lt"/>
            </a:endParaRPr>
          </a:p>
          <a:p>
            <a:pPr fontAlgn="auto">
              <a:spcAft>
                <a:spcPts val="0"/>
              </a:spcAft>
              <a:buFont typeface="Arial" panose="020B0604020202020204" pitchFamily="34" charset="0"/>
              <a:buChar char="•"/>
              <a:defRPr/>
            </a:pPr>
            <a:r>
              <a:rPr lang="en-CA" sz="2800" dirty="0"/>
              <a:t>Following a period when use of an opioid has reduced or stopped for any reason </a:t>
            </a:r>
          </a:p>
          <a:p>
            <a:pPr lvl="1" fontAlgn="auto">
              <a:spcAft>
                <a:spcPts val="0"/>
              </a:spcAft>
              <a:buFont typeface="Arial" panose="020B0604020202020204" pitchFamily="34" charset="0"/>
              <a:buChar char="–"/>
              <a:defRPr/>
            </a:pPr>
            <a:r>
              <a:rPr lang="en-CA" sz="2400" dirty="0" smtClean="0"/>
              <a:t>After </a:t>
            </a:r>
            <a:r>
              <a:rPr lang="en-CA" sz="2400" dirty="0"/>
              <a:t>drug detox or a rehab program </a:t>
            </a:r>
          </a:p>
          <a:p>
            <a:pPr lvl="1" fontAlgn="auto">
              <a:spcAft>
                <a:spcPts val="0"/>
              </a:spcAft>
              <a:buFont typeface="Arial" panose="020B0604020202020204" pitchFamily="34" charset="0"/>
              <a:buChar char="–"/>
              <a:defRPr/>
            </a:pPr>
            <a:r>
              <a:rPr lang="en-CA" sz="2400" dirty="0"/>
              <a:t>After being in custody or jail </a:t>
            </a:r>
            <a:endParaRPr lang="en-CA" sz="2400" dirty="0" smtClean="0"/>
          </a:p>
          <a:p>
            <a:pPr lvl="1" fontAlgn="auto">
              <a:spcAft>
                <a:spcPts val="0"/>
              </a:spcAft>
              <a:buFont typeface="Arial" panose="020B0604020202020204" pitchFamily="34" charset="0"/>
              <a:buChar char="–"/>
              <a:defRPr/>
            </a:pPr>
            <a:r>
              <a:rPr lang="en-CA" sz="2400" dirty="0" smtClean="0">
                <a:latin typeface="+mj-lt"/>
              </a:rPr>
              <a:t>After hospitalization</a:t>
            </a:r>
          </a:p>
          <a:p>
            <a:pPr fontAlgn="auto">
              <a:spcAft>
                <a:spcPts val="0"/>
              </a:spcAft>
              <a:buFont typeface="Arial" panose="020B0604020202020204" pitchFamily="34" charset="0"/>
              <a:buChar char="•"/>
              <a:defRPr/>
            </a:pPr>
            <a:r>
              <a:rPr lang="en-CA" sz="2800" dirty="0" smtClean="0">
                <a:latin typeface="+mj-lt"/>
              </a:rPr>
              <a:t>Being a new or casual user</a:t>
            </a:r>
          </a:p>
          <a:p>
            <a:pPr fontAlgn="auto">
              <a:spcAft>
                <a:spcPts val="0"/>
              </a:spcAft>
              <a:buFont typeface="Arial" panose="020B0604020202020204" pitchFamily="34" charset="0"/>
              <a:buChar char="•"/>
              <a:defRPr/>
            </a:pPr>
            <a:r>
              <a:rPr lang="en-CA" sz="2800" dirty="0" smtClean="0">
                <a:latin typeface="+mj-lt"/>
              </a:rPr>
              <a:t>Can </a:t>
            </a:r>
            <a:r>
              <a:rPr lang="en-CA" sz="2800" dirty="0">
                <a:latin typeface="+mj-lt"/>
              </a:rPr>
              <a:t>also be affected by health status, hydration, etc</a:t>
            </a:r>
            <a:r>
              <a:rPr lang="en-CA" sz="2800" dirty="0" smtClean="0">
                <a:latin typeface="+mj-lt"/>
              </a:rPr>
              <a:t>.</a:t>
            </a:r>
          </a:p>
          <a:p>
            <a:pPr marL="0" indent="0" fontAlgn="auto">
              <a:spcAft>
                <a:spcPts val="0"/>
              </a:spcAft>
              <a:buFont typeface="Arial" panose="020B0604020202020204" pitchFamily="34" charset="0"/>
              <a:buNone/>
              <a:defRPr/>
            </a:pPr>
            <a:endParaRPr lang="en-CA" sz="2800" b="1" dirty="0" smtClean="0">
              <a:latin typeface="+mj-lt"/>
            </a:endParaRPr>
          </a:p>
          <a:p>
            <a:pPr marL="0" indent="0" fontAlgn="auto">
              <a:spcAft>
                <a:spcPts val="0"/>
              </a:spcAft>
              <a:buFont typeface="Arial" panose="020B0604020202020204" pitchFamily="34" charset="0"/>
              <a:buNone/>
              <a:defRPr/>
            </a:pPr>
            <a:r>
              <a:rPr lang="en-CA" sz="2800" b="1" dirty="0" smtClean="0">
                <a:latin typeface="+mj-lt"/>
              </a:rPr>
              <a:t>Tolerance is drug-specific; high tolerance for one drug does not translate to high tolerance for another.</a:t>
            </a:r>
            <a:endParaRPr lang="en-CA" sz="2800" dirty="0">
              <a:latin typeface="+mj-lt"/>
            </a:endParaRPr>
          </a:p>
        </p:txBody>
      </p:sp>
      <p:pic>
        <p:nvPicPr>
          <p:cNvPr id="62468" name="Picture 4"/>
          <p:cNvPicPr>
            <a:picLocks noChangeAspect="1"/>
          </p:cNvPicPr>
          <p:nvPr/>
        </p:nvPicPr>
        <p:blipFill>
          <a:blip r:embed="rId4"/>
          <a:srcRect/>
          <a:stretch>
            <a:fillRect/>
          </a:stretch>
        </p:blipFill>
        <p:spPr bwMode="auto">
          <a:xfrm>
            <a:off x="1692275" y="653256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Opioid Crisis </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2901950" y="864108"/>
            <a:ext cx="5990529" cy="5120640"/>
          </a:xfrm>
        </p:spPr>
        <p:txBody>
          <a:bodyPr>
            <a:normAutofit/>
          </a:bodyPr>
          <a:lstStyle/>
          <a:p>
            <a:r>
              <a:rPr lang="en-US" sz="2600" dirty="0" smtClean="0"/>
              <a:t>In </a:t>
            </a:r>
            <a:r>
              <a:rPr lang="en-US" sz="2600" dirty="0"/>
              <a:t>Ontario over the past 2 decades, there has been a 2-fold increase in opioid-related deaths, mostly in younger people aged 25 to 54 years</a:t>
            </a:r>
            <a:r>
              <a:rPr lang="en-US" sz="2600" dirty="0" smtClean="0"/>
              <a:t>. </a:t>
            </a:r>
          </a:p>
          <a:p>
            <a:r>
              <a:rPr lang="en-US" sz="2600" dirty="0" smtClean="0"/>
              <a:t>In </a:t>
            </a:r>
            <a:r>
              <a:rPr lang="en-US" sz="2600" dirty="0"/>
              <a:t>fact, every 3 days, at least 1 Canadian dies from a fentanyl </a:t>
            </a:r>
            <a:r>
              <a:rPr lang="en-US" sz="2600" dirty="0" smtClean="0"/>
              <a:t>overdose.</a:t>
            </a:r>
          </a:p>
        </p:txBody>
      </p:sp>
    </p:spTree>
    <p:extLst>
      <p:ext uri="{BB962C8B-B14F-4D97-AF65-F5344CB8AC3E}">
        <p14:creationId xmlns:p14="http://schemas.microsoft.com/office/powerpoint/2010/main" val="391352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611188" y="2420938"/>
            <a:ext cx="8137525" cy="3455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4514" name="Title 1"/>
          <p:cNvSpPr>
            <a:spLocks noGrp="1"/>
          </p:cNvSpPr>
          <p:nvPr>
            <p:ph type="title"/>
          </p:nvPr>
        </p:nvSpPr>
        <p:spPr>
          <a:xfrm>
            <a:off x="755650" y="404813"/>
            <a:ext cx="7772400" cy="796925"/>
          </a:xfrm>
        </p:spPr>
        <p:txBody>
          <a:bodyPr anchor="t"/>
          <a:lstStyle/>
          <a:p>
            <a:r>
              <a:rPr lang="en-CA" sz="3600" smtClean="0">
                <a:solidFill>
                  <a:srgbClr val="FF0000"/>
                </a:solidFill>
              </a:rPr>
              <a:t>Know your risks: reduced tolerance</a:t>
            </a:r>
          </a:p>
        </p:txBody>
      </p:sp>
      <p:sp>
        <p:nvSpPr>
          <p:cNvPr id="3" name="Content Placeholder 2"/>
          <p:cNvSpPr>
            <a:spLocks noGrp="1"/>
          </p:cNvSpPr>
          <p:nvPr>
            <p:ph idx="1"/>
          </p:nvPr>
        </p:nvSpPr>
        <p:spPr>
          <a:xfrm>
            <a:off x="638175" y="1196975"/>
            <a:ext cx="8137525" cy="4032250"/>
          </a:xfrm>
          <a:solidFill>
            <a:schemeClr val="bg1"/>
          </a:solidFill>
          <a:ln>
            <a:solidFill>
              <a:schemeClr val="bg1"/>
            </a:solidFill>
          </a:ln>
        </p:spPr>
        <p:txBody>
          <a:bodyPr rtlCol="0" anchor="ctr">
            <a:normAutofit/>
          </a:bodyPr>
          <a:lstStyle/>
          <a:p>
            <a:pPr marL="0" indent="0" fontAlgn="auto">
              <a:spcAft>
                <a:spcPts val="0"/>
              </a:spcAft>
              <a:buClr>
                <a:srgbClr val="D34817"/>
              </a:buClr>
              <a:buFont typeface="Arial" panose="020B0604020202020204" pitchFamily="34" charset="0"/>
              <a:buNone/>
              <a:defRPr/>
            </a:pPr>
            <a:r>
              <a:rPr lang="en-CA" b="1" dirty="0" smtClean="0">
                <a:latin typeface="+mj-lt"/>
              </a:rPr>
              <a:t>Information you can provide to patients:</a:t>
            </a:r>
          </a:p>
          <a:p>
            <a:pPr fontAlgn="auto">
              <a:spcAft>
                <a:spcPts val="0"/>
              </a:spcAft>
              <a:buClr>
                <a:srgbClr val="D34817"/>
              </a:buClr>
              <a:buFont typeface="Arial" panose="020B0604020202020204" pitchFamily="34" charset="0"/>
              <a:buChar char="•"/>
              <a:defRPr/>
            </a:pPr>
            <a:r>
              <a:rPr lang="en-CA" sz="2800" dirty="0" smtClean="0">
                <a:latin typeface="+mj-lt"/>
              </a:rPr>
              <a:t>Use </a:t>
            </a:r>
            <a:r>
              <a:rPr lang="en-CA" sz="2800" dirty="0">
                <a:latin typeface="+mj-lt"/>
              </a:rPr>
              <a:t>smaller amounts at </a:t>
            </a:r>
            <a:r>
              <a:rPr lang="en-CA" sz="2800" dirty="0" smtClean="0">
                <a:latin typeface="+mj-lt"/>
              </a:rPr>
              <a:t>first</a:t>
            </a:r>
            <a:endParaRPr lang="en-CA" sz="2800" dirty="0">
              <a:latin typeface="+mj-lt"/>
            </a:endParaRPr>
          </a:p>
          <a:p>
            <a:pPr fontAlgn="auto">
              <a:spcAft>
                <a:spcPts val="0"/>
              </a:spcAft>
              <a:buClr>
                <a:srgbClr val="D34817"/>
              </a:buClr>
              <a:buFont typeface="Arial" panose="020B0604020202020204" pitchFamily="34" charset="0"/>
              <a:buChar char="•"/>
              <a:defRPr/>
            </a:pPr>
            <a:r>
              <a:rPr lang="en-CA" sz="2800" dirty="0">
                <a:latin typeface="+mj-lt"/>
              </a:rPr>
              <a:t>Avoid using alone </a:t>
            </a:r>
            <a:endParaRPr lang="en-CA" sz="2800" dirty="0" smtClean="0">
              <a:latin typeface="+mj-lt"/>
            </a:endParaRPr>
          </a:p>
          <a:p>
            <a:pPr fontAlgn="auto">
              <a:spcAft>
                <a:spcPts val="0"/>
              </a:spcAft>
              <a:buClr>
                <a:srgbClr val="D34817"/>
              </a:buClr>
              <a:buFont typeface="Arial" panose="020B0604020202020204" pitchFamily="34" charset="0"/>
              <a:buChar char="•"/>
              <a:defRPr/>
            </a:pPr>
            <a:r>
              <a:rPr lang="en-CA" sz="2800" dirty="0" smtClean="0">
                <a:latin typeface="+mj-lt"/>
              </a:rPr>
              <a:t>Consider </a:t>
            </a:r>
            <a:r>
              <a:rPr lang="en-CA" sz="2800" dirty="0">
                <a:latin typeface="+mj-lt"/>
              </a:rPr>
              <a:t>a safer </a:t>
            </a:r>
            <a:r>
              <a:rPr lang="en-CA" sz="2800" dirty="0" smtClean="0">
                <a:latin typeface="+mj-lt"/>
              </a:rPr>
              <a:t>route: </a:t>
            </a:r>
            <a:r>
              <a:rPr lang="en-CA" sz="2800" dirty="0">
                <a:latin typeface="+mj-lt"/>
              </a:rPr>
              <a:t>o</a:t>
            </a:r>
            <a:r>
              <a:rPr lang="en-CA" sz="2800" dirty="0" smtClean="0">
                <a:latin typeface="+mj-lt"/>
              </a:rPr>
              <a:t>ral</a:t>
            </a:r>
            <a:r>
              <a:rPr lang="en-CA" sz="2800" dirty="0">
                <a:latin typeface="+mj-lt"/>
              </a:rPr>
              <a:t>, </a:t>
            </a:r>
            <a:r>
              <a:rPr lang="en-CA" sz="2800" dirty="0" smtClean="0">
                <a:latin typeface="+mj-lt"/>
              </a:rPr>
              <a:t>snorting, smoking</a:t>
            </a:r>
          </a:p>
          <a:p>
            <a:pPr fontAlgn="auto">
              <a:spcAft>
                <a:spcPts val="0"/>
              </a:spcAft>
              <a:buClr>
                <a:srgbClr val="D34817"/>
              </a:buClr>
              <a:buFont typeface="Arial" panose="020B0604020202020204" pitchFamily="34" charset="0"/>
              <a:buChar char="•"/>
              <a:defRPr/>
            </a:pPr>
            <a:r>
              <a:rPr lang="en-CA" sz="2800" dirty="0" smtClean="0">
                <a:latin typeface="+mj-lt"/>
              </a:rPr>
              <a:t>Stick to one route only </a:t>
            </a:r>
            <a:endParaRPr lang="en-CA" sz="2800" dirty="0">
              <a:latin typeface="+mj-lt"/>
            </a:endParaRPr>
          </a:p>
        </p:txBody>
      </p:sp>
      <p:pic>
        <p:nvPicPr>
          <p:cNvPr id="64516"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64517" name="Picture 4"/>
          <p:cNvPicPr>
            <a:picLocks noChangeAspect="1"/>
          </p:cNvPicPr>
          <p:nvPr/>
        </p:nvPicPr>
        <p:blipFill>
          <a:blip r:embed="rId4"/>
          <a:srcRect/>
          <a:stretch>
            <a:fillRect/>
          </a:stretch>
        </p:blipFill>
        <p:spPr bwMode="auto">
          <a:xfrm>
            <a:off x="1692275" y="653256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504825"/>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dirty="0" smtClean="0">
                <a:solidFill>
                  <a:srgbClr val="FF0000"/>
                </a:solidFill>
              </a:rPr>
              <a:t>Know your risks: using alone</a:t>
            </a:r>
            <a:endParaRPr lang="en-CA" dirty="0">
              <a:solidFill>
                <a:srgbClr val="FF0000"/>
              </a:solidFill>
            </a:endParaRPr>
          </a:p>
        </p:txBody>
      </p:sp>
      <p:sp>
        <p:nvSpPr>
          <p:cNvPr id="3" name="Content Placeholder 2"/>
          <p:cNvSpPr>
            <a:spLocks noGrp="1"/>
          </p:cNvSpPr>
          <p:nvPr>
            <p:ph idx="1"/>
          </p:nvPr>
        </p:nvSpPr>
        <p:spPr>
          <a:xfrm>
            <a:off x="755650" y="836613"/>
            <a:ext cx="7772400" cy="5157787"/>
          </a:xfrm>
        </p:spPr>
        <p:txBody>
          <a:bodyPr rtlCol="0" anchor="ctr">
            <a:normAutofit/>
          </a:bodyPr>
          <a:lstStyle/>
          <a:p>
            <a:pPr marL="0" indent="0" fontAlgn="auto">
              <a:spcAft>
                <a:spcPts val="0"/>
              </a:spcAft>
              <a:buFont typeface="Arial" panose="020B0604020202020204" pitchFamily="34" charset="0"/>
              <a:buNone/>
              <a:defRPr/>
            </a:pPr>
            <a:r>
              <a:rPr lang="en-CA" dirty="0" smtClean="0">
                <a:latin typeface="+mj-lt"/>
              </a:rPr>
              <a:t>Overdosing when alone </a:t>
            </a:r>
            <a:r>
              <a:rPr lang="en-CA" dirty="0">
                <a:latin typeface="+mj-lt"/>
              </a:rPr>
              <a:t>could be </a:t>
            </a:r>
            <a:r>
              <a:rPr lang="en-CA" dirty="0" smtClean="0">
                <a:latin typeface="+mj-lt"/>
              </a:rPr>
              <a:t>fatal:</a:t>
            </a:r>
          </a:p>
          <a:p>
            <a:pPr lvl="1" fontAlgn="auto">
              <a:spcAft>
                <a:spcPts val="0"/>
              </a:spcAft>
              <a:buFont typeface="Arial" panose="020B0604020202020204" pitchFamily="34" charset="0"/>
              <a:buChar char="•"/>
              <a:defRPr/>
            </a:pPr>
            <a:r>
              <a:rPr lang="en-CA" dirty="0">
                <a:latin typeface="+mj-lt"/>
              </a:rPr>
              <a:t>l</a:t>
            </a:r>
            <a:r>
              <a:rPr lang="en-CA" dirty="0" smtClean="0">
                <a:latin typeface="+mj-lt"/>
              </a:rPr>
              <a:t>ess likely the situation will be noticed</a:t>
            </a:r>
          </a:p>
          <a:p>
            <a:pPr lvl="1" fontAlgn="auto">
              <a:spcAft>
                <a:spcPts val="0"/>
              </a:spcAft>
              <a:buFont typeface="Arial" panose="020B0604020202020204" pitchFamily="34" charset="0"/>
              <a:buChar char="•"/>
              <a:defRPr/>
            </a:pPr>
            <a:r>
              <a:rPr lang="en-CA" dirty="0" smtClean="0">
                <a:latin typeface="+mj-lt"/>
              </a:rPr>
              <a:t>you probably won’t be able to help yourself</a:t>
            </a:r>
          </a:p>
          <a:p>
            <a:pPr marL="0" lvl="1" indent="0" fontAlgn="auto">
              <a:spcBef>
                <a:spcPts val="580"/>
              </a:spcBef>
              <a:spcAft>
                <a:spcPts val="0"/>
              </a:spcAft>
              <a:buClr>
                <a:schemeClr val="accent1"/>
              </a:buClr>
              <a:buFont typeface="Arial" panose="020B0604020202020204" pitchFamily="34" charset="0"/>
              <a:buNone/>
              <a:defRPr/>
            </a:pPr>
            <a:endParaRPr lang="en-CA" dirty="0" smtClean="0">
              <a:latin typeface="+mj-lt"/>
              <a:ea typeface="+mj-ea"/>
              <a:cs typeface="+mj-cs"/>
            </a:endParaRPr>
          </a:p>
          <a:p>
            <a:pPr marL="0" lvl="1" indent="0" fontAlgn="auto">
              <a:spcBef>
                <a:spcPts val="580"/>
              </a:spcBef>
              <a:spcAft>
                <a:spcPts val="0"/>
              </a:spcAft>
              <a:buClr>
                <a:schemeClr val="accent1"/>
              </a:buClr>
              <a:buFont typeface="Arial" panose="020B0604020202020204" pitchFamily="34" charset="0"/>
              <a:buNone/>
              <a:defRPr/>
            </a:pPr>
            <a:r>
              <a:rPr lang="en-CA" dirty="0" smtClean="0">
                <a:latin typeface="+mj-lt"/>
                <a:ea typeface="+mj-ea"/>
                <a:cs typeface="+mj-cs"/>
              </a:rPr>
              <a:t>Things </a:t>
            </a:r>
            <a:r>
              <a:rPr lang="en-CA" dirty="0">
                <a:latin typeface="+mj-lt"/>
                <a:ea typeface="+mj-ea"/>
                <a:cs typeface="+mj-cs"/>
              </a:rPr>
              <a:t>you can do:</a:t>
            </a:r>
          </a:p>
          <a:p>
            <a:pPr lvl="1" fontAlgn="auto">
              <a:spcAft>
                <a:spcPts val="0"/>
              </a:spcAft>
              <a:buFont typeface="Arial" panose="020B0604020202020204" pitchFamily="34" charset="0"/>
              <a:buChar char="•"/>
              <a:defRPr/>
            </a:pPr>
            <a:r>
              <a:rPr lang="en-CA" dirty="0" smtClean="0">
                <a:latin typeface="+mj-lt"/>
              </a:rPr>
              <a:t>Have someone in the room </a:t>
            </a:r>
          </a:p>
          <a:p>
            <a:pPr marL="457200" lvl="1" indent="0" fontAlgn="auto">
              <a:spcAft>
                <a:spcPts val="0"/>
              </a:spcAft>
              <a:buFont typeface="Arial" panose="020B0604020202020204" pitchFamily="34" charset="0"/>
              <a:buNone/>
              <a:defRPr/>
            </a:pPr>
            <a:r>
              <a:rPr lang="en-CA" dirty="0" smtClean="0">
                <a:latin typeface="+mj-lt"/>
              </a:rPr>
              <a:t>   with you if possible</a:t>
            </a:r>
          </a:p>
          <a:p>
            <a:pPr lvl="1" fontAlgn="auto">
              <a:spcAft>
                <a:spcPts val="0"/>
              </a:spcAft>
              <a:buFont typeface="Arial" panose="020B0604020202020204" pitchFamily="34" charset="0"/>
              <a:buChar char="•"/>
              <a:defRPr/>
            </a:pPr>
            <a:r>
              <a:rPr lang="en-CA" dirty="0" smtClean="0">
                <a:latin typeface="+mj-lt"/>
              </a:rPr>
              <a:t>Leave the doors unlocked </a:t>
            </a:r>
          </a:p>
          <a:p>
            <a:pPr lvl="1" fontAlgn="auto">
              <a:spcAft>
                <a:spcPts val="0"/>
              </a:spcAft>
              <a:buFont typeface="Arial" panose="020B0604020202020204" pitchFamily="34" charset="0"/>
              <a:buChar char="•"/>
              <a:defRPr/>
            </a:pPr>
            <a:r>
              <a:rPr lang="en-CA" dirty="0" smtClean="0">
                <a:latin typeface="+mj-lt"/>
              </a:rPr>
              <a:t>Ask someone you trust to check on you</a:t>
            </a:r>
          </a:p>
        </p:txBody>
      </p:sp>
      <p:pic>
        <p:nvPicPr>
          <p:cNvPr id="6656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66564" name="Picture 4"/>
          <p:cNvPicPr>
            <a:picLocks noChangeAspect="1"/>
          </p:cNvPicPr>
          <p:nvPr/>
        </p:nvPicPr>
        <p:blipFill>
          <a:blip r:embed="rId4"/>
          <a:srcRect/>
          <a:stretch>
            <a:fillRect/>
          </a:stretch>
        </p:blipFill>
        <p:spPr bwMode="auto">
          <a:xfrm>
            <a:off x="1763713" y="6532563"/>
            <a:ext cx="7278687"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50825" y="1089025"/>
            <a:ext cx="7921625" cy="4968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115888"/>
            <a:ext cx="9144000" cy="649287"/>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sz="3600" dirty="0" smtClean="0">
                <a:solidFill>
                  <a:srgbClr val="FF0000"/>
                </a:solidFill>
              </a:rPr>
              <a:t>Know your risks: using alone</a:t>
            </a:r>
            <a:endParaRPr lang="en-CA" sz="3600" dirty="0">
              <a:solidFill>
                <a:srgbClr val="FF0000"/>
              </a:solidFill>
            </a:endParaRPr>
          </a:p>
        </p:txBody>
      </p:sp>
      <p:sp>
        <p:nvSpPr>
          <p:cNvPr id="3" name="Content Placeholder 2"/>
          <p:cNvSpPr>
            <a:spLocks noGrp="1"/>
          </p:cNvSpPr>
          <p:nvPr>
            <p:ph idx="1"/>
          </p:nvPr>
        </p:nvSpPr>
        <p:spPr>
          <a:xfrm>
            <a:off x="684213" y="1290638"/>
            <a:ext cx="7845425" cy="4870450"/>
          </a:xfrm>
          <a:ln>
            <a:solidFill>
              <a:schemeClr val="bg1"/>
            </a:solidFill>
          </a:ln>
        </p:spPr>
        <p:txBody>
          <a:bodyPr rtlCol="0">
            <a:noAutofit/>
          </a:bodyPr>
          <a:lstStyle/>
          <a:p>
            <a:pPr marL="0" indent="0" fontAlgn="auto">
              <a:spcAft>
                <a:spcPts val="0"/>
              </a:spcAft>
              <a:buFont typeface="Arial" panose="020B0604020202020204" pitchFamily="34" charset="0"/>
              <a:buNone/>
              <a:defRPr/>
            </a:pPr>
            <a:r>
              <a:rPr lang="en-CA" sz="2000" dirty="0" smtClean="0"/>
              <a:t>Overdosing </a:t>
            </a:r>
            <a:r>
              <a:rPr lang="en-CA" sz="2000" dirty="0"/>
              <a:t>when alone could be </a:t>
            </a:r>
            <a:r>
              <a:rPr lang="en-CA" sz="2000" dirty="0" smtClean="0"/>
              <a:t>fatal, as</a:t>
            </a:r>
            <a:r>
              <a:rPr lang="en-CA" sz="2000" dirty="0"/>
              <a:t> </a:t>
            </a:r>
            <a:r>
              <a:rPr lang="en-CA" sz="2000" dirty="0" smtClean="0"/>
              <a:t>it’s less </a:t>
            </a:r>
            <a:r>
              <a:rPr lang="en-CA" sz="2000" dirty="0"/>
              <a:t>likely the situation will be </a:t>
            </a:r>
            <a:r>
              <a:rPr lang="en-CA" sz="2000" dirty="0" smtClean="0"/>
              <a:t>noticed and you </a:t>
            </a:r>
            <a:r>
              <a:rPr lang="en-CA" sz="2000" dirty="0"/>
              <a:t>probably won’t be able to help </a:t>
            </a:r>
            <a:r>
              <a:rPr lang="en-CA" sz="2000" dirty="0" smtClean="0"/>
              <a:t>yourself.</a:t>
            </a:r>
          </a:p>
          <a:p>
            <a:pPr marL="0" indent="0" fontAlgn="auto">
              <a:spcAft>
                <a:spcPts val="0"/>
              </a:spcAft>
              <a:buFont typeface="Arial" panose="020B0604020202020204" pitchFamily="34" charset="0"/>
              <a:buNone/>
              <a:defRPr/>
            </a:pPr>
            <a:endParaRPr lang="en-CA" sz="2000" dirty="0" smtClean="0"/>
          </a:p>
          <a:p>
            <a:pPr marL="0" indent="0" fontAlgn="auto">
              <a:spcAft>
                <a:spcPts val="0"/>
              </a:spcAft>
              <a:buFont typeface="Arial" panose="020B0604020202020204" pitchFamily="34" charset="0"/>
              <a:buNone/>
              <a:defRPr/>
            </a:pPr>
            <a:r>
              <a:rPr lang="en-CA" sz="2000" dirty="0" smtClean="0"/>
              <a:t>Patient options:</a:t>
            </a:r>
          </a:p>
          <a:p>
            <a:pPr fontAlgn="auto">
              <a:spcAft>
                <a:spcPts val="0"/>
              </a:spcAft>
              <a:buFont typeface="Arial" panose="020B0604020202020204" pitchFamily="34" charset="0"/>
              <a:buChar char="•"/>
              <a:defRPr/>
            </a:pPr>
            <a:r>
              <a:rPr lang="en-CA" sz="1800" dirty="0" smtClean="0"/>
              <a:t>If possible, have someone you trust in the same room, or have them check on you</a:t>
            </a:r>
          </a:p>
          <a:p>
            <a:pPr fontAlgn="auto">
              <a:spcAft>
                <a:spcPts val="0"/>
              </a:spcAft>
              <a:buFont typeface="Arial" panose="020B0604020202020204" pitchFamily="34" charset="0"/>
              <a:buChar char="•"/>
              <a:defRPr/>
            </a:pPr>
            <a:r>
              <a:rPr lang="en-CA" sz="1800" dirty="0" smtClean="0"/>
              <a:t>Leave the door unlocked to facilitate EMS response</a:t>
            </a:r>
          </a:p>
          <a:p>
            <a:pPr marL="0" indent="0" fontAlgn="auto">
              <a:spcAft>
                <a:spcPts val="0"/>
              </a:spcAft>
              <a:buFont typeface="Arial" panose="020B0604020202020204" pitchFamily="34" charset="0"/>
              <a:buNone/>
              <a:defRPr/>
            </a:pPr>
            <a:endParaRPr lang="en-CA" sz="2000" dirty="0">
              <a:latin typeface="+mj-lt"/>
            </a:endParaRPr>
          </a:p>
          <a:p>
            <a:pPr marL="0" indent="0" fontAlgn="auto">
              <a:spcAft>
                <a:spcPts val="0"/>
              </a:spcAft>
              <a:buFont typeface="Arial" panose="020B0604020202020204" pitchFamily="34" charset="0"/>
              <a:buNone/>
              <a:defRPr/>
            </a:pPr>
            <a:r>
              <a:rPr lang="en-CA" sz="2000" dirty="0">
                <a:latin typeface="+mj-lt"/>
              </a:rPr>
              <a:t>U</a:t>
            </a:r>
            <a:r>
              <a:rPr lang="en-CA" sz="2000" dirty="0" smtClean="0">
                <a:latin typeface="+mj-lt"/>
              </a:rPr>
              <a:t>sing </a:t>
            </a:r>
            <a:r>
              <a:rPr lang="en-CA" sz="2000" dirty="0">
                <a:latin typeface="+mj-lt"/>
              </a:rPr>
              <a:t>with others </a:t>
            </a:r>
            <a:r>
              <a:rPr lang="en-CA" sz="2000" dirty="0" smtClean="0">
                <a:latin typeface="+mj-lt"/>
              </a:rPr>
              <a:t>does not necessarily ensure safety: </a:t>
            </a:r>
          </a:p>
          <a:p>
            <a:pPr fontAlgn="auto">
              <a:spcAft>
                <a:spcPts val="0"/>
              </a:spcAft>
              <a:buFont typeface="Arial" panose="020B0604020202020204" pitchFamily="34" charset="0"/>
              <a:buChar char="•"/>
              <a:defRPr/>
            </a:pPr>
            <a:r>
              <a:rPr lang="en-CA" sz="1800" dirty="0" smtClean="0">
                <a:latin typeface="+mj-lt"/>
              </a:rPr>
              <a:t>Share your knowledge with </a:t>
            </a:r>
            <a:r>
              <a:rPr lang="en-CA" sz="1800" dirty="0">
                <a:latin typeface="+mj-lt"/>
              </a:rPr>
              <a:t>those you use with regularly </a:t>
            </a:r>
            <a:r>
              <a:rPr lang="en-CA" sz="1800" dirty="0" smtClean="0">
                <a:latin typeface="+mj-lt"/>
              </a:rPr>
              <a:t>to </a:t>
            </a:r>
            <a:r>
              <a:rPr lang="en-CA" sz="1800" dirty="0">
                <a:latin typeface="+mj-lt"/>
              </a:rPr>
              <a:t>help ensure a proper </a:t>
            </a:r>
            <a:r>
              <a:rPr lang="en-CA" sz="1800" dirty="0" smtClean="0">
                <a:latin typeface="+mj-lt"/>
              </a:rPr>
              <a:t>response, as well as those you trust (neighbours, friends, family, roommates, etc.)</a:t>
            </a:r>
          </a:p>
          <a:p>
            <a:pPr fontAlgn="auto">
              <a:spcAft>
                <a:spcPts val="0"/>
              </a:spcAft>
              <a:buFont typeface="Arial" panose="020B0604020202020204" pitchFamily="34" charset="0"/>
              <a:buChar char="•"/>
              <a:defRPr/>
            </a:pPr>
            <a:r>
              <a:rPr lang="en-CA" sz="1800" dirty="0" smtClean="0">
                <a:latin typeface="+mj-lt"/>
              </a:rPr>
              <a:t>Or, refer them to the program for training</a:t>
            </a:r>
          </a:p>
          <a:p>
            <a:pPr fontAlgn="auto">
              <a:spcAft>
                <a:spcPts val="0"/>
              </a:spcAft>
              <a:buFont typeface="Arial" panose="020B0604020202020204" pitchFamily="34" charset="0"/>
              <a:buChar char="•"/>
              <a:defRPr/>
            </a:pPr>
            <a:r>
              <a:rPr lang="en-CA" sz="1800" dirty="0" smtClean="0">
                <a:latin typeface="+mj-lt"/>
              </a:rPr>
              <a:t>If you have naloxone, make sure it’s accessible, and that other people know where it is and how to use it</a:t>
            </a:r>
            <a:endParaRPr lang="en-CA" sz="1800" dirty="0">
              <a:latin typeface="+mj-lt"/>
            </a:endParaRPr>
          </a:p>
        </p:txBody>
      </p:sp>
      <p:pic>
        <p:nvPicPr>
          <p:cNvPr id="68612"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68613" name="Picture 4"/>
          <p:cNvPicPr>
            <a:picLocks noChangeAspect="1"/>
          </p:cNvPicPr>
          <p:nvPr/>
        </p:nvPicPr>
        <p:blipFill>
          <a:blip r:embed="rId4"/>
          <a:srcRect/>
          <a:stretch>
            <a:fillRect/>
          </a:stretch>
        </p:blipFill>
        <p:spPr bwMode="auto">
          <a:xfrm>
            <a:off x="1763713" y="6532563"/>
            <a:ext cx="7278687"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7" name="Title 1"/>
          <p:cNvSpPr>
            <a:spLocks noGrp="1"/>
          </p:cNvSpPr>
          <p:nvPr>
            <p:ph type="title"/>
          </p:nvPr>
        </p:nvSpPr>
        <p:spPr>
          <a:xfrm>
            <a:off x="468313" y="333375"/>
            <a:ext cx="8229600" cy="1223963"/>
          </a:xfrm>
        </p:spPr>
        <p:txBody>
          <a:bodyPr anchor="t"/>
          <a:lstStyle/>
          <a:p>
            <a:r>
              <a:rPr lang="en-CA" sz="3200" smtClean="0">
                <a:solidFill>
                  <a:srgbClr val="FF0000"/>
                </a:solidFill>
              </a:rPr>
              <a:t>Recognizing an opioid overdose: </a:t>
            </a:r>
            <a:r>
              <a:rPr lang="en-CA" smtClean="0">
                <a:solidFill>
                  <a:srgbClr val="FF0000"/>
                </a:solidFill>
              </a:rPr>
              <a:t/>
            </a:r>
            <a:br>
              <a:rPr lang="en-CA" smtClean="0">
                <a:solidFill>
                  <a:srgbClr val="FF0000"/>
                </a:solidFill>
              </a:rPr>
            </a:br>
            <a:r>
              <a:rPr lang="en-CA" sz="3200" smtClean="0">
                <a:solidFill>
                  <a:srgbClr val="FF0000"/>
                </a:solidFill>
              </a:rPr>
              <a:t>is it an overdose, or are they just high?</a:t>
            </a:r>
          </a:p>
        </p:txBody>
      </p:sp>
      <p:sp>
        <p:nvSpPr>
          <p:cNvPr id="3" name="Content Placeholder 2"/>
          <p:cNvSpPr>
            <a:spLocks noGrp="1"/>
          </p:cNvSpPr>
          <p:nvPr>
            <p:ph idx="1"/>
          </p:nvPr>
        </p:nvSpPr>
        <p:spPr>
          <a:xfrm>
            <a:off x="468313" y="1484313"/>
            <a:ext cx="8229600" cy="4578350"/>
          </a:xfrm>
        </p:spPr>
        <p:txBody>
          <a:bodyPr rtlCol="0">
            <a:normAutofit/>
          </a:bodyPr>
          <a:lstStyle/>
          <a:p>
            <a:pPr marL="0" indent="0" fontAlgn="auto">
              <a:spcAft>
                <a:spcPts val="0"/>
              </a:spcAft>
              <a:buFont typeface="Arial" panose="020B0604020202020204" pitchFamily="34" charset="0"/>
              <a:buNone/>
              <a:defRPr/>
            </a:pPr>
            <a:endParaRPr lang="en-CA" sz="2400" b="1" dirty="0" smtClean="0">
              <a:latin typeface="+mj-lt"/>
            </a:endParaRPr>
          </a:p>
          <a:p>
            <a:pPr marL="0" indent="0" fontAlgn="auto">
              <a:spcAft>
                <a:spcPts val="0"/>
              </a:spcAft>
              <a:buFont typeface="Arial" panose="020B0604020202020204" pitchFamily="34" charset="0"/>
              <a:buNone/>
              <a:defRPr/>
            </a:pPr>
            <a:r>
              <a:rPr lang="en-CA" sz="2400" b="1" dirty="0" smtClean="0">
                <a:latin typeface="+mj-lt"/>
              </a:rPr>
              <a:t>If </a:t>
            </a:r>
            <a:r>
              <a:rPr lang="en-CA" sz="2400" b="1" dirty="0">
                <a:latin typeface="+mj-lt"/>
              </a:rPr>
              <a:t>someone is extremely </a:t>
            </a:r>
            <a:r>
              <a:rPr lang="en-CA" sz="2400" b="1" dirty="0" smtClean="0">
                <a:latin typeface="+mj-lt"/>
              </a:rPr>
              <a:t>high and </a:t>
            </a:r>
            <a:r>
              <a:rPr lang="en-CA" sz="2400" b="1" dirty="0">
                <a:latin typeface="+mj-lt"/>
              </a:rPr>
              <a:t>using </a:t>
            </a:r>
            <a:r>
              <a:rPr lang="en-CA" sz="2400" b="1" dirty="0" smtClean="0">
                <a:latin typeface="+mj-lt"/>
              </a:rPr>
              <a:t>opiates, </a:t>
            </a:r>
            <a:r>
              <a:rPr lang="en-CA" sz="2400" b="1" dirty="0">
                <a:latin typeface="+mj-lt"/>
              </a:rPr>
              <a:t>they may: </a:t>
            </a:r>
            <a:endParaRPr lang="en-CA" sz="2400" dirty="0">
              <a:latin typeface="+mj-lt"/>
            </a:endParaRPr>
          </a:p>
          <a:p>
            <a:pPr fontAlgn="auto">
              <a:spcAft>
                <a:spcPts val="0"/>
              </a:spcAft>
              <a:buFont typeface="Arial" panose="020B0604020202020204" pitchFamily="34" charset="0"/>
              <a:buChar char="•"/>
              <a:defRPr/>
            </a:pPr>
            <a:r>
              <a:rPr lang="en-CA" sz="2800" dirty="0" smtClean="0">
                <a:latin typeface="+mj-lt"/>
              </a:rPr>
              <a:t>have </a:t>
            </a:r>
            <a:r>
              <a:rPr lang="en-CA" sz="2800" dirty="0">
                <a:latin typeface="+mj-lt"/>
              </a:rPr>
              <a:t>contracted/small </a:t>
            </a:r>
            <a:r>
              <a:rPr lang="en-CA" sz="2800" dirty="0" smtClean="0">
                <a:latin typeface="+mj-lt"/>
              </a:rPr>
              <a:t>pupils</a:t>
            </a:r>
            <a:endParaRPr lang="en-CA" sz="2800" dirty="0">
              <a:latin typeface="+mj-lt"/>
            </a:endParaRPr>
          </a:p>
          <a:p>
            <a:pPr fontAlgn="auto">
              <a:spcAft>
                <a:spcPts val="0"/>
              </a:spcAft>
              <a:buFont typeface="Arial" panose="020B0604020202020204" pitchFamily="34" charset="0"/>
              <a:buChar char="•"/>
              <a:defRPr/>
            </a:pPr>
            <a:r>
              <a:rPr lang="en-CA" sz="2800" dirty="0" smtClean="0">
                <a:latin typeface="+mj-lt"/>
              </a:rPr>
              <a:t>be </a:t>
            </a:r>
            <a:r>
              <a:rPr lang="en-CA" sz="2800" dirty="0">
                <a:latin typeface="+mj-lt"/>
              </a:rPr>
              <a:t>“nodding out</a:t>
            </a:r>
            <a:r>
              <a:rPr lang="en-CA" sz="2800" dirty="0" smtClean="0">
                <a:latin typeface="+mj-lt"/>
              </a:rPr>
              <a:t>”</a:t>
            </a:r>
            <a:endParaRPr lang="en-CA" sz="2800" dirty="0">
              <a:latin typeface="+mj-lt"/>
            </a:endParaRPr>
          </a:p>
          <a:p>
            <a:pPr fontAlgn="auto">
              <a:spcAft>
                <a:spcPts val="0"/>
              </a:spcAft>
              <a:buFont typeface="Arial" panose="020B0604020202020204" pitchFamily="34" charset="0"/>
              <a:buChar char="•"/>
              <a:defRPr/>
            </a:pPr>
            <a:r>
              <a:rPr lang="en-CA" sz="2800" dirty="0" smtClean="0">
                <a:latin typeface="+mj-lt"/>
              </a:rPr>
              <a:t>scratch </a:t>
            </a:r>
            <a:r>
              <a:rPr lang="en-CA" sz="2800" dirty="0">
                <a:latin typeface="+mj-lt"/>
              </a:rPr>
              <a:t>a lot due to itchy </a:t>
            </a:r>
            <a:r>
              <a:rPr lang="en-CA" sz="2800" dirty="0" smtClean="0">
                <a:latin typeface="+mj-lt"/>
              </a:rPr>
              <a:t>skin</a:t>
            </a:r>
            <a:endParaRPr lang="en-CA" sz="2800" dirty="0">
              <a:latin typeface="+mj-lt"/>
            </a:endParaRPr>
          </a:p>
          <a:p>
            <a:pPr fontAlgn="auto">
              <a:spcAft>
                <a:spcPts val="0"/>
              </a:spcAft>
              <a:buFont typeface="Arial" panose="020B0604020202020204" pitchFamily="34" charset="0"/>
              <a:buChar char="•"/>
              <a:defRPr/>
            </a:pPr>
            <a:r>
              <a:rPr lang="en-CA" sz="2800" dirty="0" smtClean="0">
                <a:latin typeface="+mj-lt"/>
              </a:rPr>
              <a:t>have </a:t>
            </a:r>
            <a:r>
              <a:rPr lang="en-CA" sz="2800" dirty="0">
                <a:latin typeface="+mj-lt"/>
              </a:rPr>
              <a:t>slurred speech and/or be “out of it” </a:t>
            </a:r>
          </a:p>
          <a:p>
            <a:pPr marL="0" indent="0" fontAlgn="auto">
              <a:spcAft>
                <a:spcPts val="0"/>
              </a:spcAft>
              <a:buFont typeface="Arial" panose="020B0604020202020204" pitchFamily="34" charset="0"/>
              <a:buNone/>
              <a:defRPr/>
            </a:pPr>
            <a:endParaRPr lang="en-CA" sz="2800" dirty="0">
              <a:latin typeface="+mj-lt"/>
            </a:endParaRPr>
          </a:p>
          <a:p>
            <a:pPr marL="0" indent="0" algn="ctr" fontAlgn="auto">
              <a:spcAft>
                <a:spcPts val="0"/>
              </a:spcAft>
              <a:buFont typeface="Arial" panose="020B0604020202020204" pitchFamily="34" charset="0"/>
              <a:buNone/>
              <a:defRPr/>
            </a:pPr>
            <a:r>
              <a:rPr lang="en-CA" sz="2800" b="1" cap="all" dirty="0">
                <a:latin typeface="+mj-lt"/>
              </a:rPr>
              <a:t>However, they will respond to outside stimulus </a:t>
            </a:r>
          </a:p>
        </p:txBody>
      </p:sp>
      <p:pic>
        <p:nvPicPr>
          <p:cNvPr id="70659"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70660"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468313" y="333375"/>
            <a:ext cx="8229600" cy="647700"/>
          </a:xfrm>
          <a:solidFill>
            <a:schemeClr val="bg1"/>
          </a:solidFill>
          <a:ln>
            <a:solidFill>
              <a:schemeClr val="bg1"/>
            </a:solidFill>
          </a:ln>
        </p:spPr>
        <p:txBody>
          <a:bodyPr/>
          <a:lstStyle/>
          <a:p>
            <a:r>
              <a:rPr lang="en-CA" smtClean="0">
                <a:solidFill>
                  <a:srgbClr val="FF0000"/>
                </a:solidFill>
              </a:rPr>
              <a:t>Verbal and physical stimulus</a:t>
            </a:r>
          </a:p>
        </p:txBody>
      </p:sp>
      <p:sp>
        <p:nvSpPr>
          <p:cNvPr id="3" name="Content Placeholder 2"/>
          <p:cNvSpPr>
            <a:spLocks noGrp="1"/>
          </p:cNvSpPr>
          <p:nvPr>
            <p:ph idx="1"/>
          </p:nvPr>
        </p:nvSpPr>
        <p:spPr>
          <a:xfrm>
            <a:off x="468313" y="981075"/>
            <a:ext cx="8229600" cy="5194300"/>
          </a:xfrm>
        </p:spPr>
        <p:txBody>
          <a:bodyPr rtlCol="0" anchor="ctr">
            <a:normAutofit/>
          </a:bodyPr>
          <a:lstStyle/>
          <a:p>
            <a:pPr marL="0" indent="0" fontAlgn="auto">
              <a:spcAft>
                <a:spcPts val="0"/>
              </a:spcAft>
              <a:buFont typeface="Arial" panose="020B0604020202020204" pitchFamily="34" charset="0"/>
              <a:buNone/>
              <a:defRPr/>
            </a:pPr>
            <a:r>
              <a:rPr lang="en-CA" sz="2800" b="1" dirty="0">
                <a:latin typeface="+mj-lt"/>
              </a:rPr>
              <a:t>Start with verbal stimuli: </a:t>
            </a:r>
            <a:endParaRPr lang="en-CA" sz="2800" b="1" dirty="0" smtClean="0">
              <a:latin typeface="+mj-lt"/>
            </a:endParaRPr>
          </a:p>
          <a:p>
            <a:pPr fontAlgn="auto">
              <a:lnSpc>
                <a:spcPct val="90000"/>
              </a:lnSpc>
              <a:spcAft>
                <a:spcPts val="0"/>
              </a:spcAft>
              <a:buFont typeface="Arial" panose="020B0604020202020204" pitchFamily="34" charset="0"/>
              <a:buChar char="•"/>
              <a:defRPr/>
            </a:pPr>
            <a:r>
              <a:rPr lang="en-CA" sz="2400" dirty="0" smtClean="0">
                <a:latin typeface="+mj-lt"/>
              </a:rPr>
              <a:t>anything </a:t>
            </a:r>
            <a:r>
              <a:rPr lang="en-CA" sz="2400" dirty="0">
                <a:latin typeface="+mj-lt"/>
              </a:rPr>
              <a:t>that will get them to respond if they </a:t>
            </a:r>
            <a:r>
              <a:rPr lang="en-CA" sz="2400" dirty="0" smtClean="0">
                <a:latin typeface="+mj-lt"/>
              </a:rPr>
              <a:t>are able</a:t>
            </a:r>
            <a:endParaRPr lang="en-CA" sz="2400" dirty="0">
              <a:latin typeface="+mj-lt"/>
            </a:endParaRPr>
          </a:p>
          <a:p>
            <a:pPr fontAlgn="auto">
              <a:lnSpc>
                <a:spcPct val="90000"/>
              </a:lnSpc>
              <a:spcAft>
                <a:spcPts val="0"/>
              </a:spcAft>
              <a:buFont typeface="Arial" panose="020B0604020202020204" pitchFamily="34" charset="0"/>
              <a:buChar char="•"/>
              <a:defRPr/>
            </a:pPr>
            <a:r>
              <a:rPr lang="en-CA" sz="2400" dirty="0" smtClean="0">
                <a:latin typeface="+mj-lt"/>
              </a:rPr>
              <a:t>Shout </a:t>
            </a:r>
            <a:r>
              <a:rPr lang="en-CA" sz="2400" dirty="0">
                <a:latin typeface="+mj-lt"/>
              </a:rPr>
              <a:t>their </a:t>
            </a:r>
            <a:r>
              <a:rPr lang="en-CA" sz="2400" dirty="0" smtClean="0">
                <a:latin typeface="+mj-lt"/>
              </a:rPr>
              <a:t>name </a:t>
            </a:r>
          </a:p>
          <a:p>
            <a:pPr fontAlgn="auto">
              <a:lnSpc>
                <a:spcPct val="90000"/>
              </a:lnSpc>
              <a:spcAft>
                <a:spcPts val="0"/>
              </a:spcAft>
              <a:buFont typeface="Arial" panose="020B0604020202020204" pitchFamily="34" charset="0"/>
              <a:buChar char="•"/>
              <a:defRPr/>
            </a:pPr>
            <a:r>
              <a:rPr lang="en-CA" sz="2400" dirty="0" smtClean="0">
                <a:latin typeface="+mj-lt"/>
              </a:rPr>
              <a:t>Shout “POLICE”</a:t>
            </a:r>
          </a:p>
          <a:p>
            <a:pPr fontAlgn="auto">
              <a:lnSpc>
                <a:spcPct val="90000"/>
              </a:lnSpc>
              <a:spcAft>
                <a:spcPts val="0"/>
              </a:spcAft>
              <a:buFont typeface="Arial" panose="020B0604020202020204" pitchFamily="34" charset="0"/>
              <a:buChar char="•"/>
              <a:defRPr/>
            </a:pPr>
            <a:endParaRPr lang="en-CA" sz="2400" dirty="0" smtClean="0">
              <a:latin typeface="+mj-lt"/>
            </a:endParaRPr>
          </a:p>
          <a:p>
            <a:pPr marL="0" indent="0" fontAlgn="auto">
              <a:spcAft>
                <a:spcPts val="0"/>
              </a:spcAft>
              <a:buFont typeface="Arial" panose="020B0604020202020204" pitchFamily="34" charset="0"/>
              <a:buNone/>
              <a:defRPr/>
            </a:pPr>
            <a:r>
              <a:rPr lang="en-CA" sz="2800" b="1" dirty="0" smtClean="0">
                <a:latin typeface="+mj-lt"/>
              </a:rPr>
              <a:t>If they are still unresponsive, go to physical stimuli: </a:t>
            </a:r>
          </a:p>
          <a:p>
            <a:pPr fontAlgn="auto">
              <a:lnSpc>
                <a:spcPct val="90000"/>
              </a:lnSpc>
              <a:spcAft>
                <a:spcPts val="0"/>
              </a:spcAft>
              <a:buFont typeface="Arial" panose="020B0604020202020204" pitchFamily="34" charset="0"/>
              <a:buChar char="•"/>
              <a:defRPr/>
            </a:pPr>
            <a:r>
              <a:rPr lang="en-CA" sz="2400" dirty="0">
                <a:latin typeface="+mj-lt"/>
              </a:rPr>
              <a:t>Sternal rub </a:t>
            </a:r>
            <a:r>
              <a:rPr lang="en-CA" sz="2400" dirty="0" smtClean="0">
                <a:latin typeface="+mj-lt"/>
              </a:rPr>
              <a:t>HARD</a:t>
            </a:r>
          </a:p>
          <a:p>
            <a:pPr fontAlgn="auto">
              <a:lnSpc>
                <a:spcPct val="90000"/>
              </a:lnSpc>
              <a:spcAft>
                <a:spcPts val="0"/>
              </a:spcAft>
              <a:buFont typeface="Arial" panose="020B0604020202020204" pitchFamily="34" charset="0"/>
              <a:buChar char="•"/>
              <a:defRPr/>
            </a:pPr>
            <a:r>
              <a:rPr lang="en-CA" sz="2400" dirty="0" smtClean="0">
                <a:latin typeface="+mj-lt"/>
              </a:rPr>
              <a:t>Knuckles </a:t>
            </a:r>
            <a:r>
              <a:rPr lang="en-CA" sz="2400" dirty="0">
                <a:latin typeface="+mj-lt"/>
              </a:rPr>
              <a:t>to the </a:t>
            </a:r>
            <a:r>
              <a:rPr lang="en-CA" sz="2400" dirty="0" smtClean="0">
                <a:latin typeface="+mj-lt"/>
              </a:rPr>
              <a:t>clavicle (collar bone)</a:t>
            </a:r>
          </a:p>
          <a:p>
            <a:pPr fontAlgn="auto">
              <a:lnSpc>
                <a:spcPct val="90000"/>
              </a:lnSpc>
              <a:spcAft>
                <a:spcPts val="0"/>
              </a:spcAft>
              <a:buFont typeface="Arial" panose="020B0604020202020204" pitchFamily="34" charset="0"/>
              <a:buChar char="•"/>
              <a:defRPr/>
            </a:pPr>
            <a:r>
              <a:rPr lang="en-CA" sz="2400" dirty="0" smtClean="0">
                <a:latin typeface="+mj-lt"/>
              </a:rPr>
              <a:t>Rub </a:t>
            </a:r>
            <a:r>
              <a:rPr lang="en-CA" sz="2400" dirty="0">
                <a:latin typeface="+mj-lt"/>
              </a:rPr>
              <a:t>knuckles on the </a:t>
            </a:r>
            <a:r>
              <a:rPr lang="en-CA" sz="2400" dirty="0" smtClean="0">
                <a:latin typeface="+mj-lt"/>
              </a:rPr>
              <a:t>lips</a:t>
            </a:r>
          </a:p>
          <a:p>
            <a:pPr fontAlgn="auto">
              <a:lnSpc>
                <a:spcPct val="90000"/>
              </a:lnSpc>
              <a:spcAft>
                <a:spcPts val="0"/>
              </a:spcAft>
              <a:buFont typeface="Arial" panose="020B0604020202020204" pitchFamily="34" charset="0"/>
              <a:buChar char="•"/>
              <a:defRPr/>
            </a:pPr>
            <a:r>
              <a:rPr lang="en-CA" sz="2400" dirty="0" smtClean="0">
                <a:latin typeface="+mj-lt"/>
              </a:rPr>
              <a:t>Shake their shoulders</a:t>
            </a:r>
            <a:endParaRPr lang="en-CA" sz="2400" dirty="0">
              <a:latin typeface="+mj-lt"/>
            </a:endParaRPr>
          </a:p>
        </p:txBody>
      </p:sp>
      <p:pic>
        <p:nvPicPr>
          <p:cNvPr id="72707"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72708"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3" name="Content Placeholder 7"/>
          <p:cNvPicPr>
            <a:picLocks noChangeAspect="1"/>
          </p:cNvPicPr>
          <p:nvPr/>
        </p:nvPicPr>
        <p:blipFill>
          <a:blip r:embed="rId3"/>
          <a:srcRect t="59450" b="98"/>
          <a:stretch>
            <a:fillRect/>
          </a:stretch>
        </p:blipFill>
        <p:spPr bwMode="auto">
          <a:xfrm>
            <a:off x="4600575" y="2216150"/>
            <a:ext cx="4227513" cy="2749550"/>
          </a:xfrm>
          <a:prstGeom prst="rect">
            <a:avLst/>
          </a:prstGeom>
          <a:noFill/>
          <a:ln w="9525">
            <a:noFill/>
            <a:miter lim="800000"/>
            <a:headEnd/>
            <a:tailEnd/>
          </a:ln>
        </p:spPr>
      </p:pic>
      <p:pic>
        <p:nvPicPr>
          <p:cNvPr id="74754" name="Content Placeholder 7"/>
          <p:cNvPicPr>
            <a:picLocks noGrp="1" noChangeAspect="1"/>
          </p:cNvPicPr>
          <p:nvPr>
            <p:ph idx="1"/>
          </p:nvPr>
        </p:nvPicPr>
        <p:blipFill>
          <a:blip r:embed="rId4"/>
          <a:srcRect t="867" b="83337"/>
          <a:stretch>
            <a:fillRect/>
          </a:stretch>
        </p:blipFill>
        <p:spPr>
          <a:xfrm>
            <a:off x="387350" y="188913"/>
            <a:ext cx="8439150" cy="2060575"/>
          </a:xfrm>
        </p:spPr>
      </p:pic>
      <p:pic>
        <p:nvPicPr>
          <p:cNvPr id="74755" name="Picture 2"/>
          <p:cNvPicPr>
            <a:picLocks noChangeAspect="1" noChangeArrowheads="1"/>
          </p:cNvPicPr>
          <p:nvPr/>
        </p:nvPicPr>
        <p:blipFill>
          <a:blip r:embed="rId5"/>
          <a:srcRect/>
          <a:stretch>
            <a:fillRect/>
          </a:stretch>
        </p:blipFill>
        <p:spPr bwMode="auto">
          <a:xfrm>
            <a:off x="107950" y="6175375"/>
            <a:ext cx="1584325" cy="527050"/>
          </a:xfrm>
          <a:prstGeom prst="rect">
            <a:avLst/>
          </a:prstGeom>
          <a:noFill/>
          <a:ln w="9525">
            <a:noFill/>
            <a:miter lim="800000"/>
            <a:headEnd/>
            <a:tailEnd/>
          </a:ln>
        </p:spPr>
      </p:pic>
      <p:pic>
        <p:nvPicPr>
          <p:cNvPr id="74756" name="Picture 4"/>
          <p:cNvPicPr>
            <a:picLocks noChangeAspect="1"/>
          </p:cNvPicPr>
          <p:nvPr/>
        </p:nvPicPr>
        <p:blipFill>
          <a:blip r:embed="rId6"/>
          <a:srcRect/>
          <a:stretch>
            <a:fillRect/>
          </a:stretch>
        </p:blipFill>
        <p:spPr bwMode="auto">
          <a:xfrm>
            <a:off x="1712913" y="6589713"/>
            <a:ext cx="7278687" cy="225425"/>
          </a:xfrm>
          <a:prstGeom prst="rect">
            <a:avLst/>
          </a:prstGeom>
          <a:noFill/>
          <a:ln w="9525">
            <a:noFill/>
            <a:miter lim="800000"/>
            <a:headEnd/>
            <a:tailEnd/>
          </a:ln>
        </p:spPr>
      </p:pic>
      <p:pic>
        <p:nvPicPr>
          <p:cNvPr id="74757" name="Content Placeholder 7"/>
          <p:cNvPicPr>
            <a:picLocks noChangeAspect="1"/>
          </p:cNvPicPr>
          <p:nvPr/>
        </p:nvPicPr>
        <p:blipFill>
          <a:blip r:embed="rId7"/>
          <a:srcRect t="16660" b="41370"/>
          <a:stretch>
            <a:fillRect/>
          </a:stretch>
        </p:blipFill>
        <p:spPr bwMode="auto">
          <a:xfrm>
            <a:off x="425450" y="2244725"/>
            <a:ext cx="4195763" cy="2720975"/>
          </a:xfrm>
          <a:prstGeom prst="rect">
            <a:avLst/>
          </a:prstGeom>
          <a:noFill/>
          <a:ln w="9525">
            <a:noFill/>
            <a:miter lim="800000"/>
            <a:headEnd/>
            <a:tailEnd/>
          </a:ln>
        </p:spPr>
      </p:pic>
      <p:sp>
        <p:nvSpPr>
          <p:cNvPr id="74758" name="TextBox 10"/>
          <p:cNvSpPr txBox="1">
            <a:spLocks noChangeArrowheads="1"/>
          </p:cNvSpPr>
          <p:nvPr/>
        </p:nvSpPr>
        <p:spPr bwMode="auto">
          <a:xfrm>
            <a:off x="1258888" y="5813425"/>
            <a:ext cx="6365875" cy="369888"/>
          </a:xfrm>
          <a:prstGeom prst="rect">
            <a:avLst/>
          </a:prstGeom>
          <a:noFill/>
          <a:ln w="9525">
            <a:noFill/>
            <a:miter lim="800000"/>
            <a:headEnd/>
            <a:tailEnd/>
          </a:ln>
        </p:spPr>
        <p:txBody>
          <a:bodyPr wrap="none">
            <a:spAutoFit/>
          </a:bodyPr>
          <a:lstStyle/>
          <a:p>
            <a:r>
              <a:rPr lang="en-CA">
                <a:latin typeface="Calibri" pitchFamily="34" charset="0"/>
              </a:rPr>
              <a:t>Adapted from OHRDP Resource “Opioid Overdose Signs and Symptoms”</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3412"/>
          </a:xfrm>
        </p:spPr>
        <p:txBody>
          <a:bodyPr rtlCol="0">
            <a:noAutofit/>
          </a:bodyPr>
          <a:lstStyle/>
          <a:p>
            <a:pPr algn="l" fontAlgn="auto">
              <a:spcAft>
                <a:spcPts val="0"/>
              </a:spcAft>
              <a:defRPr/>
            </a:pPr>
            <a:r>
              <a:rPr lang="en-CA" sz="3600" dirty="0" smtClean="0">
                <a:solidFill>
                  <a:srgbClr val="FF0000"/>
                </a:solidFill>
                <a:latin typeface="+mn-lt"/>
              </a:rPr>
              <a:t/>
            </a:r>
            <a:br>
              <a:rPr lang="en-CA" sz="3600" dirty="0" smtClean="0">
                <a:solidFill>
                  <a:srgbClr val="FF0000"/>
                </a:solidFill>
                <a:latin typeface="+mn-lt"/>
              </a:rPr>
            </a:br>
            <a:r>
              <a:rPr lang="en-CA" sz="4000" dirty="0" smtClean="0">
                <a:solidFill>
                  <a:srgbClr val="FF0000"/>
                </a:solidFill>
                <a:latin typeface="+mn-lt"/>
              </a:rPr>
              <a:t>Responding to an opioid overdose </a:t>
            </a:r>
            <a:endParaRPr lang="en-CA" sz="4000" dirty="0">
              <a:solidFill>
                <a:srgbClr val="FF0000"/>
              </a:solidFill>
              <a:latin typeface="+mn-lt"/>
            </a:endParaRPr>
          </a:p>
        </p:txBody>
      </p:sp>
      <p:sp>
        <p:nvSpPr>
          <p:cNvPr id="3" name="Content Placeholder 2"/>
          <p:cNvSpPr>
            <a:spLocks noGrp="1"/>
          </p:cNvSpPr>
          <p:nvPr>
            <p:ph idx="1"/>
          </p:nvPr>
        </p:nvSpPr>
        <p:spPr>
          <a:xfrm>
            <a:off x="395288" y="908050"/>
            <a:ext cx="8229600" cy="5175250"/>
          </a:xfrm>
        </p:spPr>
        <p:txBody>
          <a:bodyPr rtlCol="0" anchor="ctr">
            <a:noAutofit/>
          </a:bodyPr>
          <a:lstStyle/>
          <a:p>
            <a:pPr marL="742950" indent="-742950" fontAlgn="auto">
              <a:lnSpc>
                <a:spcPct val="150000"/>
              </a:lnSpc>
              <a:spcAft>
                <a:spcPts val="0"/>
              </a:spcAft>
              <a:buFont typeface="Arial" panose="020B0604020202020204" pitchFamily="34" charset="0"/>
              <a:buAutoNum type="arabicPeriod"/>
              <a:defRPr/>
            </a:pPr>
            <a:r>
              <a:rPr lang="en-CA" sz="2800" dirty="0" smtClean="0">
                <a:latin typeface="+mj-lt"/>
              </a:rPr>
              <a:t>Recovery Position</a:t>
            </a:r>
          </a:p>
          <a:p>
            <a:pPr marL="742950" indent="-742950" fontAlgn="auto">
              <a:lnSpc>
                <a:spcPct val="150000"/>
              </a:lnSpc>
              <a:spcAft>
                <a:spcPts val="0"/>
              </a:spcAft>
              <a:buFont typeface="Arial" panose="020B0604020202020204" pitchFamily="34" charset="0"/>
              <a:buAutoNum type="arabicPeriod"/>
              <a:defRPr/>
            </a:pPr>
            <a:r>
              <a:rPr lang="en-CA" sz="2800" dirty="0" smtClean="0">
                <a:latin typeface="+mj-lt"/>
              </a:rPr>
              <a:t>Call 911 </a:t>
            </a:r>
            <a:endParaRPr lang="en-CA" sz="2800" dirty="0">
              <a:latin typeface="+mj-lt"/>
            </a:endParaRPr>
          </a:p>
          <a:p>
            <a:pPr marL="742950" indent="-742950" fontAlgn="auto">
              <a:lnSpc>
                <a:spcPct val="150000"/>
              </a:lnSpc>
              <a:spcAft>
                <a:spcPts val="0"/>
              </a:spcAft>
              <a:buFont typeface="Arial" panose="020B0604020202020204" pitchFamily="34" charset="0"/>
              <a:buAutoNum type="arabicPeriod"/>
              <a:defRPr/>
            </a:pPr>
            <a:r>
              <a:rPr lang="en-CA" sz="2800" dirty="0" smtClean="0">
                <a:latin typeface="+mj-lt"/>
              </a:rPr>
              <a:t>Ensure </a:t>
            </a:r>
            <a:r>
              <a:rPr lang="en-CA" sz="2800" dirty="0">
                <a:latin typeface="+mj-lt"/>
              </a:rPr>
              <a:t>safety </a:t>
            </a:r>
          </a:p>
          <a:p>
            <a:pPr marL="742950" indent="-742950" fontAlgn="auto">
              <a:lnSpc>
                <a:spcPct val="150000"/>
              </a:lnSpc>
              <a:spcAft>
                <a:spcPts val="0"/>
              </a:spcAft>
              <a:buFont typeface="Arial" panose="020B0604020202020204" pitchFamily="34" charset="0"/>
              <a:buAutoNum type="arabicPeriod"/>
              <a:defRPr/>
            </a:pPr>
            <a:r>
              <a:rPr lang="en-CA" sz="2800" dirty="0" smtClean="0">
                <a:latin typeface="+mj-lt"/>
              </a:rPr>
              <a:t>Naloxone</a:t>
            </a:r>
            <a:endParaRPr lang="en-CA" sz="2800" dirty="0">
              <a:latin typeface="+mj-lt"/>
            </a:endParaRPr>
          </a:p>
          <a:p>
            <a:pPr marL="742950" indent="-742950" fontAlgn="auto">
              <a:lnSpc>
                <a:spcPct val="150000"/>
              </a:lnSpc>
              <a:spcAft>
                <a:spcPts val="0"/>
              </a:spcAft>
              <a:buFont typeface="Arial" panose="020B0604020202020204" pitchFamily="34" charset="0"/>
              <a:buAutoNum type="arabicPeriod"/>
              <a:defRPr/>
            </a:pPr>
            <a:r>
              <a:rPr lang="en-CA" sz="2800" dirty="0" smtClean="0">
                <a:latin typeface="+mj-lt"/>
              </a:rPr>
              <a:t>Chest compressions</a:t>
            </a:r>
          </a:p>
        </p:txBody>
      </p:sp>
      <p:pic>
        <p:nvPicPr>
          <p:cNvPr id="7680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76804" name="Picture 4"/>
          <p:cNvPicPr>
            <a:picLocks noChangeAspect="1"/>
          </p:cNvPicPr>
          <p:nvPr/>
        </p:nvPicPr>
        <p:blipFill>
          <a:blip r:embed="rId4"/>
          <a:srcRect/>
          <a:stretch>
            <a:fillRect/>
          </a:stretch>
        </p:blipFill>
        <p:spPr bwMode="auto">
          <a:xfrm>
            <a:off x="1763713" y="6589713"/>
            <a:ext cx="7278687" cy="225425"/>
          </a:xfrm>
          <a:prstGeom prst="rect">
            <a:avLst/>
          </a:prstGeom>
          <a:noFill/>
          <a:ln w="9525">
            <a:noFill/>
            <a:miter lim="800000"/>
            <a:headEnd/>
            <a:tailEnd/>
          </a:ln>
        </p:spPr>
      </p:pic>
      <p:pic>
        <p:nvPicPr>
          <p:cNvPr id="76805" name="Picture 6" descr="Image result for naloxone"/>
          <p:cNvPicPr>
            <a:picLocks noChangeAspect="1" noChangeArrowheads="1"/>
          </p:cNvPicPr>
          <p:nvPr/>
        </p:nvPicPr>
        <p:blipFill>
          <a:blip r:embed="rId5"/>
          <a:srcRect/>
          <a:stretch>
            <a:fillRect/>
          </a:stretch>
        </p:blipFill>
        <p:spPr bwMode="auto">
          <a:xfrm>
            <a:off x="4500563" y="2205038"/>
            <a:ext cx="3927475"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sp>
        <p:nvSpPr>
          <p:cNvPr id="2" name="Title 1"/>
          <p:cNvSpPr>
            <a:spLocks noGrp="1"/>
          </p:cNvSpPr>
          <p:nvPr>
            <p:ph type="title"/>
          </p:nvPr>
        </p:nvSpPr>
        <p:spPr>
          <a:xfrm>
            <a:off x="900113" y="-100013"/>
            <a:ext cx="7772400" cy="792163"/>
          </a:xfrm>
        </p:spPr>
        <p:txBody>
          <a:bodyPr rtlCol="0">
            <a:noAutofit/>
          </a:bodyPr>
          <a:lstStyle/>
          <a:p>
            <a:pPr fontAlgn="auto">
              <a:spcAft>
                <a:spcPts val="0"/>
              </a:spcAft>
              <a:defRPr/>
            </a:pPr>
            <a:r>
              <a:rPr lang="en-CA" sz="3600" dirty="0" smtClean="0">
                <a:solidFill>
                  <a:srgbClr val="FF0000"/>
                </a:solidFill>
                <a:latin typeface="+mn-lt"/>
              </a:rPr>
              <a:t/>
            </a:r>
            <a:br>
              <a:rPr lang="en-CA" sz="3600" dirty="0" smtClean="0">
                <a:solidFill>
                  <a:srgbClr val="FF0000"/>
                </a:solidFill>
                <a:latin typeface="+mn-lt"/>
              </a:rPr>
            </a:br>
            <a:r>
              <a:rPr lang="en-CA" sz="3600" dirty="0" smtClean="0">
                <a:solidFill>
                  <a:srgbClr val="FF0000"/>
                </a:solidFill>
                <a:latin typeface="+mn-lt"/>
              </a:rPr>
              <a:t/>
            </a:r>
            <a:br>
              <a:rPr lang="en-CA" sz="3600" dirty="0" smtClean="0">
                <a:solidFill>
                  <a:srgbClr val="FF0000"/>
                </a:solidFill>
                <a:latin typeface="+mn-lt"/>
              </a:rPr>
            </a:br>
            <a:r>
              <a:rPr lang="en-CA" sz="3600" dirty="0" smtClean="0">
                <a:solidFill>
                  <a:srgbClr val="FF0000"/>
                </a:solidFill>
                <a:latin typeface="+mn-lt"/>
              </a:rPr>
              <a:t>Step 1: recovery position</a:t>
            </a:r>
            <a:endParaRPr lang="en-CA" sz="3600" dirty="0">
              <a:solidFill>
                <a:srgbClr val="FF0000"/>
              </a:solidFill>
              <a:latin typeface="+mn-lt"/>
            </a:endParaRPr>
          </a:p>
        </p:txBody>
      </p:sp>
      <p:sp>
        <p:nvSpPr>
          <p:cNvPr id="3" name="Content Placeholder 2"/>
          <p:cNvSpPr>
            <a:spLocks noGrp="1"/>
          </p:cNvSpPr>
          <p:nvPr>
            <p:ph idx="1"/>
          </p:nvPr>
        </p:nvSpPr>
        <p:spPr>
          <a:xfrm>
            <a:off x="468313" y="1538288"/>
            <a:ext cx="4324350" cy="5319712"/>
          </a:xfrm>
        </p:spPr>
        <p:txBody>
          <a:bodyPr rtlCol="0">
            <a:noAutofit/>
          </a:bodyPr>
          <a:lstStyle/>
          <a:p>
            <a:pPr marL="0" indent="0" algn="ctr" fontAlgn="auto">
              <a:lnSpc>
                <a:spcPct val="90000"/>
              </a:lnSpc>
              <a:spcAft>
                <a:spcPts val="0"/>
              </a:spcAft>
              <a:buFont typeface="Arial" panose="020B0604020202020204" pitchFamily="34" charset="0"/>
              <a:buNone/>
              <a:defRPr/>
            </a:pPr>
            <a:r>
              <a:rPr lang="en-CA" sz="2000" dirty="0" smtClean="0">
                <a:latin typeface="+mj-lt"/>
              </a:rPr>
              <a:t>Keeps airway </a:t>
            </a:r>
            <a:r>
              <a:rPr lang="en-CA" sz="2000" dirty="0">
                <a:latin typeface="+mj-lt"/>
              </a:rPr>
              <a:t>open, reduces chances of choking on fluids or </a:t>
            </a:r>
            <a:r>
              <a:rPr lang="en-CA" sz="2000" dirty="0" smtClean="0">
                <a:latin typeface="+mj-lt"/>
              </a:rPr>
              <a:t>vomit</a:t>
            </a:r>
          </a:p>
          <a:p>
            <a:pPr marL="0" indent="0" algn="ctr" fontAlgn="auto">
              <a:lnSpc>
                <a:spcPct val="90000"/>
              </a:lnSpc>
              <a:spcAft>
                <a:spcPts val="0"/>
              </a:spcAft>
              <a:buFont typeface="Arial" panose="020B0604020202020204" pitchFamily="34" charset="0"/>
              <a:buNone/>
              <a:defRPr/>
            </a:pPr>
            <a:endParaRPr lang="en-CA" sz="2000" dirty="0">
              <a:latin typeface="+mj-lt"/>
            </a:endParaRPr>
          </a:p>
          <a:p>
            <a:pPr marL="514350" indent="-514350" fontAlgn="auto">
              <a:spcAft>
                <a:spcPts val="0"/>
              </a:spcAft>
              <a:buFont typeface="+mj-lt"/>
              <a:buAutoNum type="arabicPeriod"/>
              <a:defRPr/>
            </a:pPr>
            <a:r>
              <a:rPr lang="en-CA" sz="2000" dirty="0" smtClean="0">
                <a:latin typeface="+mj-lt"/>
              </a:rPr>
              <a:t>Hand to the side to support their weight</a:t>
            </a:r>
          </a:p>
          <a:p>
            <a:pPr marL="514350" indent="-514350" fontAlgn="auto">
              <a:spcAft>
                <a:spcPts val="0"/>
              </a:spcAft>
              <a:buFont typeface="+mj-lt"/>
              <a:buAutoNum type="arabicPeriod"/>
              <a:defRPr/>
            </a:pPr>
            <a:r>
              <a:rPr lang="en-CA" sz="2000" dirty="0" smtClean="0">
                <a:latin typeface="+mj-lt"/>
              </a:rPr>
              <a:t>Other hand across to face for their face to rest on</a:t>
            </a:r>
          </a:p>
          <a:p>
            <a:pPr marL="514350" indent="-514350" fontAlgn="auto">
              <a:spcAft>
                <a:spcPts val="0"/>
              </a:spcAft>
              <a:buFont typeface="+mj-lt"/>
              <a:buAutoNum type="arabicPeriod"/>
              <a:defRPr/>
            </a:pPr>
            <a:r>
              <a:rPr lang="en-CA" sz="2000" dirty="0" smtClean="0">
                <a:latin typeface="+mj-lt"/>
              </a:rPr>
              <a:t>Roll over on their side with head tilted back</a:t>
            </a:r>
          </a:p>
          <a:p>
            <a:pPr marL="514350" indent="-514350" fontAlgn="auto">
              <a:spcAft>
                <a:spcPts val="0"/>
              </a:spcAft>
              <a:buFont typeface="+mj-lt"/>
              <a:buAutoNum type="arabicPeriod"/>
              <a:defRPr/>
            </a:pPr>
            <a:r>
              <a:rPr lang="en-CA" sz="2000" dirty="0" smtClean="0">
                <a:latin typeface="+mj-lt"/>
              </a:rPr>
              <a:t>Top knee down to support their weight and keep the position</a:t>
            </a:r>
          </a:p>
          <a:p>
            <a:pPr marL="0" indent="0" fontAlgn="auto">
              <a:spcAft>
                <a:spcPts val="0"/>
              </a:spcAft>
              <a:buFont typeface="Arial" panose="020B0604020202020204" pitchFamily="34" charset="0"/>
              <a:buNone/>
              <a:defRPr/>
            </a:pPr>
            <a:endParaRPr lang="en-CA" sz="2800" dirty="0">
              <a:latin typeface="+mj-lt"/>
            </a:endParaRPr>
          </a:p>
        </p:txBody>
      </p:sp>
      <p:pic>
        <p:nvPicPr>
          <p:cNvPr id="78852"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pic>
        <p:nvPicPr>
          <p:cNvPr id="78853" name="Picture 5"/>
          <p:cNvPicPr>
            <a:picLocks noChangeAspect="1"/>
          </p:cNvPicPr>
          <p:nvPr/>
        </p:nvPicPr>
        <p:blipFill>
          <a:blip r:embed="rId5"/>
          <a:srcRect/>
          <a:stretch>
            <a:fillRect/>
          </a:stretch>
        </p:blipFill>
        <p:spPr bwMode="auto">
          <a:xfrm>
            <a:off x="4932363" y="1989138"/>
            <a:ext cx="4119562" cy="352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50" y="115888"/>
            <a:ext cx="7772400" cy="720725"/>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dirty="0">
                <a:solidFill>
                  <a:srgbClr val="FF0000"/>
                </a:solidFill>
              </a:rPr>
              <a:t>S</a:t>
            </a:r>
            <a:r>
              <a:rPr lang="en-CA" dirty="0" smtClean="0">
                <a:solidFill>
                  <a:srgbClr val="FF0000"/>
                </a:solidFill>
              </a:rPr>
              <a:t>tep 2: call 911</a:t>
            </a:r>
            <a:endParaRPr lang="en-CA" dirty="0">
              <a:solidFill>
                <a:srgbClr val="FF0000"/>
              </a:solidFill>
            </a:endParaRPr>
          </a:p>
        </p:txBody>
      </p:sp>
      <p:sp>
        <p:nvSpPr>
          <p:cNvPr id="3" name="Content Placeholder 2"/>
          <p:cNvSpPr>
            <a:spLocks noGrp="1"/>
          </p:cNvSpPr>
          <p:nvPr>
            <p:ph idx="1"/>
          </p:nvPr>
        </p:nvSpPr>
        <p:spPr>
          <a:xfrm>
            <a:off x="468313" y="1052513"/>
            <a:ext cx="8207375" cy="4608512"/>
          </a:xfrm>
          <a:solidFill>
            <a:schemeClr val="bg1"/>
          </a:solidFill>
        </p:spPr>
        <p:txBody>
          <a:bodyPr rtlCol="0" anchor="ctr">
            <a:normAutofit/>
          </a:bodyPr>
          <a:lstStyle/>
          <a:p>
            <a:pPr marL="0" indent="0" fontAlgn="auto">
              <a:spcAft>
                <a:spcPts val="0"/>
              </a:spcAft>
              <a:buFont typeface="Arial" panose="020B0604020202020204" pitchFamily="34" charset="0"/>
              <a:buNone/>
              <a:defRPr/>
            </a:pPr>
            <a:r>
              <a:rPr lang="en-CA" sz="2400" dirty="0" smtClean="0">
                <a:latin typeface="+mj-lt"/>
              </a:rPr>
              <a:t>Have someone call 911 and report back when they're done </a:t>
            </a:r>
            <a:r>
              <a:rPr lang="en-CA" sz="2400" b="1" dirty="0" smtClean="0">
                <a:latin typeface="+mj-lt"/>
              </a:rPr>
              <a:t>OR</a:t>
            </a:r>
            <a:r>
              <a:rPr lang="en-CA" sz="2400" dirty="0" smtClean="0">
                <a:latin typeface="+mj-lt"/>
              </a:rPr>
              <a:t> </a:t>
            </a:r>
            <a:r>
              <a:rPr lang="en-CA" sz="2400" dirty="0">
                <a:latin typeface="+mj-lt"/>
              </a:rPr>
              <a:t>c</a:t>
            </a:r>
            <a:r>
              <a:rPr lang="en-CA" sz="2400" dirty="0" smtClean="0">
                <a:latin typeface="+mj-lt"/>
              </a:rPr>
              <a:t>all 911 yourself if alone.</a:t>
            </a:r>
          </a:p>
          <a:p>
            <a:pPr fontAlgn="auto">
              <a:spcAft>
                <a:spcPts val="0"/>
              </a:spcAft>
              <a:buFont typeface="Arial" panose="020B0604020202020204" pitchFamily="34" charset="0"/>
              <a:buChar char="•"/>
              <a:defRPr/>
            </a:pPr>
            <a:r>
              <a:rPr lang="en-CA" sz="2400" dirty="0" smtClean="0">
                <a:latin typeface="+mj-lt"/>
              </a:rPr>
              <a:t>Try to keep person awake and responsive if conscious</a:t>
            </a:r>
          </a:p>
          <a:p>
            <a:pPr fontAlgn="auto">
              <a:spcAft>
                <a:spcPts val="0"/>
              </a:spcAft>
              <a:buFont typeface="Arial" panose="020B0604020202020204" pitchFamily="34" charset="0"/>
              <a:buChar char="•"/>
              <a:defRPr/>
            </a:pPr>
            <a:r>
              <a:rPr lang="en-CA" sz="2400" dirty="0" smtClean="0">
                <a:latin typeface="+mj-lt"/>
              </a:rPr>
              <a:t>The 911 procedure briefs paramedics on situation  </a:t>
            </a:r>
          </a:p>
          <a:p>
            <a:pPr marL="457200" lvl="1" indent="0" fontAlgn="auto">
              <a:spcAft>
                <a:spcPts val="0"/>
              </a:spcAft>
              <a:buFont typeface="Arial" panose="020B0604020202020204" pitchFamily="34" charset="0"/>
              <a:buNone/>
              <a:defRPr/>
            </a:pPr>
            <a:r>
              <a:rPr lang="en-CA" sz="2000" dirty="0" smtClean="0">
                <a:latin typeface="+mj-lt"/>
              </a:rPr>
              <a:t>1.  “Police, fire or ambulance”:  respond ambulance and stay on the line to be transferred</a:t>
            </a:r>
          </a:p>
          <a:p>
            <a:pPr marL="457200" lvl="1" indent="0" fontAlgn="auto">
              <a:spcAft>
                <a:spcPts val="0"/>
              </a:spcAft>
              <a:buFont typeface="Arial" panose="020B0604020202020204" pitchFamily="34" charset="0"/>
              <a:buNone/>
              <a:defRPr/>
            </a:pPr>
            <a:r>
              <a:rPr lang="en-CA" sz="2000" dirty="0" smtClean="0">
                <a:latin typeface="+mj-lt"/>
              </a:rPr>
              <a:t>2.  “What is your emergency”:  respond with whatever info you are comfortable giving</a:t>
            </a:r>
          </a:p>
          <a:p>
            <a:pPr marL="320040" lvl="1" indent="0" fontAlgn="auto">
              <a:spcAft>
                <a:spcPts val="0"/>
              </a:spcAft>
              <a:buFont typeface="Arial" panose="020B0604020202020204" pitchFamily="34" charset="0"/>
              <a:buNone/>
              <a:defRPr/>
            </a:pPr>
            <a:r>
              <a:rPr lang="en-CA" sz="2000" dirty="0" smtClean="0">
                <a:latin typeface="+mj-lt"/>
              </a:rPr>
              <a:t>  3.  Please try to give </a:t>
            </a:r>
            <a:r>
              <a:rPr lang="en-CA" sz="2000" b="1" dirty="0" smtClean="0">
                <a:latin typeface="+mj-lt"/>
              </a:rPr>
              <a:t>exact address and apartment number. </a:t>
            </a:r>
          </a:p>
          <a:p>
            <a:pPr marL="320040" lvl="1" indent="0" algn="ctr" fontAlgn="auto">
              <a:spcAft>
                <a:spcPts val="0"/>
              </a:spcAft>
              <a:buFont typeface="Arial" panose="020B0604020202020204" pitchFamily="34" charset="0"/>
              <a:buNone/>
              <a:defRPr/>
            </a:pPr>
            <a:r>
              <a:rPr lang="en-CA" sz="2000" u="sng" dirty="0" smtClean="0">
                <a:latin typeface="+mj-lt"/>
              </a:rPr>
              <a:t>Even </a:t>
            </a:r>
            <a:r>
              <a:rPr lang="en-CA" sz="2000" u="sng" dirty="0">
                <a:latin typeface="+mj-lt"/>
              </a:rPr>
              <a:t>expired cell phones can call 911 if </a:t>
            </a:r>
            <a:r>
              <a:rPr lang="en-CA" sz="2000" u="sng" dirty="0" smtClean="0">
                <a:latin typeface="+mj-lt"/>
              </a:rPr>
              <a:t>charged</a:t>
            </a:r>
            <a:endParaRPr lang="en-CA" sz="2000" u="sng" dirty="0">
              <a:latin typeface="+mj-lt"/>
            </a:endParaRPr>
          </a:p>
        </p:txBody>
      </p:sp>
      <p:pic>
        <p:nvPicPr>
          <p:cNvPr id="80899"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80900"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5" name="Title 1"/>
          <p:cNvSpPr>
            <a:spLocks noGrp="1"/>
          </p:cNvSpPr>
          <p:nvPr>
            <p:ph type="title"/>
          </p:nvPr>
        </p:nvSpPr>
        <p:spPr>
          <a:xfrm>
            <a:off x="684213" y="188913"/>
            <a:ext cx="7772400" cy="1223962"/>
          </a:xfrm>
        </p:spPr>
        <p:txBody>
          <a:bodyPr/>
          <a:lstStyle/>
          <a:p>
            <a:r>
              <a:rPr lang="en-CA" smtClean="0">
                <a:solidFill>
                  <a:srgbClr val="FF0000"/>
                </a:solidFill>
              </a:rPr>
              <a:t>Step 2: call 911 </a:t>
            </a:r>
          </a:p>
        </p:txBody>
      </p:sp>
      <p:sp>
        <p:nvSpPr>
          <p:cNvPr id="3" name="Content Placeholder 2"/>
          <p:cNvSpPr>
            <a:spLocks noGrp="1"/>
          </p:cNvSpPr>
          <p:nvPr>
            <p:ph idx="1"/>
          </p:nvPr>
        </p:nvSpPr>
        <p:spPr>
          <a:xfrm>
            <a:off x="395288" y="1239838"/>
            <a:ext cx="8208962" cy="4968875"/>
          </a:xfrm>
        </p:spPr>
        <p:txBody>
          <a:bodyPr rtlCol="0">
            <a:normAutofit/>
          </a:bodyPr>
          <a:lstStyle/>
          <a:p>
            <a:pPr marL="0" lvl="1" indent="0" fontAlgn="auto">
              <a:lnSpc>
                <a:spcPct val="90000"/>
              </a:lnSpc>
              <a:spcBef>
                <a:spcPts val="580"/>
              </a:spcBef>
              <a:spcAft>
                <a:spcPts val="0"/>
              </a:spcAft>
              <a:buClr>
                <a:schemeClr val="accent1"/>
              </a:buClr>
              <a:buFont typeface="Arial" panose="020B0604020202020204" pitchFamily="34" charset="0"/>
              <a:buNone/>
              <a:defRPr/>
            </a:pPr>
            <a:endParaRPr lang="en-CA" sz="2600" dirty="0" smtClean="0">
              <a:solidFill>
                <a:schemeClr val="tx2"/>
              </a:solidFill>
              <a:latin typeface="+mj-lt"/>
              <a:ea typeface="+mj-ea"/>
              <a:cs typeface="+mj-cs"/>
            </a:endParaRPr>
          </a:p>
          <a:p>
            <a:pPr marL="0" indent="0" algn="ctr" fontAlgn="auto">
              <a:spcAft>
                <a:spcPts val="0"/>
              </a:spcAft>
              <a:buFont typeface="Arial" panose="020B0604020202020204" pitchFamily="34" charset="0"/>
              <a:buNone/>
              <a:defRPr/>
            </a:pPr>
            <a:r>
              <a:rPr lang="en-CA" b="1" dirty="0">
                <a:latin typeface="+mj-lt"/>
              </a:rPr>
              <a:t>Police may attend as </a:t>
            </a:r>
            <a:r>
              <a:rPr lang="en-CA" b="1" dirty="0" smtClean="0">
                <a:latin typeface="+mj-lt"/>
              </a:rPr>
              <a:t>first responders</a:t>
            </a:r>
            <a:endParaRPr lang="en-CA" b="1" dirty="0">
              <a:latin typeface="+mj-lt"/>
              <a:ea typeface="+mj-ea"/>
              <a:cs typeface="+mj-cs"/>
            </a:endParaRPr>
          </a:p>
          <a:p>
            <a:pPr fontAlgn="auto">
              <a:spcAft>
                <a:spcPts val="0"/>
              </a:spcAft>
              <a:buFont typeface="Arial" panose="020B0604020202020204" pitchFamily="34" charset="0"/>
              <a:buChar char="•"/>
              <a:defRPr/>
            </a:pPr>
            <a:r>
              <a:rPr lang="en-CA" dirty="0" smtClean="0">
                <a:latin typeface="+mj-lt"/>
              </a:rPr>
              <a:t>If you absolutely can’t stay, here are some steps to take before leaving:</a:t>
            </a:r>
          </a:p>
          <a:p>
            <a:pPr lvl="1" fontAlgn="auto">
              <a:spcAft>
                <a:spcPts val="0"/>
              </a:spcAft>
              <a:buFont typeface="Arial" panose="020B0604020202020204" pitchFamily="34" charset="0"/>
              <a:buChar char="–"/>
              <a:defRPr/>
            </a:pPr>
            <a:r>
              <a:rPr lang="en-CA" dirty="0" smtClean="0">
                <a:latin typeface="+mj-lt"/>
              </a:rPr>
              <a:t>Clean </a:t>
            </a:r>
            <a:r>
              <a:rPr lang="en-CA" dirty="0">
                <a:latin typeface="+mj-lt"/>
              </a:rPr>
              <a:t>up (except what person was </a:t>
            </a:r>
            <a:r>
              <a:rPr lang="en-CA" dirty="0" smtClean="0">
                <a:latin typeface="+mj-lt"/>
              </a:rPr>
              <a:t>using)</a:t>
            </a:r>
          </a:p>
          <a:p>
            <a:pPr lvl="1" fontAlgn="auto">
              <a:spcAft>
                <a:spcPts val="0"/>
              </a:spcAft>
              <a:buFont typeface="Arial" panose="020B0604020202020204" pitchFamily="34" charset="0"/>
              <a:buChar char="–"/>
              <a:defRPr/>
            </a:pPr>
            <a:r>
              <a:rPr lang="en-CA" dirty="0" smtClean="0">
                <a:latin typeface="+mj-lt"/>
              </a:rPr>
              <a:t>Leave </a:t>
            </a:r>
            <a:r>
              <a:rPr lang="en-CA" dirty="0">
                <a:latin typeface="+mj-lt"/>
              </a:rPr>
              <a:t>a note with details (</a:t>
            </a:r>
            <a:r>
              <a:rPr lang="en-CA" dirty="0" smtClean="0">
                <a:latin typeface="+mj-lt"/>
              </a:rPr>
              <a:t>especially </a:t>
            </a:r>
            <a:r>
              <a:rPr lang="en-CA" dirty="0">
                <a:latin typeface="+mj-lt"/>
              </a:rPr>
              <a:t>drug </a:t>
            </a:r>
            <a:r>
              <a:rPr lang="en-CA" dirty="0" smtClean="0">
                <a:latin typeface="+mj-lt"/>
              </a:rPr>
              <a:t>used)</a:t>
            </a:r>
          </a:p>
          <a:p>
            <a:pPr lvl="1" fontAlgn="auto">
              <a:spcAft>
                <a:spcPts val="0"/>
              </a:spcAft>
              <a:buFont typeface="Arial" panose="020B0604020202020204" pitchFamily="34" charset="0"/>
              <a:buChar char="–"/>
              <a:defRPr/>
            </a:pPr>
            <a:r>
              <a:rPr lang="en-CA" dirty="0" smtClean="0">
                <a:latin typeface="+mj-lt"/>
              </a:rPr>
              <a:t>Prop </a:t>
            </a:r>
            <a:r>
              <a:rPr lang="en-CA" dirty="0">
                <a:latin typeface="+mj-lt"/>
              </a:rPr>
              <a:t>doors </a:t>
            </a:r>
            <a:r>
              <a:rPr lang="en-CA" dirty="0" smtClean="0">
                <a:latin typeface="+mj-lt"/>
              </a:rPr>
              <a:t>open and unlocked</a:t>
            </a:r>
            <a:r>
              <a:rPr lang="en-CA" dirty="0">
                <a:latin typeface="+mj-lt"/>
              </a:rPr>
              <a:t>, </a:t>
            </a:r>
            <a:r>
              <a:rPr lang="en-CA" dirty="0" smtClean="0">
                <a:latin typeface="+mj-lt"/>
              </a:rPr>
              <a:t>clear </a:t>
            </a:r>
            <a:r>
              <a:rPr lang="en-CA" dirty="0">
                <a:latin typeface="+mj-lt"/>
              </a:rPr>
              <a:t>a path to the person</a:t>
            </a:r>
          </a:p>
          <a:p>
            <a:pPr fontAlgn="auto">
              <a:spcAft>
                <a:spcPts val="0"/>
              </a:spcAft>
              <a:buFont typeface="Arial" panose="020B0604020202020204" pitchFamily="34" charset="0"/>
              <a:buChar char="•"/>
              <a:defRPr/>
            </a:pPr>
            <a:endParaRPr lang="en-CA" dirty="0">
              <a:latin typeface="+mj-lt"/>
            </a:endParaRPr>
          </a:p>
          <a:p>
            <a:pPr lvl="1" fontAlgn="auto">
              <a:spcAft>
                <a:spcPts val="0"/>
              </a:spcAft>
              <a:buFont typeface="Arial" panose="020B0604020202020204" pitchFamily="34" charset="0"/>
              <a:buChar char="–"/>
              <a:defRPr/>
            </a:pPr>
            <a:endParaRPr lang="en-CA" dirty="0" smtClean="0">
              <a:latin typeface="+mj-lt"/>
            </a:endParaRPr>
          </a:p>
          <a:p>
            <a:pPr fontAlgn="auto">
              <a:spcAft>
                <a:spcPts val="0"/>
              </a:spcAft>
              <a:buFont typeface="Arial" panose="020B0604020202020204" pitchFamily="34" charset="0"/>
              <a:buChar char="•"/>
              <a:defRPr/>
            </a:pPr>
            <a:endParaRPr lang="en-CA" dirty="0" smtClean="0">
              <a:latin typeface="+mj-lt"/>
            </a:endParaRPr>
          </a:p>
        </p:txBody>
      </p:sp>
      <p:pic>
        <p:nvPicPr>
          <p:cNvPr id="82947"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82948" name="Picture 4"/>
          <p:cNvPicPr>
            <a:picLocks noChangeAspect="1"/>
          </p:cNvPicPr>
          <p:nvPr/>
        </p:nvPicPr>
        <p:blipFill>
          <a:blip r:embed="rId4"/>
          <a:srcRect/>
          <a:stretch>
            <a:fillRect/>
          </a:stretch>
        </p:blipFill>
        <p:spPr bwMode="auto">
          <a:xfrm>
            <a:off x="1692275" y="6589713"/>
            <a:ext cx="7277100"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576655" y="692696"/>
            <a:ext cx="6567345" cy="4643980"/>
          </a:xfrm>
          <a:prstGeom prst="rect">
            <a:avLst/>
          </a:prstGeom>
        </p:spPr>
      </p:pic>
      <p:sp>
        <p:nvSpPr>
          <p:cNvPr id="5" name="Title 1"/>
          <p:cNvSpPr>
            <a:spLocks noGrp="1"/>
          </p:cNvSpPr>
          <p:nvPr>
            <p:ph type="title"/>
          </p:nvPr>
        </p:nvSpPr>
        <p:spPr>
          <a:xfrm>
            <a:off x="189689" y="1123838"/>
            <a:ext cx="2210612" cy="4601183"/>
          </a:xfrm>
        </p:spPr>
        <p:txBody>
          <a:bodyPr/>
          <a:lstStyle/>
          <a:p>
            <a:r>
              <a:rPr lang="en-US" b="1" dirty="0" smtClean="0"/>
              <a:t>Naloxone in the Media…</a:t>
            </a:r>
            <a:endParaRPr lang="en-US" b="1" dirty="0"/>
          </a:p>
        </p:txBody>
      </p:sp>
    </p:spTree>
    <p:extLst>
      <p:ext uri="{BB962C8B-B14F-4D97-AF65-F5344CB8AC3E}">
        <p14:creationId xmlns:p14="http://schemas.microsoft.com/office/powerpoint/2010/main" val="3609424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3" name="Title 1"/>
          <p:cNvSpPr>
            <a:spLocks noGrp="1"/>
          </p:cNvSpPr>
          <p:nvPr>
            <p:ph type="title"/>
          </p:nvPr>
        </p:nvSpPr>
        <p:spPr>
          <a:xfrm>
            <a:off x="900113" y="260350"/>
            <a:ext cx="7772400" cy="725488"/>
          </a:xfrm>
        </p:spPr>
        <p:txBody>
          <a:bodyPr anchor="t"/>
          <a:lstStyle/>
          <a:p>
            <a:r>
              <a:rPr lang="en-CA" sz="3600" smtClean="0">
                <a:solidFill>
                  <a:srgbClr val="FF0000"/>
                </a:solidFill>
              </a:rPr>
              <a:t>Step 3: Ensure Safety</a:t>
            </a:r>
            <a:r>
              <a:rPr lang="en-CA" sz="3600" b="1" smtClean="0"/>
              <a:t> </a:t>
            </a:r>
            <a:endParaRPr lang="en-CA" b="1" smtClean="0"/>
          </a:p>
        </p:txBody>
      </p:sp>
      <p:sp>
        <p:nvSpPr>
          <p:cNvPr id="3" name="Content Placeholder 2"/>
          <p:cNvSpPr>
            <a:spLocks noGrp="1"/>
          </p:cNvSpPr>
          <p:nvPr>
            <p:ph idx="1"/>
          </p:nvPr>
        </p:nvSpPr>
        <p:spPr>
          <a:xfrm>
            <a:off x="539750" y="1403350"/>
            <a:ext cx="7772400" cy="4772025"/>
          </a:xfrm>
        </p:spPr>
        <p:txBody>
          <a:bodyPr rtlCol="0" anchor="ctr">
            <a:normAutofit/>
          </a:bodyPr>
          <a:lstStyle/>
          <a:p>
            <a:pPr marL="0" indent="0" algn="ctr" fontAlgn="auto">
              <a:spcAft>
                <a:spcPts val="0"/>
              </a:spcAft>
              <a:buFont typeface="Arial" panose="020B0604020202020204" pitchFamily="34" charset="0"/>
              <a:buNone/>
              <a:defRPr/>
            </a:pPr>
            <a:r>
              <a:rPr lang="en-CA" sz="3000" b="1" dirty="0">
                <a:latin typeface="+mj-lt"/>
              </a:rPr>
              <a:t>Y</a:t>
            </a:r>
            <a:r>
              <a:rPr lang="en-CA" sz="3000" b="1" dirty="0" smtClean="0">
                <a:latin typeface="+mj-lt"/>
              </a:rPr>
              <a:t>ou </a:t>
            </a:r>
            <a:r>
              <a:rPr lang="en-CA" sz="3000" b="1" dirty="0">
                <a:latin typeface="+mj-lt"/>
              </a:rPr>
              <a:t>can’t help someone if you need </a:t>
            </a:r>
            <a:endParaRPr lang="en-CA" sz="3000" b="1" dirty="0" smtClean="0">
              <a:latin typeface="+mj-lt"/>
            </a:endParaRPr>
          </a:p>
          <a:p>
            <a:pPr marL="0" indent="0" algn="ctr" fontAlgn="auto">
              <a:spcAft>
                <a:spcPts val="0"/>
              </a:spcAft>
              <a:buFont typeface="Arial" panose="020B0604020202020204" pitchFamily="34" charset="0"/>
              <a:buNone/>
              <a:defRPr/>
            </a:pPr>
            <a:r>
              <a:rPr lang="en-CA" sz="3000" b="1" dirty="0" smtClean="0">
                <a:latin typeface="+mj-lt"/>
              </a:rPr>
              <a:t>help yourself</a:t>
            </a:r>
          </a:p>
          <a:p>
            <a:pPr marL="0" indent="0" fontAlgn="auto">
              <a:spcAft>
                <a:spcPts val="0"/>
              </a:spcAft>
              <a:buFont typeface="Arial" panose="020B0604020202020204" pitchFamily="34" charset="0"/>
              <a:buNone/>
              <a:defRPr/>
            </a:pPr>
            <a:endParaRPr lang="en-CA" sz="2800" b="1" dirty="0" smtClean="0">
              <a:latin typeface="+mj-lt"/>
            </a:endParaRPr>
          </a:p>
          <a:p>
            <a:pPr fontAlgn="auto">
              <a:spcAft>
                <a:spcPts val="0"/>
              </a:spcAft>
              <a:buFont typeface="Arial" panose="020B0604020202020204" pitchFamily="34" charset="0"/>
              <a:buChar char="•"/>
              <a:defRPr/>
            </a:pPr>
            <a:r>
              <a:rPr lang="en-CA" sz="2800" dirty="0" smtClean="0">
                <a:latin typeface="+mj-lt"/>
              </a:rPr>
              <a:t>Check</a:t>
            </a:r>
            <a:r>
              <a:rPr lang="en-CA" sz="2800" b="1" dirty="0" smtClean="0">
                <a:latin typeface="+mj-lt"/>
              </a:rPr>
              <a:t> </a:t>
            </a:r>
            <a:r>
              <a:rPr lang="en-CA" sz="2800" dirty="0">
                <a:latin typeface="+mj-lt"/>
              </a:rPr>
              <a:t>the</a:t>
            </a:r>
            <a:r>
              <a:rPr lang="en-CA" sz="2800" b="1" dirty="0">
                <a:latin typeface="+mj-lt"/>
              </a:rPr>
              <a:t> </a:t>
            </a:r>
            <a:r>
              <a:rPr lang="en-CA" sz="2800" dirty="0">
                <a:latin typeface="+mj-lt"/>
              </a:rPr>
              <a:t>scene for anything that could be </a:t>
            </a:r>
            <a:r>
              <a:rPr lang="en-CA" sz="2800" dirty="0" smtClean="0">
                <a:latin typeface="+mj-lt"/>
              </a:rPr>
              <a:t>dangerous to </a:t>
            </a:r>
            <a:r>
              <a:rPr lang="en-CA" sz="2800" dirty="0">
                <a:latin typeface="+mj-lt"/>
              </a:rPr>
              <a:t>you, other </a:t>
            </a:r>
            <a:r>
              <a:rPr lang="en-CA" sz="2800" dirty="0" smtClean="0">
                <a:latin typeface="+mj-lt"/>
              </a:rPr>
              <a:t>people, </a:t>
            </a:r>
            <a:r>
              <a:rPr lang="en-CA" sz="2800" dirty="0">
                <a:latin typeface="+mj-lt"/>
              </a:rPr>
              <a:t>or the person experiencing the </a:t>
            </a:r>
            <a:r>
              <a:rPr lang="en-CA" sz="2800" dirty="0" smtClean="0">
                <a:latin typeface="+mj-lt"/>
              </a:rPr>
              <a:t>overdose</a:t>
            </a:r>
          </a:p>
          <a:p>
            <a:pPr lvl="1" fontAlgn="auto">
              <a:spcAft>
                <a:spcPts val="0"/>
              </a:spcAft>
              <a:buFont typeface="Arial" panose="020B0604020202020204" pitchFamily="34" charset="0"/>
              <a:buChar char="–"/>
              <a:defRPr/>
            </a:pPr>
            <a:r>
              <a:rPr lang="en-CA" dirty="0" smtClean="0">
                <a:latin typeface="+mj-lt"/>
              </a:rPr>
              <a:t>Uncapped syringes</a:t>
            </a:r>
          </a:p>
          <a:p>
            <a:pPr lvl="1" fontAlgn="auto">
              <a:spcAft>
                <a:spcPts val="0"/>
              </a:spcAft>
              <a:buFont typeface="Arial" panose="020B0604020202020204" pitchFamily="34" charset="0"/>
              <a:buChar char="–"/>
              <a:defRPr/>
            </a:pPr>
            <a:r>
              <a:rPr lang="en-CA" dirty="0" smtClean="0">
                <a:latin typeface="+mj-lt"/>
              </a:rPr>
              <a:t>Sources of heat /fire</a:t>
            </a:r>
            <a:endParaRPr lang="en-CA" dirty="0">
              <a:latin typeface="+mj-lt"/>
            </a:endParaRPr>
          </a:p>
        </p:txBody>
      </p:sp>
      <p:pic>
        <p:nvPicPr>
          <p:cNvPr id="84995"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84996" name="Picture 4"/>
          <p:cNvPicPr>
            <a:picLocks noChangeAspect="1"/>
          </p:cNvPicPr>
          <p:nvPr/>
        </p:nvPicPr>
        <p:blipFill>
          <a:blip r:embed="rId4"/>
          <a:srcRect/>
          <a:stretch>
            <a:fillRect/>
          </a:stretch>
        </p:blipFill>
        <p:spPr bwMode="auto">
          <a:xfrm>
            <a:off x="1692275" y="6583363"/>
            <a:ext cx="7277100" cy="227012"/>
          </a:xfrm>
          <a:prstGeom prst="rect">
            <a:avLst/>
          </a:prstGeom>
          <a:noFill/>
          <a:ln w="9525">
            <a:noFill/>
            <a:miter lim="800000"/>
            <a:headEnd/>
            <a:tailEnd/>
          </a:ln>
        </p:spPr>
      </p:pic>
      <p:sp>
        <p:nvSpPr>
          <p:cNvPr id="6" name="Title 1"/>
          <p:cNvSpPr txBox="1">
            <a:spLocks/>
          </p:cNvSpPr>
          <p:nvPr/>
        </p:nvSpPr>
        <p:spPr>
          <a:xfrm>
            <a:off x="900113" y="188913"/>
            <a:ext cx="7772400" cy="1143000"/>
          </a:xfrm>
          <a:prstGeom prst="rect">
            <a:avLst/>
          </a:prstGeom>
        </p:spPr>
        <p:txBody>
          <a:bodyPr bIns="91440" anchor="b">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endParaRPr lang="en-CA" b="1" dirty="0" smtClean="0">
              <a:solidFill>
                <a:srgbClr val="696464"/>
              </a:solidFill>
            </a:endParaRPr>
          </a:p>
          <a:p>
            <a:pPr fontAlgn="auto">
              <a:spcAft>
                <a:spcPts val="0"/>
              </a:spcAft>
              <a:defRPr/>
            </a:pPr>
            <a:endParaRPr lang="en-CA" b="1" dirty="0">
              <a:solidFill>
                <a:srgbClr val="6964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1" name="Title 1"/>
          <p:cNvSpPr>
            <a:spLocks noGrp="1"/>
          </p:cNvSpPr>
          <p:nvPr>
            <p:ph type="title"/>
          </p:nvPr>
        </p:nvSpPr>
        <p:spPr>
          <a:xfrm>
            <a:off x="755650" y="476250"/>
            <a:ext cx="7772400" cy="725488"/>
          </a:xfrm>
        </p:spPr>
        <p:txBody>
          <a:bodyPr anchor="t"/>
          <a:lstStyle/>
          <a:p>
            <a:r>
              <a:rPr lang="en-CA" sz="3600" smtClean="0">
                <a:solidFill>
                  <a:srgbClr val="FF0000"/>
                </a:solidFill>
              </a:rPr>
              <a:t>Step 3: Ensure Safety </a:t>
            </a:r>
            <a:endParaRPr lang="en-CA" smtClean="0">
              <a:solidFill>
                <a:srgbClr val="FF0000"/>
              </a:solidFill>
            </a:endParaRPr>
          </a:p>
        </p:txBody>
      </p:sp>
      <p:sp>
        <p:nvSpPr>
          <p:cNvPr id="3" name="Content Placeholder 2"/>
          <p:cNvSpPr>
            <a:spLocks noGrp="1"/>
          </p:cNvSpPr>
          <p:nvPr>
            <p:ph idx="1"/>
          </p:nvPr>
        </p:nvSpPr>
        <p:spPr>
          <a:xfrm>
            <a:off x="611188" y="1125538"/>
            <a:ext cx="8132762" cy="4772025"/>
          </a:xfrm>
          <a:solidFill>
            <a:schemeClr val="bg1"/>
          </a:solidFill>
        </p:spPr>
        <p:txBody>
          <a:bodyPr rtlCol="0" anchor="ctr">
            <a:normAutofit/>
          </a:bodyPr>
          <a:lstStyle/>
          <a:p>
            <a:pPr fontAlgn="auto">
              <a:spcAft>
                <a:spcPts val="0"/>
              </a:spcAft>
              <a:buFont typeface="Arial" panose="020B0604020202020204" pitchFamily="34" charset="0"/>
              <a:buChar char="•"/>
              <a:defRPr/>
            </a:pPr>
            <a:r>
              <a:rPr lang="en-CA" sz="2800" dirty="0" smtClean="0">
                <a:latin typeface="+mj-lt"/>
              </a:rPr>
              <a:t>When </a:t>
            </a:r>
            <a:r>
              <a:rPr lang="en-CA" sz="2800" dirty="0">
                <a:latin typeface="+mj-lt"/>
              </a:rPr>
              <a:t>ANY bodily fluid is present, such as blood, vomit, or saliva, always put a barrier between the fluid/victim and yourself such as gloves</a:t>
            </a:r>
            <a:r>
              <a:rPr lang="en-CA" sz="2800" dirty="0" smtClean="0">
                <a:latin typeface="+mj-lt"/>
              </a:rPr>
              <a:t>, plastic bag </a:t>
            </a:r>
            <a:r>
              <a:rPr lang="en-CA" sz="2800" dirty="0">
                <a:latin typeface="+mj-lt"/>
              </a:rPr>
              <a:t>or a face </a:t>
            </a:r>
            <a:r>
              <a:rPr lang="en-CA" sz="2800" dirty="0" smtClean="0">
                <a:latin typeface="+mj-lt"/>
              </a:rPr>
              <a:t>mask if CPR trained</a:t>
            </a:r>
          </a:p>
          <a:p>
            <a:pPr fontAlgn="auto">
              <a:spcAft>
                <a:spcPts val="0"/>
              </a:spcAft>
              <a:buFont typeface="Arial" panose="020B0604020202020204" pitchFamily="34" charset="0"/>
              <a:buChar char="•"/>
              <a:defRPr/>
            </a:pPr>
            <a:endParaRPr lang="en-CA" sz="2800" dirty="0" smtClean="0">
              <a:latin typeface="+mj-lt"/>
            </a:endParaRPr>
          </a:p>
          <a:p>
            <a:pPr fontAlgn="auto">
              <a:spcAft>
                <a:spcPts val="0"/>
              </a:spcAft>
              <a:buFont typeface="Arial" panose="020B0604020202020204" pitchFamily="34" charset="0"/>
              <a:buChar char="•"/>
              <a:defRPr/>
            </a:pPr>
            <a:r>
              <a:rPr lang="en-CA" sz="2800" dirty="0" smtClean="0">
                <a:latin typeface="+mj-lt"/>
              </a:rPr>
              <a:t>Always </a:t>
            </a:r>
            <a:r>
              <a:rPr lang="en-CA" sz="2800" dirty="0">
                <a:latin typeface="+mj-lt"/>
              </a:rPr>
              <a:t>avoid contact with the fluid(s) and wash hands thoroughly immediately after giving first aid. </a:t>
            </a:r>
          </a:p>
          <a:p>
            <a:pPr fontAlgn="auto">
              <a:spcAft>
                <a:spcPts val="0"/>
              </a:spcAft>
              <a:buFont typeface="Arial" panose="020B0604020202020204" pitchFamily="34" charset="0"/>
              <a:buChar char="•"/>
              <a:defRPr/>
            </a:pPr>
            <a:endParaRPr lang="en-CA" sz="2800" dirty="0">
              <a:latin typeface="+mj-lt"/>
            </a:endParaRPr>
          </a:p>
        </p:txBody>
      </p:sp>
      <p:pic>
        <p:nvPicPr>
          <p:cNvPr id="8704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87044" name="Picture 4"/>
          <p:cNvPicPr>
            <a:picLocks noChangeAspect="1"/>
          </p:cNvPicPr>
          <p:nvPr/>
        </p:nvPicPr>
        <p:blipFill>
          <a:blip r:embed="rId4"/>
          <a:srcRect/>
          <a:stretch>
            <a:fillRect/>
          </a:stretch>
        </p:blipFill>
        <p:spPr bwMode="auto">
          <a:xfrm>
            <a:off x="1692275" y="6583363"/>
            <a:ext cx="7277100" cy="227012"/>
          </a:xfrm>
          <a:prstGeom prst="rect">
            <a:avLst/>
          </a:prstGeom>
          <a:noFill/>
          <a:ln w="9525">
            <a:noFill/>
            <a:miter lim="800000"/>
            <a:headEnd/>
            <a:tailEnd/>
          </a:ln>
        </p:spPr>
      </p:pic>
      <p:sp>
        <p:nvSpPr>
          <p:cNvPr id="6" name="Title 1"/>
          <p:cNvSpPr txBox="1">
            <a:spLocks/>
          </p:cNvSpPr>
          <p:nvPr/>
        </p:nvSpPr>
        <p:spPr>
          <a:xfrm>
            <a:off x="900113" y="188913"/>
            <a:ext cx="7772400" cy="1143000"/>
          </a:xfrm>
          <a:prstGeom prst="rect">
            <a:avLst/>
          </a:prstGeom>
        </p:spPr>
        <p:txBody>
          <a:bodyPr bIns="91440" anchor="b">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endParaRPr lang="en-CA" b="1" dirty="0" smtClean="0">
              <a:solidFill>
                <a:srgbClr val="696464"/>
              </a:solidFill>
            </a:endParaRPr>
          </a:p>
          <a:p>
            <a:pPr fontAlgn="auto">
              <a:spcAft>
                <a:spcPts val="0"/>
              </a:spcAft>
              <a:defRPr/>
            </a:pPr>
            <a:endParaRPr lang="en-CA" b="1" dirty="0">
              <a:solidFill>
                <a:srgbClr val="6964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706438"/>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sz="3600" dirty="0" smtClean="0">
                <a:solidFill>
                  <a:srgbClr val="FF0000"/>
                </a:solidFill>
              </a:rPr>
              <a:t/>
            </a:r>
            <a:br>
              <a:rPr lang="en-CA" sz="3600" dirty="0" smtClean="0">
                <a:solidFill>
                  <a:srgbClr val="FF0000"/>
                </a:solidFill>
              </a:rPr>
            </a:br>
            <a:r>
              <a:rPr lang="en-CA" sz="3600" dirty="0" smtClean="0">
                <a:solidFill>
                  <a:srgbClr val="FF0000"/>
                </a:solidFill>
              </a:rPr>
              <a:t> Step 4: prepare naloxone</a:t>
            </a:r>
            <a:endParaRPr lang="en-CA" dirty="0">
              <a:solidFill>
                <a:srgbClr val="FF0000"/>
              </a:solidFill>
            </a:endParaRPr>
          </a:p>
        </p:txBody>
      </p:sp>
      <p:sp>
        <p:nvSpPr>
          <p:cNvPr id="3" name="Content Placeholder 2"/>
          <p:cNvSpPr>
            <a:spLocks noGrp="1"/>
          </p:cNvSpPr>
          <p:nvPr>
            <p:ph idx="1"/>
          </p:nvPr>
        </p:nvSpPr>
        <p:spPr>
          <a:xfrm>
            <a:off x="539750" y="1484313"/>
            <a:ext cx="8135938" cy="4572000"/>
          </a:xfrm>
        </p:spPr>
        <p:txBody>
          <a:bodyPr rtlCol="0">
            <a:normAutofit fontScale="85000" lnSpcReduction="20000"/>
          </a:bodyPr>
          <a:lstStyle/>
          <a:p>
            <a:pPr marL="0" indent="0" fontAlgn="auto">
              <a:spcAft>
                <a:spcPts val="0"/>
              </a:spcAft>
              <a:buFont typeface="Arial" panose="020B0604020202020204" pitchFamily="34" charset="0"/>
              <a:buNone/>
              <a:defRPr/>
            </a:pPr>
            <a:r>
              <a:rPr lang="en-CA" dirty="0" smtClean="0">
                <a:latin typeface="+mj-lt"/>
              </a:rPr>
              <a:t>Prepare the Naloxone if available and you are trained. </a:t>
            </a:r>
          </a:p>
          <a:p>
            <a:pPr marL="971550" lvl="1" indent="-514350" fontAlgn="auto">
              <a:spcAft>
                <a:spcPts val="0"/>
              </a:spcAft>
              <a:buFont typeface="Arial" panose="020B0604020202020204" pitchFamily="34" charset="0"/>
              <a:buAutoNum type="arabicPeriod"/>
              <a:defRPr/>
            </a:pPr>
            <a:r>
              <a:rPr lang="en-CA" dirty="0" smtClean="0">
                <a:latin typeface="+mj-lt"/>
              </a:rPr>
              <a:t>Holding </a:t>
            </a:r>
            <a:r>
              <a:rPr lang="en-CA" dirty="0">
                <a:latin typeface="+mj-lt"/>
              </a:rPr>
              <a:t>top of </a:t>
            </a:r>
            <a:r>
              <a:rPr lang="en-CA" dirty="0" smtClean="0">
                <a:latin typeface="+mj-lt"/>
              </a:rPr>
              <a:t>vial, “</a:t>
            </a:r>
            <a:r>
              <a:rPr lang="en-CA" dirty="0">
                <a:latin typeface="+mj-lt"/>
              </a:rPr>
              <a:t>f</a:t>
            </a:r>
            <a:r>
              <a:rPr lang="en-CA" dirty="0" smtClean="0">
                <a:latin typeface="+mj-lt"/>
              </a:rPr>
              <a:t>lick” or “swing" it to force all                  liquid out of the top</a:t>
            </a:r>
          </a:p>
          <a:p>
            <a:pPr marL="971550" lvl="1" indent="-514350" fontAlgn="auto">
              <a:spcAft>
                <a:spcPts val="0"/>
              </a:spcAft>
              <a:buFont typeface="Arial" panose="020B0604020202020204" pitchFamily="34" charset="0"/>
              <a:buAutoNum type="arabicPeriod"/>
              <a:defRPr/>
            </a:pPr>
            <a:endParaRPr lang="en-CA" dirty="0" smtClean="0">
              <a:latin typeface="+mj-lt"/>
            </a:endParaRPr>
          </a:p>
          <a:p>
            <a:pPr marL="457200" lvl="1" indent="0" fontAlgn="auto">
              <a:spcAft>
                <a:spcPts val="0"/>
              </a:spcAft>
              <a:buFont typeface="Arial" panose="020B0604020202020204" pitchFamily="34" charset="0"/>
              <a:buNone/>
              <a:defRPr/>
            </a:pPr>
            <a:r>
              <a:rPr lang="en-CA" dirty="0" smtClean="0">
                <a:latin typeface="+mj-lt"/>
              </a:rPr>
              <a:t>2. Snap top of the Naloxone vial</a:t>
            </a:r>
          </a:p>
          <a:p>
            <a:pPr marL="914400" lvl="2" indent="0" fontAlgn="auto">
              <a:spcAft>
                <a:spcPts val="0"/>
              </a:spcAft>
              <a:buFont typeface="Arial" panose="020B0604020202020204" pitchFamily="34" charset="0"/>
              <a:buNone/>
              <a:defRPr/>
            </a:pPr>
            <a:r>
              <a:rPr lang="en-CA" dirty="0" smtClean="0">
                <a:latin typeface="+mj-lt"/>
              </a:rPr>
              <a:t>Using snapper, alcohol swab, or rubber cover can protect you from sharp edges of the vial</a:t>
            </a:r>
          </a:p>
          <a:p>
            <a:pPr marL="914400" lvl="2" indent="0" fontAlgn="auto">
              <a:spcAft>
                <a:spcPts val="0"/>
              </a:spcAft>
              <a:buFont typeface="Arial" panose="020B0604020202020204" pitchFamily="34" charset="0"/>
              <a:buNone/>
              <a:defRPr/>
            </a:pPr>
            <a:endParaRPr lang="en-CA" dirty="0" smtClean="0">
              <a:latin typeface="+mj-lt"/>
            </a:endParaRPr>
          </a:p>
          <a:p>
            <a:pPr marL="457200" lvl="1" indent="0" fontAlgn="auto">
              <a:spcAft>
                <a:spcPts val="0"/>
              </a:spcAft>
              <a:buFont typeface="Arial" panose="020B0604020202020204" pitchFamily="34" charset="0"/>
              <a:buNone/>
              <a:defRPr/>
            </a:pPr>
            <a:r>
              <a:rPr lang="en-CA" dirty="0" smtClean="0">
                <a:latin typeface="+mj-lt"/>
              </a:rPr>
              <a:t>3. Take out the “VanishPoint” muscle syringe</a:t>
            </a:r>
          </a:p>
          <a:p>
            <a:pPr lvl="2" fontAlgn="auto">
              <a:spcAft>
                <a:spcPts val="0"/>
              </a:spcAft>
              <a:buFont typeface="Arial" panose="020B0604020202020204" pitchFamily="34" charset="0"/>
              <a:buChar char="•"/>
              <a:defRPr/>
            </a:pPr>
            <a:r>
              <a:rPr lang="en-CA" dirty="0" smtClean="0">
                <a:latin typeface="+mj-lt"/>
              </a:rPr>
              <a:t>Pop cap off and insert into vial</a:t>
            </a:r>
          </a:p>
          <a:p>
            <a:pPr lvl="2" fontAlgn="auto">
              <a:spcAft>
                <a:spcPts val="0"/>
              </a:spcAft>
              <a:buFont typeface="Arial" panose="020B0604020202020204" pitchFamily="34" charset="0"/>
              <a:buChar char="•"/>
              <a:defRPr/>
            </a:pPr>
            <a:r>
              <a:rPr lang="en-CA" dirty="0" smtClean="0">
                <a:latin typeface="+mj-lt"/>
              </a:rPr>
              <a:t>Draw up all liquid from vial (one full dose)</a:t>
            </a:r>
          </a:p>
          <a:p>
            <a:pPr lvl="2" fontAlgn="auto">
              <a:spcAft>
                <a:spcPts val="0"/>
              </a:spcAft>
              <a:buFont typeface="Arial" panose="020B0604020202020204" pitchFamily="34" charset="0"/>
              <a:buChar char="•"/>
              <a:defRPr/>
            </a:pPr>
            <a:r>
              <a:rPr lang="en-CA" dirty="0" smtClean="0">
                <a:latin typeface="+mj-lt"/>
              </a:rPr>
              <a:t>Get rid of any </a:t>
            </a:r>
            <a:r>
              <a:rPr lang="en-CA" i="1" dirty="0" smtClean="0">
                <a:latin typeface="+mj-lt"/>
              </a:rPr>
              <a:t>major air </a:t>
            </a:r>
            <a:r>
              <a:rPr lang="en-CA" dirty="0" smtClean="0">
                <a:latin typeface="+mj-lt"/>
              </a:rPr>
              <a:t>from the syringe by holding syringe straight up, pushing air out</a:t>
            </a:r>
            <a:endParaRPr lang="en-CA" dirty="0">
              <a:latin typeface="+mj-lt"/>
            </a:endParaRPr>
          </a:p>
        </p:txBody>
      </p:sp>
      <p:pic>
        <p:nvPicPr>
          <p:cNvPr id="89091"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89092" name="Picture 4"/>
          <p:cNvPicPr>
            <a:picLocks noChangeAspect="1"/>
          </p:cNvPicPr>
          <p:nvPr/>
        </p:nvPicPr>
        <p:blipFill>
          <a:blip r:embed="rId4"/>
          <a:srcRect/>
          <a:stretch>
            <a:fillRect/>
          </a:stretch>
        </p:blipFill>
        <p:spPr bwMode="auto">
          <a:xfrm>
            <a:off x="1682750" y="6515100"/>
            <a:ext cx="7278688"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7" name="Title 1"/>
          <p:cNvSpPr>
            <a:spLocks noGrp="1"/>
          </p:cNvSpPr>
          <p:nvPr>
            <p:ph type="title"/>
          </p:nvPr>
        </p:nvSpPr>
        <p:spPr>
          <a:xfrm>
            <a:off x="468313" y="0"/>
            <a:ext cx="8229600" cy="849313"/>
          </a:xfrm>
        </p:spPr>
        <p:txBody>
          <a:bodyPr/>
          <a:lstStyle/>
          <a:p>
            <a:r>
              <a:rPr lang="en-CA" smtClean="0">
                <a:solidFill>
                  <a:srgbClr val="FF0000"/>
                </a:solidFill>
              </a:rPr>
              <a:t/>
            </a:r>
            <a:br>
              <a:rPr lang="en-CA" smtClean="0">
                <a:solidFill>
                  <a:srgbClr val="FF0000"/>
                </a:solidFill>
              </a:rPr>
            </a:br>
            <a:r>
              <a:rPr lang="en-CA" sz="3600" smtClean="0">
                <a:solidFill>
                  <a:srgbClr val="FF0000"/>
                </a:solidFill>
              </a:rPr>
              <a:t/>
            </a:r>
            <a:br>
              <a:rPr lang="en-CA" sz="3600" smtClean="0">
                <a:solidFill>
                  <a:srgbClr val="FF0000"/>
                </a:solidFill>
              </a:rPr>
            </a:br>
            <a:r>
              <a:rPr lang="en-CA" sz="4000" smtClean="0">
                <a:solidFill>
                  <a:srgbClr val="FF0000"/>
                </a:solidFill>
              </a:rPr>
              <a:t>Step 5: administer naloxone</a:t>
            </a:r>
            <a:endParaRPr lang="en-CA" sz="4800" smtClean="0">
              <a:solidFill>
                <a:srgbClr val="FF0000"/>
              </a:solidFill>
            </a:endParaRPr>
          </a:p>
        </p:txBody>
      </p:sp>
      <p:sp>
        <p:nvSpPr>
          <p:cNvPr id="3" name="Content Placeholder 2"/>
          <p:cNvSpPr>
            <a:spLocks noGrp="1"/>
          </p:cNvSpPr>
          <p:nvPr>
            <p:ph idx="1"/>
          </p:nvPr>
        </p:nvSpPr>
        <p:spPr>
          <a:xfrm>
            <a:off x="539750" y="1484313"/>
            <a:ext cx="8135938" cy="4572000"/>
          </a:xfrm>
        </p:spPr>
        <p:txBody>
          <a:bodyPr rtlCol="0" anchor="ctr">
            <a:normAutofit/>
          </a:bodyPr>
          <a:lstStyle/>
          <a:p>
            <a:pPr fontAlgn="auto">
              <a:spcAft>
                <a:spcPts val="0"/>
              </a:spcAft>
              <a:buFont typeface="Arial" panose="020B0604020202020204" pitchFamily="34" charset="0"/>
              <a:buChar char="•"/>
              <a:defRPr/>
            </a:pPr>
            <a:r>
              <a:rPr lang="en-CA" dirty="0" smtClean="0">
                <a:latin typeface="+mj-lt"/>
              </a:rPr>
              <a:t>Administer Naloxone to thigh muscle or upper arm muscle</a:t>
            </a:r>
          </a:p>
          <a:p>
            <a:pPr lvl="1" fontAlgn="auto">
              <a:spcAft>
                <a:spcPts val="0"/>
              </a:spcAft>
              <a:buFont typeface="Arial" panose="020B0604020202020204" pitchFamily="34" charset="0"/>
              <a:buChar char="–"/>
              <a:defRPr/>
            </a:pPr>
            <a:r>
              <a:rPr lang="en-CA" dirty="0" smtClean="0">
                <a:latin typeface="+mj-lt"/>
              </a:rPr>
              <a:t>Press the plunger all the way until it “clicks”</a:t>
            </a:r>
          </a:p>
          <a:p>
            <a:pPr lvl="1" fontAlgn="auto">
              <a:spcAft>
                <a:spcPts val="0"/>
              </a:spcAft>
              <a:buFont typeface="Arial" panose="020B0604020202020204" pitchFamily="34" charset="0"/>
              <a:buChar char="–"/>
              <a:defRPr/>
            </a:pPr>
            <a:r>
              <a:rPr lang="en-CA" dirty="0" smtClean="0">
                <a:latin typeface="+mj-lt"/>
              </a:rPr>
              <a:t>Needle will disappear</a:t>
            </a:r>
          </a:p>
          <a:p>
            <a:pPr fontAlgn="auto">
              <a:spcAft>
                <a:spcPts val="0"/>
              </a:spcAft>
              <a:buFont typeface="Arial" panose="020B0604020202020204" pitchFamily="34" charset="0"/>
              <a:buChar char="•"/>
              <a:defRPr/>
            </a:pPr>
            <a:r>
              <a:rPr lang="en-CA" dirty="0" smtClean="0">
                <a:latin typeface="+mj-lt"/>
              </a:rPr>
              <a:t>Take note of the time administered and start chest compressions</a:t>
            </a:r>
            <a:endParaRPr lang="en-CA" dirty="0">
              <a:latin typeface="+mj-lt"/>
            </a:endParaRPr>
          </a:p>
          <a:p>
            <a:pPr marL="457200" lvl="1" indent="0" fontAlgn="auto">
              <a:spcAft>
                <a:spcPts val="0"/>
              </a:spcAft>
              <a:buClr>
                <a:srgbClr val="9B2D1F"/>
              </a:buClr>
              <a:buFont typeface="Arial" panose="020B0604020202020204" pitchFamily="34" charset="0"/>
              <a:buNone/>
              <a:defRPr/>
            </a:pPr>
            <a:r>
              <a:rPr lang="en-CA" sz="2600" b="1" dirty="0" smtClean="0">
                <a:latin typeface="+mj-lt"/>
              </a:rPr>
              <a:t>  “</a:t>
            </a:r>
            <a:r>
              <a:rPr lang="en-CA" sz="2600" b="1" dirty="0" err="1">
                <a:latin typeface="+mj-lt"/>
              </a:rPr>
              <a:t>Stayin</a:t>
            </a:r>
            <a:r>
              <a:rPr lang="en-CA" sz="2600" b="1" dirty="0">
                <a:latin typeface="+mj-lt"/>
              </a:rPr>
              <a:t>’ Alive” beat , at least 2 inches </a:t>
            </a:r>
            <a:r>
              <a:rPr lang="en-CA" sz="2600" b="1" dirty="0" smtClean="0">
                <a:latin typeface="+mj-lt"/>
              </a:rPr>
              <a:t>deep</a:t>
            </a:r>
            <a:endParaRPr lang="en-CA" sz="2600" b="1" dirty="0">
              <a:latin typeface="+mj-lt"/>
            </a:endParaRPr>
          </a:p>
        </p:txBody>
      </p:sp>
      <p:pic>
        <p:nvPicPr>
          <p:cNvPr id="91139"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91140" name="Picture 4"/>
          <p:cNvPicPr>
            <a:picLocks noChangeAspect="1"/>
          </p:cNvPicPr>
          <p:nvPr/>
        </p:nvPicPr>
        <p:blipFill>
          <a:blip r:embed="rId4"/>
          <a:srcRect/>
          <a:stretch>
            <a:fillRect/>
          </a:stretch>
        </p:blipFill>
        <p:spPr bwMode="auto">
          <a:xfrm>
            <a:off x="1682750" y="6515100"/>
            <a:ext cx="7278688"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5" name="Title 1"/>
          <p:cNvSpPr>
            <a:spLocks noGrp="1"/>
          </p:cNvSpPr>
          <p:nvPr>
            <p:ph type="title"/>
          </p:nvPr>
        </p:nvSpPr>
        <p:spPr>
          <a:xfrm>
            <a:off x="468313" y="476250"/>
            <a:ext cx="8229600" cy="635000"/>
          </a:xfrm>
        </p:spPr>
        <p:txBody>
          <a:bodyPr/>
          <a:lstStyle/>
          <a:p>
            <a:r>
              <a:rPr lang="en-CA" sz="3600" smtClean="0">
                <a:solidFill>
                  <a:srgbClr val="FF0000"/>
                </a:solidFill>
              </a:rPr>
              <a:t>Step 5: Administer Naloxone</a:t>
            </a:r>
            <a:endParaRPr lang="en-CA" smtClean="0">
              <a:solidFill>
                <a:srgbClr val="FF0000"/>
              </a:solidFill>
            </a:endParaRPr>
          </a:p>
        </p:txBody>
      </p:sp>
      <p:sp>
        <p:nvSpPr>
          <p:cNvPr id="3" name="Content Placeholder 2"/>
          <p:cNvSpPr>
            <a:spLocks noGrp="1"/>
          </p:cNvSpPr>
          <p:nvPr>
            <p:ph idx="1"/>
          </p:nvPr>
        </p:nvSpPr>
        <p:spPr>
          <a:xfrm>
            <a:off x="539750" y="1412875"/>
            <a:ext cx="8135938" cy="4643438"/>
          </a:xfrm>
          <a:solidFill>
            <a:schemeClr val="bg1"/>
          </a:solidFill>
          <a:ln>
            <a:solidFill>
              <a:schemeClr val="bg1"/>
            </a:solidFill>
          </a:ln>
        </p:spPr>
        <p:txBody>
          <a:bodyPr rtlCol="0">
            <a:normAutofit fontScale="85000" lnSpcReduction="20000"/>
          </a:bodyPr>
          <a:lstStyle/>
          <a:p>
            <a:pPr fontAlgn="auto">
              <a:spcAft>
                <a:spcPts val="0"/>
              </a:spcAft>
              <a:buFont typeface="Arial" panose="020B0604020202020204" pitchFamily="34" charset="0"/>
              <a:buChar char="•"/>
              <a:defRPr/>
            </a:pPr>
            <a:r>
              <a:rPr lang="en-CA" dirty="0" smtClean="0">
                <a:latin typeface="+mj-lt"/>
              </a:rPr>
              <a:t>If the person is still not breathing on their own after 4 minutes, give the second dose in the same way</a:t>
            </a:r>
          </a:p>
          <a:p>
            <a:pPr fontAlgn="auto">
              <a:spcAft>
                <a:spcPts val="0"/>
              </a:spcAft>
              <a:buFont typeface="Arial" panose="020B0604020202020204" pitchFamily="34" charset="0"/>
              <a:buChar char="•"/>
              <a:defRPr/>
            </a:pPr>
            <a:r>
              <a:rPr lang="en-CA" dirty="0" smtClean="0">
                <a:latin typeface="+mj-lt"/>
              </a:rPr>
              <a:t>Continue chest compressions and wait for paramedics to arrive</a:t>
            </a:r>
          </a:p>
          <a:p>
            <a:pPr fontAlgn="auto">
              <a:spcAft>
                <a:spcPts val="0"/>
              </a:spcAft>
              <a:buFont typeface="Arial" panose="020B0604020202020204" pitchFamily="34" charset="0"/>
              <a:buChar char="•"/>
              <a:defRPr/>
            </a:pPr>
            <a:r>
              <a:rPr lang="en-CA" dirty="0" smtClean="0">
                <a:latin typeface="+mj-lt"/>
              </a:rPr>
              <a:t>If the second administration does not stimulate breathing independently, it is not likely an opiate overdose</a:t>
            </a:r>
          </a:p>
          <a:p>
            <a:pPr fontAlgn="auto">
              <a:spcAft>
                <a:spcPts val="0"/>
              </a:spcAft>
              <a:buFont typeface="Arial" panose="020B0604020202020204" pitchFamily="34" charset="0"/>
              <a:buChar char="•"/>
              <a:defRPr/>
            </a:pPr>
            <a:r>
              <a:rPr lang="en-CA" dirty="0" smtClean="0">
                <a:latin typeface="+mj-lt"/>
              </a:rPr>
              <a:t>Always dispose of needles in the closest biohazard bin</a:t>
            </a:r>
          </a:p>
          <a:p>
            <a:pPr fontAlgn="auto">
              <a:spcAft>
                <a:spcPts val="0"/>
              </a:spcAft>
              <a:buFont typeface="Arial" panose="020B0604020202020204" pitchFamily="34" charset="0"/>
              <a:buChar char="•"/>
              <a:defRPr/>
            </a:pPr>
            <a:r>
              <a:rPr lang="en-CA" b="1" dirty="0" smtClean="0">
                <a:latin typeface="+mj-lt"/>
              </a:rPr>
              <a:t>As naloxone does not last as long as most opiates, the overdose will return when it wears off</a:t>
            </a:r>
          </a:p>
          <a:p>
            <a:pPr fontAlgn="auto">
              <a:spcAft>
                <a:spcPts val="0"/>
              </a:spcAft>
              <a:buFont typeface="Arial" panose="020B0604020202020204" pitchFamily="34" charset="0"/>
              <a:buChar char="•"/>
              <a:defRPr/>
            </a:pPr>
            <a:r>
              <a:rPr lang="en-CA" b="1" dirty="0" smtClean="0">
                <a:latin typeface="+mj-lt"/>
              </a:rPr>
              <a:t>Naloxone does not replace medical intervention, but it does buy life-saving time! </a:t>
            </a:r>
          </a:p>
        </p:txBody>
      </p:sp>
      <p:pic>
        <p:nvPicPr>
          <p:cNvPr id="93187"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93188" name="Picture 4"/>
          <p:cNvPicPr>
            <a:picLocks noChangeAspect="1"/>
          </p:cNvPicPr>
          <p:nvPr/>
        </p:nvPicPr>
        <p:blipFill>
          <a:blip r:embed="rId4"/>
          <a:srcRect/>
          <a:stretch>
            <a:fillRect/>
          </a:stretch>
        </p:blipFill>
        <p:spPr bwMode="auto">
          <a:xfrm>
            <a:off x="1682750" y="6515100"/>
            <a:ext cx="7278688" cy="22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50" y="404813"/>
            <a:ext cx="7772400" cy="287337"/>
          </a:xfrm>
        </p:spPr>
        <p:txBody>
          <a:bodyPr rtlCol="0">
            <a:normAutofit fontScale="90000"/>
          </a:bodyPr>
          <a:lstStyle/>
          <a:p>
            <a:pPr fontAlgn="auto">
              <a:spcAft>
                <a:spcPts val="0"/>
              </a:spcAft>
              <a:defRPr/>
            </a:pPr>
            <a:r>
              <a:rPr lang="en-CA" dirty="0" smtClean="0">
                <a:solidFill>
                  <a:srgbClr val="FF0000"/>
                </a:solidFill>
              </a:rPr>
              <a:t/>
            </a:r>
            <a:br>
              <a:rPr lang="en-CA" dirty="0" smtClean="0">
                <a:solidFill>
                  <a:srgbClr val="FF0000"/>
                </a:solidFill>
              </a:rPr>
            </a:br>
            <a:r>
              <a:rPr lang="en-CA" dirty="0" smtClean="0">
                <a:solidFill>
                  <a:srgbClr val="FF0000"/>
                </a:solidFill>
              </a:rPr>
              <a:t>What is naloxone? </a:t>
            </a:r>
            <a:endParaRPr lang="en-CA" dirty="0">
              <a:solidFill>
                <a:srgbClr val="FF0000"/>
              </a:solidFill>
            </a:endParaRPr>
          </a:p>
        </p:txBody>
      </p:sp>
      <p:sp>
        <p:nvSpPr>
          <p:cNvPr id="3" name="Content Placeholder 2"/>
          <p:cNvSpPr>
            <a:spLocks noGrp="1"/>
          </p:cNvSpPr>
          <p:nvPr>
            <p:ph idx="1"/>
          </p:nvPr>
        </p:nvSpPr>
        <p:spPr>
          <a:xfrm>
            <a:off x="468313" y="1268413"/>
            <a:ext cx="8229600" cy="4897437"/>
          </a:xfrm>
        </p:spPr>
        <p:txBody>
          <a:bodyPr rtlCol="0" anchor="ctr">
            <a:normAutofit fontScale="92500" lnSpcReduction="20000"/>
          </a:bodyPr>
          <a:lstStyle/>
          <a:p>
            <a:pPr fontAlgn="auto">
              <a:spcAft>
                <a:spcPts val="0"/>
              </a:spcAft>
              <a:buFont typeface="Arial" panose="020B0604020202020204" pitchFamily="34" charset="0"/>
              <a:buChar char="•"/>
              <a:defRPr/>
            </a:pPr>
            <a:r>
              <a:rPr lang="en-CA" dirty="0">
                <a:latin typeface="+mj-lt"/>
              </a:rPr>
              <a:t>Naloxone is an opiate </a:t>
            </a:r>
            <a:r>
              <a:rPr lang="en-CA" dirty="0" smtClean="0">
                <a:latin typeface="+mj-lt"/>
              </a:rPr>
              <a:t>antagonist which </a:t>
            </a:r>
            <a:r>
              <a:rPr lang="en-CA" dirty="0">
                <a:latin typeface="+mj-lt"/>
              </a:rPr>
              <a:t>works by forcing opioids off their receptor sites in the </a:t>
            </a:r>
            <a:r>
              <a:rPr lang="en-CA" dirty="0" smtClean="0">
                <a:latin typeface="+mj-lt"/>
              </a:rPr>
              <a:t>brain</a:t>
            </a:r>
          </a:p>
          <a:p>
            <a:pPr fontAlgn="auto">
              <a:spcAft>
                <a:spcPts val="0"/>
              </a:spcAft>
              <a:buFont typeface="Arial" panose="020B0604020202020204" pitchFamily="34" charset="0"/>
              <a:buChar char="•"/>
              <a:defRPr/>
            </a:pPr>
            <a:r>
              <a:rPr lang="en-CA" dirty="0" smtClean="0">
                <a:latin typeface="+mj-lt"/>
              </a:rPr>
              <a:t>Naloxone </a:t>
            </a:r>
            <a:r>
              <a:rPr lang="en-CA" dirty="0">
                <a:latin typeface="+mj-lt"/>
              </a:rPr>
              <a:t>can temporarily reverse the effects of an opiate </a:t>
            </a:r>
            <a:r>
              <a:rPr lang="en-CA" dirty="0" smtClean="0">
                <a:latin typeface="+mj-lt"/>
              </a:rPr>
              <a:t>overdose</a:t>
            </a:r>
          </a:p>
          <a:p>
            <a:pPr fontAlgn="auto">
              <a:spcAft>
                <a:spcPts val="0"/>
              </a:spcAft>
              <a:buFont typeface="Arial" panose="020B0604020202020204" pitchFamily="34" charset="0"/>
              <a:buChar char="•"/>
              <a:defRPr/>
            </a:pPr>
            <a:r>
              <a:rPr lang="en-CA" dirty="0" smtClean="0">
                <a:latin typeface="+mj-lt"/>
              </a:rPr>
              <a:t>The </a:t>
            </a:r>
            <a:r>
              <a:rPr lang="en-CA" dirty="0">
                <a:latin typeface="+mj-lt"/>
              </a:rPr>
              <a:t>opiates stay in the blood, but temporarily can’t access the receptor sites to cause its effects or “</a:t>
            </a:r>
            <a:r>
              <a:rPr lang="en-CA" dirty="0" smtClean="0">
                <a:latin typeface="+mj-lt"/>
              </a:rPr>
              <a:t>high”</a:t>
            </a:r>
          </a:p>
          <a:p>
            <a:pPr fontAlgn="auto">
              <a:spcAft>
                <a:spcPts val="0"/>
              </a:spcAft>
              <a:buFont typeface="Arial" panose="020B0604020202020204" pitchFamily="34" charset="0"/>
              <a:buChar char="•"/>
              <a:defRPr/>
            </a:pPr>
            <a:r>
              <a:rPr lang="en-CA" dirty="0" smtClean="0">
                <a:latin typeface="+mj-lt"/>
              </a:rPr>
              <a:t>Naloxone </a:t>
            </a:r>
            <a:r>
              <a:rPr lang="en-CA" dirty="0">
                <a:latin typeface="+mj-lt"/>
              </a:rPr>
              <a:t>usually takes between 1-3 minutes to </a:t>
            </a:r>
            <a:r>
              <a:rPr lang="en-CA" dirty="0" smtClean="0">
                <a:latin typeface="+mj-lt"/>
              </a:rPr>
              <a:t>work</a:t>
            </a:r>
          </a:p>
          <a:p>
            <a:pPr fontAlgn="auto">
              <a:spcAft>
                <a:spcPts val="0"/>
              </a:spcAft>
              <a:buFont typeface="Arial" panose="020B0604020202020204" pitchFamily="34" charset="0"/>
              <a:buChar char="•"/>
              <a:defRPr/>
            </a:pPr>
            <a:r>
              <a:rPr lang="en-CA" dirty="0" smtClean="0">
                <a:latin typeface="+mj-lt"/>
              </a:rPr>
              <a:t>Naloxone </a:t>
            </a:r>
            <a:r>
              <a:rPr lang="en-CA" dirty="0">
                <a:latin typeface="+mj-lt"/>
              </a:rPr>
              <a:t>lasts for up to 45 minutes </a:t>
            </a:r>
            <a:r>
              <a:rPr lang="en-CA" dirty="0" smtClean="0">
                <a:latin typeface="+mj-lt"/>
              </a:rPr>
              <a:t>(much shorter </a:t>
            </a:r>
            <a:r>
              <a:rPr lang="en-CA" dirty="0">
                <a:latin typeface="+mj-lt"/>
              </a:rPr>
              <a:t>duration than most opioids</a:t>
            </a:r>
            <a:r>
              <a:rPr lang="en-CA" dirty="0" smtClean="0">
                <a:latin typeface="+mj-lt"/>
              </a:rPr>
              <a:t>)</a:t>
            </a:r>
            <a:endParaRPr lang="en-CA" dirty="0">
              <a:latin typeface="+mj-lt"/>
            </a:endParaRPr>
          </a:p>
        </p:txBody>
      </p:sp>
      <p:pic>
        <p:nvPicPr>
          <p:cNvPr id="95236" name="Picture 2"/>
          <p:cNvPicPr>
            <a:picLocks noChangeAspect="1" noChangeArrowheads="1"/>
          </p:cNvPicPr>
          <p:nvPr/>
        </p:nvPicPr>
        <p:blipFill>
          <a:blip r:embed="rId3"/>
          <a:srcRect/>
          <a:stretch>
            <a:fillRect/>
          </a:stretch>
        </p:blipFill>
        <p:spPr bwMode="auto">
          <a:xfrm>
            <a:off x="107950" y="6165850"/>
            <a:ext cx="1584325" cy="525463"/>
          </a:xfrm>
          <a:prstGeom prst="rect">
            <a:avLst/>
          </a:prstGeom>
          <a:noFill/>
          <a:ln w="9525">
            <a:noFill/>
            <a:miter lim="800000"/>
            <a:headEnd/>
            <a:tailEnd/>
          </a:ln>
        </p:spPr>
      </p:pic>
      <p:pic>
        <p:nvPicPr>
          <p:cNvPr id="95237" name="Picture 4"/>
          <p:cNvPicPr>
            <a:picLocks noChangeAspect="1"/>
          </p:cNvPicPr>
          <p:nvPr/>
        </p:nvPicPr>
        <p:blipFill>
          <a:blip r:embed="rId4"/>
          <a:srcRect/>
          <a:stretch>
            <a:fillRect/>
          </a:stretch>
        </p:blipFill>
        <p:spPr bwMode="auto">
          <a:xfrm>
            <a:off x="1865313" y="6521450"/>
            <a:ext cx="7278687" cy="2254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1" name="Title 1"/>
          <p:cNvSpPr>
            <a:spLocks noGrp="1"/>
          </p:cNvSpPr>
          <p:nvPr>
            <p:ph type="title"/>
          </p:nvPr>
        </p:nvSpPr>
        <p:spPr/>
        <p:txBody>
          <a:bodyPr anchor="t"/>
          <a:lstStyle/>
          <a:p>
            <a:r>
              <a:rPr lang="en-CA" sz="3600" smtClean="0">
                <a:solidFill>
                  <a:srgbClr val="FF0000"/>
                </a:solidFill>
              </a:rPr>
              <a:t>Referral process</a:t>
            </a:r>
          </a:p>
        </p:txBody>
      </p:sp>
      <p:sp>
        <p:nvSpPr>
          <p:cNvPr id="97282" name="Content Placeholder 2"/>
          <p:cNvSpPr>
            <a:spLocks noGrp="1"/>
          </p:cNvSpPr>
          <p:nvPr>
            <p:ph idx="1"/>
          </p:nvPr>
        </p:nvSpPr>
        <p:spPr>
          <a:xfrm>
            <a:off x="900113" y="1844675"/>
            <a:ext cx="7772400" cy="4176713"/>
          </a:xfrm>
        </p:spPr>
        <p:txBody>
          <a:bodyPr/>
          <a:lstStyle/>
          <a:p>
            <a:endParaRPr lang="en-CA" smtClean="0">
              <a:latin typeface="Arial Narrow" pitchFamily="34" charset="0"/>
            </a:endParaRPr>
          </a:p>
          <a:p>
            <a:endParaRPr lang="en-CA" smtClean="0">
              <a:latin typeface="Arial Narrow" pitchFamily="34" charset="0"/>
            </a:endParaRPr>
          </a:p>
        </p:txBody>
      </p:sp>
      <p:pic>
        <p:nvPicPr>
          <p:cNvPr id="97283" name="Picture 2"/>
          <p:cNvPicPr>
            <a:picLocks noChangeAspect="1" noChangeArrowheads="1"/>
          </p:cNvPicPr>
          <p:nvPr/>
        </p:nvPicPr>
        <p:blipFill>
          <a:blip r:embed="rId3"/>
          <a:srcRect/>
          <a:stretch>
            <a:fillRect/>
          </a:stretch>
        </p:blipFill>
        <p:spPr bwMode="auto">
          <a:xfrm>
            <a:off x="107950" y="6175375"/>
            <a:ext cx="1584325" cy="527050"/>
          </a:xfrm>
          <a:prstGeom prst="rect">
            <a:avLst/>
          </a:prstGeom>
          <a:noFill/>
          <a:ln w="9525">
            <a:noFill/>
            <a:miter lim="800000"/>
            <a:headEnd/>
            <a:tailEnd/>
          </a:ln>
        </p:spPr>
      </p:pic>
      <p:pic>
        <p:nvPicPr>
          <p:cNvPr id="97284" name="Picture 4"/>
          <p:cNvPicPr>
            <a:picLocks noChangeAspect="1"/>
          </p:cNvPicPr>
          <p:nvPr/>
        </p:nvPicPr>
        <p:blipFill>
          <a:blip r:embed="rId4"/>
          <a:srcRect/>
          <a:stretch>
            <a:fillRect/>
          </a:stretch>
        </p:blipFill>
        <p:spPr bwMode="auto">
          <a:xfrm>
            <a:off x="1709738" y="6583363"/>
            <a:ext cx="7278687" cy="227012"/>
          </a:xfrm>
          <a:prstGeom prst="rect">
            <a:avLst/>
          </a:prstGeom>
          <a:noFill/>
          <a:ln w="9525">
            <a:noFill/>
            <a:miter lim="800000"/>
            <a:headEnd/>
            <a:tailEnd/>
          </a:ln>
        </p:spPr>
      </p:pic>
      <p:sp>
        <p:nvSpPr>
          <p:cNvPr id="7" name="TextBox 6"/>
          <p:cNvSpPr txBox="1"/>
          <p:nvPr/>
        </p:nvSpPr>
        <p:spPr>
          <a:xfrm>
            <a:off x="541338" y="1147763"/>
            <a:ext cx="8132762" cy="4862512"/>
          </a:xfrm>
          <a:prstGeom prst="rect">
            <a:avLst/>
          </a:prstGeom>
          <a:noFill/>
          <a:ln w="57150">
            <a:solidFill>
              <a:schemeClr val="bg1"/>
            </a:solidFill>
          </a:ln>
        </p:spPr>
        <p:txBody>
          <a:bodyPr anchor="ctr">
            <a:spAutoFit/>
          </a:bodyPr>
          <a:lstStyle/>
          <a:p>
            <a:pPr fontAlgn="auto">
              <a:spcAft>
                <a:spcPts val="0"/>
              </a:spcAft>
              <a:buClr>
                <a:schemeClr val="accent1"/>
              </a:buClr>
              <a:buSzPct val="85000"/>
              <a:defRPr/>
            </a:pPr>
            <a:r>
              <a:rPr lang="en-CA" sz="2400" dirty="0">
                <a:latin typeface="+mj-lt"/>
                <a:cs typeface="+mn-cs"/>
              </a:rPr>
              <a:t>Anyone can receive overdose prevention training, but naloxone kits are only available to some individuals.</a:t>
            </a:r>
          </a:p>
          <a:p>
            <a:pPr fontAlgn="auto">
              <a:spcAft>
                <a:spcPts val="0"/>
              </a:spcAft>
              <a:buClr>
                <a:schemeClr val="accent1"/>
              </a:buClr>
              <a:buSzPct val="85000"/>
              <a:defRPr/>
            </a:pPr>
            <a:endParaRPr lang="en-CA" sz="2400" dirty="0">
              <a:latin typeface="+mj-lt"/>
              <a:cs typeface="+mn-cs"/>
            </a:endParaRPr>
          </a:p>
          <a:p>
            <a:pPr fontAlgn="auto">
              <a:spcAft>
                <a:spcPts val="0"/>
              </a:spcAft>
              <a:buClr>
                <a:schemeClr val="tx1"/>
              </a:buClr>
              <a:buSzPct val="85000"/>
              <a:defRPr/>
            </a:pPr>
            <a:r>
              <a:rPr lang="en-CA" sz="2400" dirty="0">
                <a:latin typeface="+mj-lt"/>
                <a:ea typeface="+mj-ea"/>
                <a:cs typeface="+mj-cs"/>
              </a:rPr>
              <a:t>Criteria for receiving a naloxone kit</a:t>
            </a:r>
            <a:endParaRPr lang="en-CA" sz="2000" dirty="0">
              <a:latin typeface="+mj-lt"/>
              <a:cs typeface="+mn-cs"/>
            </a:endParaRPr>
          </a:p>
          <a:p>
            <a:pPr marL="342900" indent="-342900" fontAlgn="auto">
              <a:spcBef>
                <a:spcPts val="580"/>
              </a:spcBef>
              <a:spcAft>
                <a:spcPts val="0"/>
              </a:spcAft>
              <a:buClr>
                <a:schemeClr val="tx1"/>
              </a:buClr>
              <a:buSzPct val="85000"/>
              <a:buFont typeface="Arial" panose="020B0604020202020204" pitchFamily="34" charset="0"/>
              <a:buChar char="•"/>
              <a:defRPr/>
            </a:pPr>
            <a:r>
              <a:rPr lang="en-CA" sz="2000" dirty="0">
                <a:latin typeface="+mj-lt"/>
                <a:cs typeface="+mn-cs"/>
              </a:rPr>
              <a:t>History of drug use, or be a friend, family member, roommate, partner, peer, etc.  </a:t>
            </a:r>
          </a:p>
          <a:p>
            <a:pPr marL="342900" indent="-342900" fontAlgn="auto">
              <a:spcBef>
                <a:spcPts val="580"/>
              </a:spcBef>
              <a:spcAft>
                <a:spcPts val="0"/>
              </a:spcAft>
              <a:buClr>
                <a:schemeClr val="tx1"/>
              </a:buClr>
              <a:buSzPct val="85000"/>
              <a:buFont typeface="Arial" panose="020B0604020202020204" pitchFamily="34" charset="0"/>
              <a:buChar char="•"/>
              <a:defRPr/>
            </a:pPr>
            <a:r>
              <a:rPr lang="en-CA" sz="2000" dirty="0">
                <a:latin typeface="+mj-lt"/>
                <a:cs typeface="+mn-cs"/>
              </a:rPr>
              <a:t>Must have the ability to retain and process pertinent information around safety of kit use (literacy level is not an issue)</a:t>
            </a:r>
          </a:p>
          <a:p>
            <a:pPr marL="342900" indent="-342900" fontAlgn="auto">
              <a:spcBef>
                <a:spcPts val="580"/>
              </a:spcBef>
              <a:spcAft>
                <a:spcPts val="0"/>
              </a:spcAft>
              <a:buClr>
                <a:schemeClr val="tx1"/>
              </a:buClr>
              <a:buSzPct val="85000"/>
              <a:buFont typeface="Arial" panose="020B0604020202020204" pitchFamily="34" charset="0"/>
              <a:buChar char="•"/>
              <a:defRPr/>
            </a:pPr>
            <a:r>
              <a:rPr lang="en-CA" sz="2000" dirty="0">
                <a:latin typeface="+mj-lt"/>
                <a:cs typeface="+mn-cs"/>
              </a:rPr>
              <a:t>Must be able to physically administer naloxone effectively </a:t>
            </a:r>
          </a:p>
          <a:p>
            <a:pPr marL="342900" indent="-342900" fontAlgn="auto">
              <a:spcBef>
                <a:spcPts val="0"/>
              </a:spcBef>
              <a:spcAft>
                <a:spcPts val="0"/>
              </a:spcAft>
              <a:buClr>
                <a:schemeClr val="tx1"/>
              </a:buClr>
              <a:buSzPct val="85000"/>
              <a:buFont typeface="Arial" panose="020B0604020202020204" pitchFamily="34" charset="0"/>
              <a:buChar char="•"/>
              <a:defRPr/>
            </a:pPr>
            <a:endParaRPr lang="en-CA" sz="2000" dirty="0">
              <a:latin typeface="+mj-lt"/>
              <a:cs typeface="+mn-cs"/>
            </a:endParaRPr>
          </a:p>
          <a:p>
            <a:pPr fontAlgn="auto">
              <a:spcAft>
                <a:spcPts val="0"/>
              </a:spcAft>
              <a:buClr>
                <a:schemeClr val="tx1"/>
              </a:buClr>
              <a:buSzPct val="85000"/>
              <a:defRPr/>
            </a:pPr>
            <a:r>
              <a:rPr lang="en-CA" sz="2400" dirty="0">
                <a:latin typeface="+mj-lt"/>
                <a:ea typeface="+mj-ea"/>
                <a:cs typeface="+mj-cs"/>
              </a:rPr>
              <a:t>Making a Referral</a:t>
            </a:r>
          </a:p>
          <a:p>
            <a:pPr marL="342900" indent="-342900" fontAlgn="auto">
              <a:spcBef>
                <a:spcPts val="580"/>
              </a:spcBef>
              <a:spcAft>
                <a:spcPts val="0"/>
              </a:spcAft>
              <a:buClr>
                <a:schemeClr val="tx1"/>
              </a:buClr>
              <a:buSzPct val="85000"/>
              <a:buFont typeface="Arial" panose="020B0604020202020204" pitchFamily="34" charset="0"/>
              <a:buChar char="•"/>
              <a:defRPr/>
            </a:pPr>
            <a:r>
              <a:rPr lang="en-CA" sz="2000" dirty="0">
                <a:latin typeface="+mj-lt"/>
                <a:cs typeface="+mn-cs"/>
              </a:rPr>
              <a:t>Contact us, make a warm referral and /or</a:t>
            </a:r>
          </a:p>
          <a:p>
            <a:pPr marL="342900" indent="-342900" fontAlgn="auto">
              <a:spcBef>
                <a:spcPts val="580"/>
              </a:spcBef>
              <a:spcAft>
                <a:spcPts val="0"/>
              </a:spcAft>
              <a:buClr>
                <a:schemeClr val="tx1"/>
              </a:buClr>
              <a:buSzPct val="85000"/>
              <a:buFont typeface="Arial" panose="020B0604020202020204" pitchFamily="34" charset="0"/>
              <a:buChar char="•"/>
              <a:defRPr/>
            </a:pPr>
            <a:r>
              <a:rPr lang="en-CA" sz="2000" dirty="0">
                <a:latin typeface="+mj-lt"/>
                <a:cs typeface="+mn-cs"/>
              </a:rPr>
              <a:t>Provide our business card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29" name="Picture 2" descr="http://fc05.deviantart.net/fs70/f/2010/296/8/2/gj_2010_10_23_red_ribbon_by_greyjasper-d31bpu4.jpg">
            <a:hlinkClick r:id="rId3"/>
          </p:cNvPr>
          <p:cNvPicPr>
            <a:picLocks noChangeAspect="1" noChangeArrowheads="1"/>
          </p:cNvPicPr>
          <p:nvPr/>
        </p:nvPicPr>
        <p:blipFill>
          <a:blip r:embed="rId4"/>
          <a:srcRect/>
          <a:stretch>
            <a:fillRect/>
          </a:stretch>
        </p:blipFill>
        <p:spPr bwMode="auto">
          <a:xfrm>
            <a:off x="-1570038" y="-242888"/>
            <a:ext cx="12547601" cy="7056438"/>
          </a:xfrm>
          <a:prstGeom prst="rect">
            <a:avLst/>
          </a:prstGeom>
          <a:noFill/>
          <a:ln w="9525">
            <a:noFill/>
            <a:miter lim="800000"/>
            <a:headEnd/>
            <a:tailEnd/>
          </a:ln>
        </p:spPr>
      </p:pic>
      <p:sp>
        <p:nvSpPr>
          <p:cNvPr id="5" name="TextBox 4"/>
          <p:cNvSpPr txBox="1"/>
          <p:nvPr/>
        </p:nvSpPr>
        <p:spPr>
          <a:xfrm>
            <a:off x="1187450" y="1196975"/>
            <a:ext cx="7488238" cy="2554288"/>
          </a:xfrm>
          <a:prstGeom prst="rect">
            <a:avLst/>
          </a:prstGeom>
          <a:noFill/>
        </p:spPr>
        <p:txBody>
          <a:bodyPr>
            <a:spAutoFit/>
          </a:bodyPr>
          <a:lstStyle/>
          <a:p>
            <a:pPr fontAlgn="auto">
              <a:spcBef>
                <a:spcPts val="0"/>
              </a:spcBef>
              <a:spcAft>
                <a:spcPts val="0"/>
              </a:spcAft>
              <a:defRPr/>
            </a:pPr>
            <a:r>
              <a:rPr lang="en-CA" sz="3200" dirty="0">
                <a:latin typeface="+mj-lt"/>
                <a:cs typeface="+mn-cs"/>
              </a:rPr>
              <a:t>For more information contact</a:t>
            </a:r>
          </a:p>
          <a:p>
            <a:pPr fontAlgn="auto">
              <a:spcBef>
                <a:spcPts val="0"/>
              </a:spcBef>
              <a:spcAft>
                <a:spcPts val="0"/>
              </a:spcAft>
              <a:defRPr/>
            </a:pPr>
            <a:r>
              <a:rPr lang="en-CA" sz="3200" dirty="0">
                <a:latin typeface="+mj-lt"/>
                <a:cs typeface="+mn-cs"/>
              </a:rPr>
              <a:t>Lisa Toner		</a:t>
            </a:r>
          </a:p>
          <a:p>
            <a:pPr fontAlgn="auto">
              <a:spcBef>
                <a:spcPts val="0"/>
              </a:spcBef>
              <a:spcAft>
                <a:spcPts val="0"/>
              </a:spcAft>
              <a:defRPr/>
            </a:pPr>
            <a:r>
              <a:rPr lang="en-CA" sz="3200">
                <a:latin typeface="+mj-lt"/>
                <a:cs typeface="+mn-cs"/>
              </a:rPr>
              <a:t>Outreach </a:t>
            </a:r>
            <a:r>
              <a:rPr lang="en-CA" sz="3200" dirty="0">
                <a:latin typeface="+mj-lt"/>
                <a:cs typeface="+mn-cs"/>
              </a:rPr>
              <a:t>Coordinator</a:t>
            </a:r>
            <a:r>
              <a:rPr lang="en-CA" sz="3200">
                <a:latin typeface="+mj-lt"/>
                <a:cs typeface="+mn-cs"/>
              </a:rPr>
              <a:t>	 (HCV)</a:t>
            </a:r>
            <a:endParaRPr lang="en-CA" sz="3200" dirty="0">
              <a:latin typeface="+mj-lt"/>
              <a:cs typeface="+mn-cs"/>
            </a:endParaRPr>
          </a:p>
          <a:p>
            <a:pPr fontAlgn="auto">
              <a:spcBef>
                <a:spcPts val="0"/>
              </a:spcBef>
              <a:spcAft>
                <a:spcPts val="0"/>
              </a:spcAft>
              <a:defRPr/>
            </a:pPr>
            <a:r>
              <a:rPr lang="en-CA" sz="3200" dirty="0">
                <a:latin typeface="+mj-lt"/>
                <a:cs typeface="+mn-cs"/>
                <a:hlinkClick r:id="rId5"/>
              </a:rPr>
              <a:t>lisat@reseauaccessnetwork.com</a:t>
            </a:r>
            <a:endParaRPr lang="en-CA" sz="3200" dirty="0">
              <a:latin typeface="+mj-lt"/>
              <a:cs typeface="+mn-cs"/>
            </a:endParaRPr>
          </a:p>
          <a:p>
            <a:pPr fontAlgn="auto">
              <a:spcBef>
                <a:spcPts val="0"/>
              </a:spcBef>
              <a:spcAft>
                <a:spcPts val="0"/>
              </a:spcAft>
              <a:defRPr/>
            </a:pPr>
            <a:r>
              <a:rPr lang="en-CA" sz="3200" dirty="0">
                <a:latin typeface="+mj-lt"/>
                <a:cs typeface="+mn-cs"/>
              </a:rPr>
              <a:t>705-688-0500 ext. 221</a:t>
            </a:r>
          </a:p>
        </p:txBody>
      </p:sp>
      <p:pic>
        <p:nvPicPr>
          <p:cNvPr id="99331" name="Picture 3"/>
          <p:cNvPicPr>
            <a:picLocks noChangeAspect="1" noChangeArrowheads="1"/>
          </p:cNvPicPr>
          <p:nvPr/>
        </p:nvPicPr>
        <p:blipFill>
          <a:blip r:embed="rId6"/>
          <a:srcRect/>
          <a:stretch>
            <a:fillRect/>
          </a:stretch>
        </p:blipFill>
        <p:spPr bwMode="auto">
          <a:xfrm>
            <a:off x="1187450" y="115888"/>
            <a:ext cx="2663825" cy="89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688" y="1123838"/>
            <a:ext cx="2366087" cy="4601183"/>
          </a:xfrm>
        </p:spPr>
        <p:txBody>
          <a:bodyPr/>
          <a:lstStyle/>
          <a:p>
            <a:r>
              <a:rPr lang="en-US" i="1" dirty="0" smtClean="0"/>
              <a:t>Responsibility of the Pharmacist</a:t>
            </a:r>
            <a:endParaRPr lang="en-US" i="1" dirty="0"/>
          </a:p>
        </p:txBody>
      </p:sp>
      <p:sp>
        <p:nvSpPr>
          <p:cNvPr id="3" name="Content Placeholder 2"/>
          <p:cNvSpPr>
            <a:spLocks noGrp="1"/>
          </p:cNvSpPr>
          <p:nvPr>
            <p:ph idx="1"/>
          </p:nvPr>
        </p:nvSpPr>
        <p:spPr/>
        <p:txBody>
          <a:bodyPr/>
          <a:lstStyle/>
          <a:p>
            <a:r>
              <a:rPr lang="en-US" sz="2600" dirty="0" smtClean="0"/>
              <a:t>When </a:t>
            </a:r>
            <a:r>
              <a:rPr lang="en-US" sz="2600" dirty="0"/>
              <a:t>dispensing naloxone the pharmacist must determine the following: </a:t>
            </a:r>
          </a:p>
          <a:p>
            <a:pPr lvl="1"/>
            <a:r>
              <a:rPr lang="en-US" sz="2000" dirty="0" smtClean="0"/>
              <a:t>If </a:t>
            </a:r>
            <a:r>
              <a:rPr lang="en-US" sz="2000" dirty="0"/>
              <a:t>the person who naloxone is intended for has any known allergies to naloxone, or concomitant ingredients in specific formulations of naloxone (</a:t>
            </a:r>
            <a:r>
              <a:rPr lang="en-US" sz="2000" dirty="0" err="1"/>
              <a:t>methylparaben</a:t>
            </a:r>
            <a:r>
              <a:rPr lang="en-US" sz="2000" dirty="0"/>
              <a:t> or </a:t>
            </a:r>
            <a:r>
              <a:rPr lang="en-US" sz="2000" dirty="0" err="1"/>
              <a:t>propylparaben</a:t>
            </a:r>
            <a:r>
              <a:rPr lang="en-US" sz="2000" dirty="0"/>
              <a:t>). </a:t>
            </a:r>
            <a:endParaRPr lang="en-US" sz="2000" dirty="0" smtClean="0"/>
          </a:p>
          <a:p>
            <a:pPr lvl="1"/>
            <a:r>
              <a:rPr lang="en-US" sz="2000" dirty="0" smtClean="0"/>
              <a:t>Where </a:t>
            </a:r>
            <a:r>
              <a:rPr lang="en-US" sz="2000" dirty="0"/>
              <a:t>the intended person has a known allergy </a:t>
            </a:r>
            <a:r>
              <a:rPr lang="en-US" sz="2000" dirty="0" smtClean="0"/>
              <a:t>encourage </a:t>
            </a:r>
            <a:r>
              <a:rPr lang="en-US" sz="2000" dirty="0"/>
              <a:t>the person to seek medical attention from a physician. </a:t>
            </a:r>
          </a:p>
          <a:p>
            <a:pPr lvl="2"/>
            <a:r>
              <a:rPr lang="en-US" sz="2000" dirty="0" smtClean="0"/>
              <a:t>Only dispense</a:t>
            </a:r>
            <a:r>
              <a:rPr lang="en-US" sz="2000" b="1" dirty="0" smtClean="0"/>
              <a:t> </a:t>
            </a:r>
            <a:r>
              <a:rPr lang="en-US" sz="2000" b="1" u="sng" dirty="0" smtClean="0"/>
              <a:t>if</a:t>
            </a:r>
            <a:r>
              <a:rPr lang="en-US" sz="2000" b="1" dirty="0" smtClean="0"/>
              <a:t> </a:t>
            </a:r>
            <a:r>
              <a:rPr lang="en-US" sz="2000" dirty="0" smtClean="0"/>
              <a:t>in agreement with physician. Benefits often outweigh allergy risks.</a:t>
            </a:r>
            <a:endParaRPr lang="en-US" dirty="0"/>
          </a:p>
        </p:txBody>
      </p:sp>
      <p:pic>
        <p:nvPicPr>
          <p:cNvPr id="6146" name="Picture 2" descr="Image result for ontario college of pharmaci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88" y="1484784"/>
            <a:ext cx="2027333" cy="91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4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1950" y="864108"/>
            <a:ext cx="5918521" cy="5120640"/>
          </a:xfrm>
        </p:spPr>
        <p:txBody>
          <a:bodyPr>
            <a:normAutofit fontScale="92500"/>
          </a:bodyPr>
          <a:lstStyle/>
          <a:p>
            <a:r>
              <a:rPr lang="en-US" sz="3000" dirty="0" smtClean="0"/>
              <a:t>Each </a:t>
            </a:r>
            <a:r>
              <a:rPr lang="en-US" sz="3000" dirty="0"/>
              <a:t>transaction must occur under the direct supervision of a pharmacist </a:t>
            </a:r>
            <a:endParaRPr lang="en-US" sz="3000" dirty="0" smtClean="0"/>
          </a:p>
          <a:p>
            <a:r>
              <a:rPr lang="en-US" sz="3000" dirty="0"/>
              <a:t>It is the professional responsibility of a pharmacist to ensure that he or she has sufficient knowledge, skills and abilities to competently deliver any pharmacy service. </a:t>
            </a:r>
            <a:endParaRPr lang="en-US" sz="3000" dirty="0" smtClean="0"/>
          </a:p>
          <a:p>
            <a:r>
              <a:rPr lang="en-US" sz="3000" dirty="0"/>
              <a:t>Patients and/or agents must be educated on more than just naloxone Dispensing or Selling Naloxone therapy and how to administer it. </a:t>
            </a:r>
          </a:p>
          <a:p>
            <a:endParaRPr lang="en-US" dirty="0" smtClean="0"/>
          </a:p>
        </p:txBody>
      </p:sp>
      <p:sp>
        <p:nvSpPr>
          <p:cNvPr id="6" name="Title 1"/>
          <p:cNvSpPr>
            <a:spLocks noGrp="1"/>
          </p:cNvSpPr>
          <p:nvPr>
            <p:ph type="title"/>
          </p:nvPr>
        </p:nvSpPr>
        <p:spPr>
          <a:xfrm>
            <a:off x="189688" y="1123838"/>
            <a:ext cx="2366087" cy="4601183"/>
          </a:xfrm>
        </p:spPr>
        <p:txBody>
          <a:bodyPr/>
          <a:lstStyle/>
          <a:p>
            <a:r>
              <a:rPr lang="en-US" i="1" dirty="0" smtClean="0"/>
              <a:t>Responsibility of the Pharmacist</a:t>
            </a:r>
            <a:endParaRPr lang="en-US" i="1" dirty="0"/>
          </a:p>
        </p:txBody>
      </p:sp>
      <p:pic>
        <p:nvPicPr>
          <p:cNvPr id="7" name="Picture 2" descr="Image result for ontario college of pharmaci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88" y="1484784"/>
            <a:ext cx="2027333" cy="91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Naloxone Now Available as a Schedule </a:t>
            </a:r>
            <a:r>
              <a:rPr lang="en-US" b="1" dirty="0">
                <a:solidFill>
                  <a:schemeClr val="bg1"/>
                </a:solidFill>
              </a:rPr>
              <a:t>II </a:t>
            </a:r>
            <a:r>
              <a:rPr lang="en-US" b="1" dirty="0" smtClean="0">
                <a:solidFill>
                  <a:schemeClr val="bg1"/>
                </a:solidFill>
              </a:rPr>
              <a:t>Drug…. </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Content Placeholder 2"/>
          <p:cNvSpPr>
            <a:spLocks noGrp="1"/>
          </p:cNvSpPr>
          <p:nvPr>
            <p:ph idx="1"/>
          </p:nvPr>
        </p:nvSpPr>
        <p:spPr>
          <a:xfrm>
            <a:off x="2901950" y="900648"/>
            <a:ext cx="5990529" cy="5120640"/>
          </a:xfrm>
        </p:spPr>
        <p:txBody>
          <a:bodyPr>
            <a:normAutofit/>
          </a:bodyPr>
          <a:lstStyle/>
          <a:p>
            <a:r>
              <a:rPr lang="en-US" sz="2600" dirty="0"/>
              <a:t>In response to </a:t>
            </a:r>
            <a:r>
              <a:rPr lang="en-US" sz="2600" dirty="0" smtClean="0"/>
              <a:t>these opioid </a:t>
            </a:r>
            <a:r>
              <a:rPr lang="en-US" sz="2600" dirty="0"/>
              <a:t>related overdoses across Canada </a:t>
            </a:r>
            <a:r>
              <a:rPr lang="en-US" sz="2600" dirty="0" smtClean="0"/>
              <a:t>and </a:t>
            </a:r>
            <a:r>
              <a:rPr lang="en-US" sz="2600" dirty="0"/>
              <a:t>as recommended by the World Health </a:t>
            </a:r>
            <a:r>
              <a:rPr lang="en-US" sz="2600" dirty="0" smtClean="0"/>
              <a:t>Organization, </a:t>
            </a:r>
            <a:r>
              <a:rPr lang="en-US" sz="2600" dirty="0"/>
              <a:t>naloxone has been made available for emergency use for opioid overdose outside hospital settings</a:t>
            </a:r>
            <a:r>
              <a:rPr lang="en-US" sz="2600" dirty="0" smtClean="0"/>
              <a:t>.</a:t>
            </a:r>
          </a:p>
          <a:p>
            <a:r>
              <a:rPr lang="en-US" sz="2600" dirty="0" smtClean="0"/>
              <a:t>As </a:t>
            </a:r>
            <a:r>
              <a:rPr lang="en-US" sz="2600" dirty="0"/>
              <a:t>of June 24, 2016 </a:t>
            </a:r>
            <a:r>
              <a:rPr lang="en-US" sz="2600" dirty="0" smtClean="0"/>
              <a:t>naloxone, pharmacists </a:t>
            </a:r>
            <a:r>
              <a:rPr lang="en-US" sz="2600" dirty="0"/>
              <a:t>are authorized to dispense naloxone kits </a:t>
            </a:r>
            <a:r>
              <a:rPr lang="en-US" sz="2600" dirty="0" smtClean="0"/>
              <a:t>privately </a:t>
            </a:r>
            <a:r>
              <a:rPr lang="en-US" sz="2600" dirty="0"/>
              <a:t>procured </a:t>
            </a:r>
            <a:r>
              <a:rPr lang="en-US" sz="2600" dirty="0" smtClean="0"/>
              <a:t>or from the </a:t>
            </a:r>
            <a:r>
              <a:rPr lang="en-US" sz="2600" dirty="0" err="1" smtClean="0"/>
              <a:t>MoHLTC</a:t>
            </a:r>
            <a:r>
              <a:rPr lang="en-US" sz="2600" dirty="0" smtClean="0"/>
              <a:t> </a:t>
            </a:r>
          </a:p>
        </p:txBody>
      </p:sp>
    </p:spTree>
    <p:extLst>
      <p:ext uri="{BB962C8B-B14F-4D97-AF65-F5344CB8AC3E}">
        <p14:creationId xmlns:p14="http://schemas.microsoft.com/office/powerpoint/2010/main" val="35436611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1951" y="116632"/>
            <a:ext cx="5486400" cy="6552728"/>
          </a:xfrm>
        </p:spPr>
        <p:txBody>
          <a:bodyPr>
            <a:normAutofit fontScale="85000" lnSpcReduction="20000"/>
          </a:bodyPr>
          <a:lstStyle/>
          <a:p>
            <a:pPr marL="0" indent="0">
              <a:buNone/>
            </a:pPr>
            <a:r>
              <a:rPr lang="en-US" dirty="0"/>
              <a:t>Pharmacists should ensure patients and/or agents purchasing naloxone are also educated on such topics as</a:t>
            </a:r>
            <a:r>
              <a:rPr lang="en-US" dirty="0" smtClean="0"/>
              <a:t>:</a:t>
            </a:r>
          </a:p>
          <a:p>
            <a:r>
              <a:rPr lang="en-US" dirty="0" smtClean="0"/>
              <a:t>Harm </a:t>
            </a:r>
            <a:r>
              <a:rPr lang="en-US" dirty="0"/>
              <a:t>reduction strategies when using </a:t>
            </a:r>
            <a:r>
              <a:rPr lang="en-US" dirty="0" smtClean="0"/>
              <a:t>opioids</a:t>
            </a:r>
            <a:endParaRPr lang="en-US" dirty="0"/>
          </a:p>
          <a:p>
            <a:r>
              <a:rPr lang="en-US" dirty="0" smtClean="0"/>
              <a:t>How </a:t>
            </a:r>
            <a:r>
              <a:rPr lang="en-US" dirty="0"/>
              <a:t>to identify an opioid </a:t>
            </a:r>
            <a:r>
              <a:rPr lang="en-US" dirty="0" smtClean="0"/>
              <a:t>overdose </a:t>
            </a:r>
            <a:endParaRPr lang="en-US" dirty="0"/>
          </a:p>
          <a:p>
            <a:r>
              <a:rPr lang="en-US" dirty="0" smtClean="0"/>
              <a:t>Importance </a:t>
            </a:r>
            <a:r>
              <a:rPr lang="en-US" dirty="0"/>
              <a:t>of immediately calling </a:t>
            </a:r>
            <a:r>
              <a:rPr lang="en-US" dirty="0" smtClean="0"/>
              <a:t>9-1-1</a:t>
            </a:r>
          </a:p>
          <a:p>
            <a:r>
              <a:rPr lang="en-US" dirty="0" smtClean="0"/>
              <a:t> </a:t>
            </a:r>
            <a:r>
              <a:rPr lang="en-US" dirty="0"/>
              <a:t>Importance of cardiopulmonary resuscitation (CPR) and how and when to give </a:t>
            </a:r>
            <a:r>
              <a:rPr lang="en-US" dirty="0" smtClean="0"/>
              <a:t>breaths</a:t>
            </a:r>
            <a:endParaRPr lang="en-US" dirty="0"/>
          </a:p>
          <a:p>
            <a:r>
              <a:rPr lang="en-US" dirty="0" smtClean="0"/>
              <a:t>When </a:t>
            </a:r>
            <a:r>
              <a:rPr lang="en-US" dirty="0"/>
              <a:t>and how to administer </a:t>
            </a:r>
            <a:r>
              <a:rPr lang="en-US" dirty="0" smtClean="0"/>
              <a:t>naloxone </a:t>
            </a:r>
            <a:endParaRPr lang="en-US" dirty="0"/>
          </a:p>
          <a:p>
            <a:r>
              <a:rPr lang="en-US" dirty="0" smtClean="0"/>
              <a:t>Aftercare </a:t>
            </a:r>
            <a:r>
              <a:rPr lang="en-US" dirty="0"/>
              <a:t>and the importance of staying with the person until emergency first responders </a:t>
            </a:r>
            <a:r>
              <a:rPr lang="en-US" dirty="0" smtClean="0"/>
              <a:t>arrive</a:t>
            </a:r>
            <a:endParaRPr lang="en-US" dirty="0"/>
          </a:p>
          <a:p>
            <a:r>
              <a:rPr lang="en-US" dirty="0" smtClean="0"/>
              <a:t>Withdrawal </a:t>
            </a:r>
            <a:r>
              <a:rPr lang="en-US" dirty="0"/>
              <a:t>symptoms occur following naloxone administration and reversal of the effects of the opioid </a:t>
            </a:r>
            <a:r>
              <a:rPr lang="en-US" dirty="0" smtClean="0"/>
              <a:t>overdose</a:t>
            </a:r>
          </a:p>
          <a:p>
            <a:r>
              <a:rPr lang="en-US" dirty="0" smtClean="0"/>
              <a:t>Naloxone </a:t>
            </a:r>
            <a:r>
              <a:rPr lang="en-US" dirty="0"/>
              <a:t>may have variable efficacy in reversing the clinical effects of an overdose due to preparations containing </a:t>
            </a:r>
            <a:r>
              <a:rPr lang="en-US" dirty="0" smtClean="0"/>
              <a:t>buprenorphine</a:t>
            </a:r>
            <a:endParaRPr lang="en-US" dirty="0"/>
          </a:p>
          <a:p>
            <a:r>
              <a:rPr lang="en-US" dirty="0" smtClean="0"/>
              <a:t>Naloxone </a:t>
            </a:r>
            <a:r>
              <a:rPr lang="en-US" dirty="0"/>
              <a:t>is not effective against respiratory depression due to non-opioid </a:t>
            </a:r>
            <a:r>
              <a:rPr lang="en-US" dirty="0" smtClean="0"/>
              <a:t>drugs</a:t>
            </a:r>
          </a:p>
          <a:p>
            <a:r>
              <a:rPr lang="en-US" dirty="0" smtClean="0"/>
              <a:t>Risk </a:t>
            </a:r>
            <a:r>
              <a:rPr lang="en-US" dirty="0"/>
              <a:t>of secondary overdose if opioids used when patient regains </a:t>
            </a:r>
            <a:r>
              <a:rPr lang="en-US" dirty="0" smtClean="0"/>
              <a:t>consciousness</a:t>
            </a:r>
            <a:endParaRPr lang="en-US" dirty="0"/>
          </a:p>
          <a:p>
            <a:r>
              <a:rPr lang="en-US" dirty="0" smtClean="0"/>
              <a:t>Any </a:t>
            </a:r>
            <a:r>
              <a:rPr lang="en-US" dirty="0"/>
              <a:t>other information the pharmacist deems relevant</a:t>
            </a:r>
            <a:r>
              <a:rPr lang="en-US" dirty="0" smtClean="0"/>
              <a:t>.</a:t>
            </a:r>
          </a:p>
          <a:p>
            <a:r>
              <a:rPr lang="en-US" dirty="0" smtClean="0"/>
              <a:t> </a:t>
            </a:r>
            <a:r>
              <a:rPr lang="en-US" dirty="0"/>
              <a:t>Pharmacists must also provide educational information and the steps for dealing with an opioid overdose in writing to the patient and/or agent. </a:t>
            </a:r>
          </a:p>
        </p:txBody>
      </p:sp>
      <p:sp>
        <p:nvSpPr>
          <p:cNvPr id="4" name="Title 1"/>
          <p:cNvSpPr txBox="1">
            <a:spLocks/>
          </p:cNvSpPr>
          <p:nvPr/>
        </p:nvSpPr>
        <p:spPr>
          <a:xfrm>
            <a:off x="189688" y="1123838"/>
            <a:ext cx="2366087"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fontAlgn="auto">
              <a:spcAft>
                <a:spcPts val="0"/>
              </a:spcAft>
            </a:pPr>
            <a:r>
              <a:rPr lang="en-US" i="1" smtClean="0"/>
              <a:t>Responsibility of the Pharmacist</a:t>
            </a:r>
            <a:endParaRPr lang="en-US" i="1" dirty="0"/>
          </a:p>
        </p:txBody>
      </p:sp>
      <p:pic>
        <p:nvPicPr>
          <p:cNvPr id="5" name="Picture 2" descr="Image result for ontario college of pharmaci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88" y="1484784"/>
            <a:ext cx="2027333" cy="91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39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If people who use opioid are given naloxone, will they continue using more opioids?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Research </a:t>
            </a:r>
            <a:r>
              <a:rPr lang="en-US" dirty="0"/>
              <a:t>has shown that having naloxone available does not increase risk-taking behaviour, or cause people to use more opioids. </a:t>
            </a:r>
            <a:endParaRPr lang="en-US" dirty="0" smtClean="0"/>
          </a:p>
          <a:p>
            <a:r>
              <a:rPr lang="en-US" dirty="0" smtClean="0"/>
              <a:t>The </a:t>
            </a:r>
            <a:r>
              <a:rPr lang="en-US" dirty="0"/>
              <a:t>goal of distributing naloxone and training laypeople to prevent, recognize and respond to overdose is to prevent death and reduce brain injury or brain damage. </a:t>
            </a:r>
            <a:endParaRPr lang="en-US" dirty="0" smtClean="0"/>
          </a:p>
          <a:p>
            <a:r>
              <a:rPr lang="en-US" dirty="0" smtClean="0"/>
              <a:t>Other </a:t>
            </a:r>
            <a:r>
              <a:rPr lang="en-US" dirty="0"/>
              <a:t>goals such as getting people into treatment are only possible if people are alive. </a:t>
            </a:r>
          </a:p>
        </p:txBody>
      </p:sp>
      <p:pic>
        <p:nvPicPr>
          <p:cNvPr id="7172" name="Picture 4" descr="Image result for ontario pharmacist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17" y="827886"/>
            <a:ext cx="1541406" cy="71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0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Why give breaths in opioid overdoses?</a:t>
            </a:r>
            <a:endParaRPr lang="en-US" dirty="0">
              <a:solidFill>
                <a:schemeClr val="bg1"/>
              </a:solidFill>
            </a:endParaRPr>
          </a:p>
        </p:txBody>
      </p:sp>
      <p:sp>
        <p:nvSpPr>
          <p:cNvPr id="3" name="Content Placeholder 2"/>
          <p:cNvSpPr>
            <a:spLocks noGrp="1"/>
          </p:cNvSpPr>
          <p:nvPr>
            <p:ph idx="1"/>
          </p:nvPr>
        </p:nvSpPr>
        <p:spPr>
          <a:xfrm>
            <a:off x="2901951" y="0"/>
            <a:ext cx="5486400" cy="6858000"/>
          </a:xfrm>
        </p:spPr>
        <p:txBody>
          <a:bodyPr>
            <a:normAutofit/>
          </a:bodyPr>
          <a:lstStyle/>
          <a:p>
            <a:r>
              <a:rPr lang="en-US" dirty="0" smtClean="0"/>
              <a:t>Breaths </a:t>
            </a:r>
            <a:r>
              <a:rPr lang="en-US" dirty="0"/>
              <a:t>serve to re-oxygenate a person’s blood while chest compressions help circulate blood while the person’s heart is not beating</a:t>
            </a:r>
            <a:r>
              <a:rPr lang="en-US" dirty="0" smtClean="0"/>
              <a:t>.</a:t>
            </a:r>
          </a:p>
          <a:p>
            <a:r>
              <a:rPr lang="en-US" dirty="0" smtClean="0"/>
              <a:t>Opioids </a:t>
            </a:r>
            <a:r>
              <a:rPr lang="en-US" dirty="0"/>
              <a:t>bind to receptors in the area of the brain responsible for breathing. After binding, they decrease the rate of breathing, which can slow to a point where a person stops breathing. </a:t>
            </a:r>
            <a:endParaRPr lang="en-US" dirty="0" smtClean="0"/>
          </a:p>
          <a:p>
            <a:r>
              <a:rPr lang="en-US" dirty="0" smtClean="0"/>
              <a:t>When </a:t>
            </a:r>
            <a:r>
              <a:rPr lang="en-US" dirty="0"/>
              <a:t>a person who is not in cardiac arrest stops breathing and is unconscious because of an opioid overdose, the appropriate course of action is to CALL 911 and give breaths to that person. Because the heart is still beating, giving breaths helps increase the oxygen in the person’s blood and supply it to oxygen sensitive tissues, such as the brain, preventing brain injury and death</a:t>
            </a:r>
            <a:r>
              <a:rPr lang="en-US" dirty="0" smtClean="0"/>
              <a:t>..</a:t>
            </a:r>
            <a:endParaRPr lang="en-US" dirty="0"/>
          </a:p>
        </p:txBody>
      </p:sp>
      <p:pic>
        <p:nvPicPr>
          <p:cNvPr id="4" name="Picture 4" descr="Image result for ontario pharmacist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17" y="827886"/>
            <a:ext cx="1541406" cy="71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5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bg1"/>
                </a:solidFill>
              </a:rPr>
              <a:t>Why is it important to stay with an individual after giving them naloxone?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Some </a:t>
            </a:r>
            <a:r>
              <a:rPr lang="en-US" dirty="0"/>
              <a:t>longer acting opioids (e.g. methadone) may last longer in the body than naloxone, so an overdose could return. </a:t>
            </a:r>
            <a:endParaRPr lang="en-US" dirty="0" smtClean="0"/>
          </a:p>
          <a:p>
            <a:r>
              <a:rPr lang="en-US" dirty="0" smtClean="0"/>
              <a:t>To </a:t>
            </a:r>
            <a:r>
              <a:rPr lang="en-US" dirty="0"/>
              <a:t>make it less likely that an overdose will return, it is important to make sure that the individual knows not to take more drugs for several hours. </a:t>
            </a:r>
            <a:endParaRPr lang="en-US" dirty="0" smtClean="0"/>
          </a:p>
          <a:p>
            <a:r>
              <a:rPr lang="en-US" dirty="0"/>
              <a:t>Y</a:t>
            </a:r>
            <a:r>
              <a:rPr lang="en-US" dirty="0" smtClean="0"/>
              <a:t>ou </a:t>
            </a:r>
            <a:r>
              <a:rPr lang="en-US" dirty="0"/>
              <a:t>may need to tell them what happened, as they may be confused. </a:t>
            </a:r>
            <a:endParaRPr lang="en-US" dirty="0" smtClean="0"/>
          </a:p>
          <a:p>
            <a:r>
              <a:rPr lang="en-US" dirty="0" smtClean="0"/>
              <a:t>Finally</a:t>
            </a:r>
            <a:r>
              <a:rPr lang="en-US" dirty="0"/>
              <a:t>, it is important to tell emergency first responders everything you know about the situation so they can provide the best treatment. </a:t>
            </a:r>
          </a:p>
        </p:txBody>
      </p:sp>
      <p:pic>
        <p:nvPicPr>
          <p:cNvPr id="4" name="Picture 4" descr="Image result for ontario pharmacist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17" y="827886"/>
            <a:ext cx="1541406" cy="71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87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there any anticipated adverse events with giving naloxone?</a:t>
            </a:r>
            <a:endParaRPr lang="en-US" b="1" dirty="0"/>
          </a:p>
        </p:txBody>
      </p:sp>
      <p:sp>
        <p:nvSpPr>
          <p:cNvPr id="3" name="Content Placeholder 2"/>
          <p:cNvSpPr>
            <a:spLocks noGrp="1"/>
          </p:cNvSpPr>
          <p:nvPr>
            <p:ph idx="1"/>
          </p:nvPr>
        </p:nvSpPr>
        <p:spPr/>
        <p:txBody>
          <a:bodyPr/>
          <a:lstStyle/>
          <a:p>
            <a:r>
              <a:rPr lang="en-US" dirty="0"/>
              <a:t>Withdrawal symptoms include pain, high blood pressure, sweating, agitation and irritability. In addition, it can be unsettling to come out of an overdose unaware of what has happened</a:t>
            </a:r>
            <a:r>
              <a:rPr lang="en-US" dirty="0" smtClean="0"/>
              <a:t>.</a:t>
            </a:r>
          </a:p>
          <a:p>
            <a:r>
              <a:rPr lang="en-US" dirty="0"/>
              <a:t>P</a:t>
            </a:r>
            <a:r>
              <a:rPr lang="en-US" dirty="0" smtClean="0"/>
              <a:t>eople </a:t>
            </a:r>
            <a:r>
              <a:rPr lang="en-US" dirty="0"/>
              <a:t>with health conditions (e.g. heart, liver, respiratory etc.) and/or who have taken other substances need additional medical attention.</a:t>
            </a:r>
          </a:p>
        </p:txBody>
      </p:sp>
      <p:pic>
        <p:nvPicPr>
          <p:cNvPr id="4" name="Picture 4" descr="Image result for ontario pharmacist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17" y="827886"/>
            <a:ext cx="1541406" cy="71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24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UW 5 in 5 Education</a:t>
            </a:r>
            <a:endParaRPr lang="en-US" b="1"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www.youtube.com/watch?v=ie1YXkDEPN0</a:t>
            </a:r>
            <a:endParaRPr lang="en-US" dirty="0"/>
          </a:p>
          <a:p>
            <a:r>
              <a:rPr lang="en-US" dirty="0" smtClean="0">
                <a:hlinkClick r:id="rId3"/>
              </a:rPr>
              <a:t>https</a:t>
            </a:r>
            <a:r>
              <a:rPr lang="en-US" dirty="0">
                <a:hlinkClick r:id="rId3"/>
              </a:rPr>
              <a:t>://</a:t>
            </a:r>
            <a:r>
              <a:rPr lang="en-US" dirty="0" smtClean="0">
                <a:hlinkClick r:id="rId3"/>
              </a:rPr>
              <a:t>www.youtube.com/watch?v=oT8EsHuikwY</a:t>
            </a:r>
            <a:endParaRPr lang="en-US" dirty="0" smtClean="0"/>
          </a:p>
          <a:p>
            <a:pPr marL="0" indent="0">
              <a:buNone/>
            </a:pPr>
            <a:endParaRPr lang="en-US" dirty="0"/>
          </a:p>
        </p:txBody>
      </p:sp>
    </p:spTree>
    <p:extLst>
      <p:ext uri="{BB962C8B-B14F-4D97-AF65-F5344CB8AC3E}">
        <p14:creationId xmlns:p14="http://schemas.microsoft.com/office/powerpoint/2010/main" val="799001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Rapid Access Addictions Medicine (RAAM)</a:t>
            </a:r>
            <a:endParaRPr lang="en-US" b="1" dirty="0"/>
          </a:p>
        </p:txBody>
      </p:sp>
      <p:pic>
        <p:nvPicPr>
          <p:cNvPr id="4" name="Content Placeholder 3"/>
          <p:cNvPicPr>
            <a:picLocks noGrp="1" noChangeAspect="1"/>
          </p:cNvPicPr>
          <p:nvPr>
            <p:ph idx="1"/>
          </p:nvPr>
        </p:nvPicPr>
        <p:blipFill>
          <a:blip r:embed="rId2"/>
          <a:stretch>
            <a:fillRect/>
          </a:stretch>
        </p:blipFill>
        <p:spPr>
          <a:xfrm>
            <a:off x="2900014" y="476672"/>
            <a:ext cx="5129917" cy="5508203"/>
          </a:xfrm>
          <a:prstGeom prst="rect">
            <a:avLst/>
          </a:prstGeom>
        </p:spPr>
      </p:pic>
    </p:spTree>
    <p:extLst>
      <p:ext uri="{BB962C8B-B14F-4D97-AF65-F5344CB8AC3E}">
        <p14:creationId xmlns:p14="http://schemas.microsoft.com/office/powerpoint/2010/main" val="2209515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noAutofit/>
          </a:bodyPr>
          <a:lstStyle/>
          <a:p>
            <a:r>
              <a:rPr lang="en-US" sz="2600" dirty="0" smtClean="0"/>
              <a:t>Naloxone kits are a life saving intervention that pharmacists can now provide to high risk patient’s or their agents with </a:t>
            </a:r>
            <a:r>
              <a:rPr lang="en-US" sz="2600" dirty="0" err="1" smtClean="0"/>
              <a:t>MoHLTC</a:t>
            </a:r>
            <a:r>
              <a:rPr lang="en-US" sz="2600" dirty="0" smtClean="0"/>
              <a:t> compensation</a:t>
            </a:r>
          </a:p>
          <a:p>
            <a:r>
              <a:rPr lang="en-US" sz="2600" dirty="0" smtClean="0"/>
              <a:t>Pharmacist can provide Naloxone kits to high risk patient’s or their agents in accordance with OCP policy, with a particular focus on education.</a:t>
            </a:r>
          </a:p>
          <a:p>
            <a:r>
              <a:rPr lang="en-US" sz="2600" dirty="0" smtClean="0"/>
              <a:t>Naloxone kits can be purchased commercially or can assembled at pharmacies according to OCP naloxone kit requirements</a:t>
            </a:r>
          </a:p>
        </p:txBody>
      </p:sp>
    </p:spTree>
    <p:extLst>
      <p:ext uri="{BB962C8B-B14F-4D97-AF65-F5344CB8AC3E}">
        <p14:creationId xmlns:p14="http://schemas.microsoft.com/office/powerpoint/2010/main" val="2321868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01950" y="260648"/>
            <a:ext cx="5702497" cy="6336704"/>
          </a:xfrm>
          <a:prstGeom prst="rect">
            <a:avLst/>
          </a:prstGeom>
        </p:spPr>
      </p:pic>
    </p:spTree>
    <p:extLst>
      <p:ext uri="{BB962C8B-B14F-4D97-AF65-F5344CB8AC3E}">
        <p14:creationId xmlns:p14="http://schemas.microsoft.com/office/powerpoint/2010/main" val="325812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23838"/>
            <a:ext cx="2448271" cy="4601183"/>
          </a:xfrm>
        </p:spPr>
        <p:txBody>
          <a:bodyPr/>
          <a:lstStyle/>
          <a:p>
            <a:r>
              <a:rPr lang="en-US" b="1" dirty="0" smtClean="0"/>
              <a:t>Who is Eligible?  </a:t>
            </a:r>
            <a:br>
              <a:rPr lang="en-US" b="1" dirty="0" smtClean="0"/>
            </a:br>
            <a:r>
              <a:rPr lang="en-US" b="1" dirty="0"/>
              <a:t/>
            </a:r>
            <a:br>
              <a:rPr lang="en-US" b="1" dirty="0"/>
            </a:br>
            <a:r>
              <a:rPr lang="en-US" b="1" dirty="0" smtClean="0"/>
              <a:t>To dispense to… </a:t>
            </a:r>
            <a:br>
              <a:rPr lang="en-US" b="1" dirty="0" smtClean="0"/>
            </a:br>
            <a:r>
              <a:rPr lang="en-US" b="1" dirty="0" smtClean="0"/>
              <a:t/>
            </a:r>
            <a:br>
              <a:rPr lang="en-US" b="1" dirty="0" smtClean="0"/>
            </a:br>
            <a:endParaRPr lang="en-US" b="1" dirty="0"/>
          </a:p>
        </p:txBody>
      </p:sp>
      <p:sp>
        <p:nvSpPr>
          <p:cNvPr id="3" name="Content Placeholder 2"/>
          <p:cNvSpPr>
            <a:spLocks noGrp="1"/>
          </p:cNvSpPr>
          <p:nvPr>
            <p:ph idx="1"/>
          </p:nvPr>
        </p:nvSpPr>
        <p:spPr>
          <a:xfrm>
            <a:off x="2901950" y="864108"/>
            <a:ext cx="5990529" cy="5120640"/>
          </a:xfrm>
        </p:spPr>
        <p:txBody>
          <a:bodyPr>
            <a:normAutofit/>
          </a:bodyPr>
          <a:lstStyle/>
          <a:p>
            <a:r>
              <a:rPr lang="en-US" sz="2600" dirty="0" smtClean="0"/>
              <a:t>Any </a:t>
            </a:r>
            <a:r>
              <a:rPr lang="en-US" sz="2600" dirty="0"/>
              <a:t>patient or patient’s agent (agent) are now permitted to obtain Schedule II naloxone directly from any community pharmacist without a </a:t>
            </a:r>
            <a:r>
              <a:rPr lang="en-US" sz="2600" dirty="0" smtClean="0"/>
              <a:t>prescription.</a:t>
            </a:r>
          </a:p>
          <a:p>
            <a:pPr marL="0" indent="0">
              <a:buNone/>
            </a:pPr>
            <a:endParaRPr lang="en-US" sz="2600" dirty="0" smtClean="0"/>
          </a:p>
          <a:p>
            <a:endParaRPr lang="en-US" dirty="0" smtClean="0"/>
          </a:p>
        </p:txBody>
      </p:sp>
    </p:spTree>
    <p:extLst>
      <p:ext uri="{BB962C8B-B14F-4D97-AF65-F5344CB8AC3E}">
        <p14:creationId xmlns:p14="http://schemas.microsoft.com/office/powerpoint/2010/main" val="144386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23838"/>
            <a:ext cx="2520280" cy="4601183"/>
          </a:xfrm>
        </p:spPr>
        <p:txBody>
          <a:bodyPr/>
          <a:lstStyle/>
          <a:p>
            <a:r>
              <a:rPr lang="en-US" b="1" dirty="0" smtClean="0"/>
              <a:t>Who is Eligible?  </a:t>
            </a:r>
            <a:br>
              <a:rPr lang="en-US" b="1" dirty="0" smtClean="0"/>
            </a:br>
            <a:r>
              <a:rPr lang="en-US" b="1" dirty="0"/>
              <a:t/>
            </a:r>
            <a:br>
              <a:rPr lang="en-US" b="1" dirty="0"/>
            </a:br>
            <a:r>
              <a:rPr lang="en-US" b="1" dirty="0" smtClean="0"/>
              <a:t>To receive  </a:t>
            </a:r>
            <a:r>
              <a:rPr lang="en-US" b="1" dirty="0" err="1" smtClean="0"/>
              <a:t>MoHLTC</a:t>
            </a:r>
            <a:r>
              <a:rPr lang="en-US" b="1" dirty="0" smtClean="0"/>
              <a:t> </a:t>
            </a:r>
            <a:r>
              <a:rPr lang="en-US" sz="2800" b="1" dirty="0" smtClean="0"/>
              <a:t>reimbursement</a:t>
            </a:r>
            <a:r>
              <a:rPr lang="en-US" b="1" dirty="0" smtClean="0"/>
              <a:t> for….</a:t>
            </a:r>
            <a:endParaRPr lang="en-US" b="1" dirty="0"/>
          </a:p>
        </p:txBody>
      </p:sp>
      <p:sp>
        <p:nvSpPr>
          <p:cNvPr id="3" name="Content Placeholder 2"/>
          <p:cNvSpPr>
            <a:spLocks noGrp="1"/>
          </p:cNvSpPr>
          <p:nvPr>
            <p:ph idx="1"/>
          </p:nvPr>
        </p:nvSpPr>
        <p:spPr>
          <a:xfrm>
            <a:off x="2901950" y="864108"/>
            <a:ext cx="5990529" cy="5120640"/>
          </a:xfrm>
        </p:spPr>
        <p:txBody>
          <a:bodyPr>
            <a:normAutofit/>
          </a:bodyPr>
          <a:lstStyle/>
          <a:p>
            <a:pPr marL="0" indent="0">
              <a:buNone/>
            </a:pPr>
            <a:r>
              <a:rPr lang="en-US" sz="2600" dirty="0" err="1"/>
              <a:t>MoHLTC</a:t>
            </a:r>
            <a:r>
              <a:rPr lang="en-US" sz="2600" dirty="0"/>
              <a:t> Re-imbursement: </a:t>
            </a:r>
            <a:r>
              <a:rPr lang="en-US" sz="2600" i="1" dirty="0"/>
              <a:t>One (1) naloxone kit may be provided to an eligible person at one time. </a:t>
            </a:r>
          </a:p>
          <a:p>
            <a:pPr lvl="1"/>
            <a:r>
              <a:rPr lang="en-US" sz="2600" dirty="0"/>
              <a:t>Currently using opioids           </a:t>
            </a:r>
            <a:r>
              <a:rPr lang="en-US" sz="2600" b="1" dirty="0"/>
              <a:t>OR</a:t>
            </a:r>
            <a:endParaRPr lang="en-US" sz="2600" dirty="0"/>
          </a:p>
          <a:p>
            <a:pPr lvl="1"/>
            <a:r>
              <a:rPr lang="en-US" sz="2600" dirty="0"/>
              <a:t>Is a past opioid user who is at risk of returning to opioid use            </a:t>
            </a:r>
            <a:r>
              <a:rPr lang="en-US" sz="2600" b="1" dirty="0"/>
              <a:t>OR</a:t>
            </a:r>
          </a:p>
          <a:p>
            <a:pPr lvl="1"/>
            <a:r>
              <a:rPr lang="en-US" sz="2600" dirty="0"/>
              <a:t>A family member, friend or other person in a position to assist a person at risk of overdose from opioids</a:t>
            </a:r>
            <a:endParaRPr lang="en-US" sz="2600" dirty="0" smtClean="0"/>
          </a:p>
          <a:p>
            <a:endParaRPr lang="en-US" dirty="0" smtClean="0"/>
          </a:p>
        </p:txBody>
      </p:sp>
    </p:spTree>
    <p:extLst>
      <p:ext uri="{BB962C8B-B14F-4D97-AF65-F5344CB8AC3E}">
        <p14:creationId xmlns:p14="http://schemas.microsoft.com/office/powerpoint/2010/main" val="168265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89689" y="5074"/>
            <a:ext cx="8702791" cy="7182060"/>
          </a:xfrm>
          <a:prstGeom prst="rect">
            <a:avLst/>
          </a:prstGeom>
        </p:spPr>
      </p:pic>
    </p:spTree>
    <p:extLst>
      <p:ext uri="{BB962C8B-B14F-4D97-AF65-F5344CB8AC3E}">
        <p14:creationId xmlns:p14="http://schemas.microsoft.com/office/powerpoint/2010/main" val="316042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89431</TotalTime>
  <Words>6049</Words>
  <Application>Microsoft Office PowerPoint</Application>
  <PresentationFormat>On-screen Show (4:3)</PresentationFormat>
  <Paragraphs>495</Paragraphs>
  <Slides>68</Slides>
  <Notes>48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68</vt:i4>
      </vt:variant>
    </vt:vector>
  </HeadingPairs>
  <TitlesOfParts>
    <vt:vector size="79" baseType="lpstr">
      <vt:lpstr>Arial</vt:lpstr>
      <vt:lpstr>Arial Black</vt:lpstr>
      <vt:lpstr>Arial Narrow</vt:lpstr>
      <vt:lpstr>Calibri</vt:lpstr>
      <vt:lpstr>Corbel</vt:lpstr>
      <vt:lpstr>Franklin Gothic Book</vt:lpstr>
      <vt:lpstr>Wingdings 2</vt:lpstr>
      <vt:lpstr>Office Theme</vt:lpstr>
      <vt:lpstr>Frame</vt:lpstr>
      <vt:lpstr>Document</vt:lpstr>
      <vt:lpstr>Acrobat Document</vt:lpstr>
      <vt:lpstr>      Presents……..   Naloxone Kits...      For Pharmacists</vt:lpstr>
      <vt:lpstr>Learning Objectives</vt:lpstr>
      <vt:lpstr>Outline</vt:lpstr>
      <vt:lpstr>Current Opioid Crisis  </vt:lpstr>
      <vt:lpstr>Naloxone in the Media…</vt:lpstr>
      <vt:lpstr>Naloxone Now Available as a Schedule II Drug….  </vt:lpstr>
      <vt:lpstr>Who is Eligible?    To dispense to…   </vt:lpstr>
      <vt:lpstr>Who is Eligible?    To receive  MoHLTC reimbursement for….</vt:lpstr>
      <vt:lpstr>PowerPoint Presentation</vt:lpstr>
      <vt:lpstr>Dispense What?</vt:lpstr>
      <vt:lpstr>OCP Naloxone Kit Requirements</vt:lpstr>
      <vt:lpstr>PowerPoint Presentation</vt:lpstr>
      <vt:lpstr>Education and Training</vt:lpstr>
      <vt:lpstr>Education and Training</vt:lpstr>
      <vt:lpstr>PowerPoint Presentation</vt:lpstr>
      <vt:lpstr>Introduction</vt:lpstr>
      <vt:lpstr>Réseau ACCESS Network HIV/Hepatitis Health and Social Services</vt:lpstr>
      <vt:lpstr>Philosophy </vt:lpstr>
      <vt:lpstr>Réseau ACCESS Network Services</vt:lpstr>
      <vt:lpstr>Purpose</vt:lpstr>
      <vt:lpstr>Commonly used acronyms/terms</vt:lpstr>
      <vt:lpstr>Harm Reduction</vt:lpstr>
      <vt:lpstr>Harm Reduction</vt:lpstr>
      <vt:lpstr>History of naloxone funding</vt:lpstr>
      <vt:lpstr>OHRDP</vt:lpstr>
      <vt:lpstr>Our journey to naloxone funding</vt:lpstr>
      <vt:lpstr>Naloxone Program Offers:</vt:lpstr>
      <vt:lpstr>Training Process</vt:lpstr>
      <vt:lpstr>PowerPoint Presentation</vt:lpstr>
      <vt:lpstr>PowerPoint Presentation</vt:lpstr>
      <vt:lpstr>PowerPoint Presentation</vt:lpstr>
      <vt:lpstr>Overview</vt:lpstr>
      <vt:lpstr> Overdose Defined </vt:lpstr>
      <vt:lpstr>Types of overdose</vt:lpstr>
      <vt:lpstr>Who is at risk of an opioid overdose? </vt:lpstr>
      <vt:lpstr>Know your risks: mixing drugs</vt:lpstr>
      <vt:lpstr> Know your risks: potency</vt:lpstr>
      <vt:lpstr>Know your risks: reduced tolerance</vt:lpstr>
      <vt:lpstr>Know your risks: reduced tolerance</vt:lpstr>
      <vt:lpstr>Know your risks: reduced tolerance</vt:lpstr>
      <vt:lpstr> Know your risks: using alone</vt:lpstr>
      <vt:lpstr> Know your risks: using alone</vt:lpstr>
      <vt:lpstr>Recognizing an opioid overdose:  is it an overdose, or are they just high?</vt:lpstr>
      <vt:lpstr>Verbal and physical stimulus</vt:lpstr>
      <vt:lpstr>PowerPoint Presentation</vt:lpstr>
      <vt:lpstr> Responding to an opioid overdose </vt:lpstr>
      <vt:lpstr>  Step 1: recovery position</vt:lpstr>
      <vt:lpstr> Step 2: call 911</vt:lpstr>
      <vt:lpstr>Step 2: call 911 </vt:lpstr>
      <vt:lpstr>Step 3: Ensure Safety </vt:lpstr>
      <vt:lpstr>Step 3: Ensure Safety </vt:lpstr>
      <vt:lpstr>   Step 4: prepare naloxone</vt:lpstr>
      <vt:lpstr>  Step 5: administer naloxone</vt:lpstr>
      <vt:lpstr>Step 5: Administer Naloxone</vt:lpstr>
      <vt:lpstr> What is naloxone? </vt:lpstr>
      <vt:lpstr>Referral process</vt:lpstr>
      <vt:lpstr>PowerPoint Presentation</vt:lpstr>
      <vt:lpstr>Responsibility of the Pharmacist</vt:lpstr>
      <vt:lpstr>Responsibility of the Pharmacist</vt:lpstr>
      <vt:lpstr>PowerPoint Presentation</vt:lpstr>
      <vt:lpstr>If people who use opioid are given naloxone, will they continue using more opioids?</vt:lpstr>
      <vt:lpstr>Why give breaths in opioid overdoses?</vt:lpstr>
      <vt:lpstr>Why is it important to stay with an individual after giving them naloxone?</vt:lpstr>
      <vt:lpstr>Are there any anticipated adverse events with giving naloxone?</vt:lpstr>
      <vt:lpstr>UW 5 in 5 Education</vt:lpstr>
      <vt:lpstr>Rapid Access Addictions Medicine (RAAM)</vt:lpstr>
      <vt:lpstr>Summary</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Gaston Cotnoir</dc:creator>
  <cp:lastModifiedBy>Kaitlin</cp:lastModifiedBy>
  <cp:revision>306</cp:revision>
  <cp:lastPrinted>2016-08-30T18:00:00Z</cp:lastPrinted>
  <dcterms:created xsi:type="dcterms:W3CDTF">2014-02-06T21:17:11Z</dcterms:created>
  <dcterms:modified xsi:type="dcterms:W3CDTF">2017-02-18T17:31:28Z</dcterms:modified>
</cp:coreProperties>
</file>