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0.xml" ContentType="application/vnd.openxmlformats-officedocument.presentationml.tags+xml"/>
  <Override PartName="/ppt/notesSlides/notesSlide3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tags/tag21.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3.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4.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handoutMasterIdLst>
    <p:handoutMasterId r:id="rId76"/>
  </p:handoutMasterIdLst>
  <p:sldIdLst>
    <p:sldId id="653" r:id="rId5"/>
    <p:sldId id="812" r:id="rId6"/>
    <p:sldId id="783" r:id="rId7"/>
    <p:sldId id="635" r:id="rId8"/>
    <p:sldId id="811" r:id="rId9"/>
    <p:sldId id="799" r:id="rId10"/>
    <p:sldId id="796" r:id="rId11"/>
    <p:sldId id="797" r:id="rId12"/>
    <p:sldId id="798" r:id="rId13"/>
    <p:sldId id="805" r:id="rId14"/>
    <p:sldId id="361" r:id="rId15"/>
    <p:sldId id="663" r:id="rId16"/>
    <p:sldId id="800" r:id="rId17"/>
    <p:sldId id="730" r:id="rId18"/>
    <p:sldId id="774" r:id="rId19"/>
    <p:sldId id="813" r:id="rId20"/>
    <p:sldId id="814" r:id="rId21"/>
    <p:sldId id="770" r:id="rId22"/>
    <p:sldId id="746" r:id="rId23"/>
    <p:sldId id="802" r:id="rId24"/>
    <p:sldId id="372" r:id="rId25"/>
    <p:sldId id="806" r:id="rId26"/>
    <p:sldId id="785" r:id="rId27"/>
    <p:sldId id="790" r:id="rId28"/>
    <p:sldId id="786" r:id="rId29"/>
    <p:sldId id="789" r:id="rId30"/>
    <p:sldId id="777" r:id="rId31"/>
    <p:sldId id="787" r:id="rId32"/>
    <p:sldId id="779" r:id="rId33"/>
    <p:sldId id="744" r:id="rId34"/>
    <p:sldId id="661" r:id="rId35"/>
    <p:sldId id="748" r:id="rId36"/>
    <p:sldId id="807" r:id="rId37"/>
    <p:sldId id="808" r:id="rId38"/>
    <p:sldId id="751" r:id="rId39"/>
    <p:sldId id="752" r:id="rId40"/>
    <p:sldId id="749" r:id="rId41"/>
    <p:sldId id="809" r:id="rId42"/>
    <p:sldId id="584" r:id="rId43"/>
    <p:sldId id="583" r:id="rId44"/>
    <p:sldId id="585" r:id="rId45"/>
    <p:sldId id="793" r:id="rId46"/>
    <p:sldId id="801" r:id="rId47"/>
    <p:sldId id="815" r:id="rId48"/>
    <p:sldId id="803" r:id="rId49"/>
    <p:sldId id="795" r:id="rId50"/>
    <p:sldId id="804" r:id="rId51"/>
    <p:sldId id="792" r:id="rId52"/>
    <p:sldId id="356" r:id="rId53"/>
    <p:sldId id="836" r:id="rId54"/>
    <p:sldId id="816" r:id="rId55"/>
    <p:sldId id="817" r:id="rId56"/>
    <p:sldId id="818" r:id="rId57"/>
    <p:sldId id="819" r:id="rId58"/>
    <p:sldId id="820" r:id="rId59"/>
    <p:sldId id="821" r:id="rId60"/>
    <p:sldId id="822" r:id="rId61"/>
    <p:sldId id="823" r:id="rId62"/>
    <p:sldId id="824" r:id="rId63"/>
    <p:sldId id="825" r:id="rId64"/>
    <p:sldId id="826" r:id="rId65"/>
    <p:sldId id="827" r:id="rId66"/>
    <p:sldId id="828" r:id="rId67"/>
    <p:sldId id="830" r:id="rId68"/>
    <p:sldId id="831" r:id="rId69"/>
    <p:sldId id="832" r:id="rId70"/>
    <p:sldId id="833" r:id="rId71"/>
    <p:sldId id="834" r:id="rId72"/>
    <p:sldId id="835" r:id="rId73"/>
    <p:sldId id="650" r:id="rId74"/>
  </p:sldIdLst>
  <p:sldSz cx="9144000" cy="6858000" type="screen4x3"/>
  <p:notesSz cx="7077075" cy="9363075"/>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ussier" initials="s" lastIdx="2" clrIdx="0"/>
  <p:cmAuthor id="1" name="Ronald Goldenberg" initials="" lastIdx="3" clrIdx="1"/>
  <p:cmAuthor id="2" name="Reis, Rosane [JOICA]" initials="RR"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424"/>
    <a:srgbClr val="C40430"/>
    <a:srgbClr val="244489"/>
    <a:srgbClr val="FFFFCC"/>
    <a:srgbClr val="8E788E"/>
    <a:srgbClr val="B6A7C3"/>
    <a:srgbClr val="F8F8F8"/>
    <a:srgbClr val="7F4086"/>
    <a:srgbClr val="02AE44"/>
    <a:srgbClr val="C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87211" autoAdjust="0"/>
  </p:normalViewPr>
  <p:slideViewPr>
    <p:cSldViewPr snapToGrid="0" showGuides="1">
      <p:cViewPr>
        <p:scale>
          <a:sx n="77" d="100"/>
          <a:sy n="77" d="100"/>
        </p:scale>
        <p:origin x="-1080" y="-128"/>
      </p:cViewPr>
      <p:guideLst>
        <p:guide orient="horz" pos="2160"/>
        <p:guide pos="2880"/>
      </p:guideLst>
    </p:cSldViewPr>
  </p:slideViewPr>
  <p:outlineViewPr>
    <p:cViewPr>
      <p:scale>
        <a:sx n="33" d="100"/>
        <a:sy n="33" d="100"/>
      </p:scale>
      <p:origin x="0" y="9294"/>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55" d="100"/>
          <a:sy n="55" d="100"/>
        </p:scale>
        <p:origin x="-2820" y="-7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tags" Target="tags/tag1.xml"/><Relationship Id="rId79" Type="http://schemas.openxmlformats.org/officeDocument/2006/relationships/commentAuthors" Target="commentAuthor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Pankaj\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Sheet1!$H$3:$H$20</c:f>
              <c:numCache>
                <c:formatCode>General</c:formatCode>
                <c:ptCount val="18"/>
                <c:pt idx="0">
                  <c:v>0.0</c:v>
                </c:pt>
                <c:pt idx="1">
                  <c:v>0.0</c:v>
                </c:pt>
                <c:pt idx="2">
                  <c:v>0.0</c:v>
                </c:pt>
                <c:pt idx="3">
                  <c:v>0.0</c:v>
                </c:pt>
                <c:pt idx="4">
                  <c:v>0.0</c:v>
                </c:pt>
                <c:pt idx="5">
                  <c:v>0.0</c:v>
                </c:pt>
                <c:pt idx="6">
                  <c:v>0.0</c:v>
                </c:pt>
                <c:pt idx="7">
                  <c:v>0.0</c:v>
                </c:pt>
                <c:pt idx="8">
                  <c:v>0.0</c:v>
                </c:pt>
                <c:pt idx="9">
                  <c:v>0.0</c:v>
                </c:pt>
                <c:pt idx="10">
                  <c:v>0.0</c:v>
                </c:pt>
              </c:numCache>
            </c:numRef>
          </c:val>
          <c:smooth val="0"/>
        </c:ser>
        <c:dLbls>
          <c:showLegendKey val="0"/>
          <c:showVal val="0"/>
          <c:showCatName val="0"/>
          <c:showSerName val="0"/>
          <c:showPercent val="0"/>
          <c:showBubbleSize val="0"/>
        </c:dLbls>
        <c:marker val="1"/>
        <c:smooth val="0"/>
        <c:axId val="2087093032"/>
        <c:axId val="2087094840"/>
      </c:lineChart>
      <c:catAx>
        <c:axId val="2087093032"/>
        <c:scaling>
          <c:orientation val="minMax"/>
        </c:scaling>
        <c:delete val="0"/>
        <c:axPos val="b"/>
        <c:majorTickMark val="out"/>
        <c:minorTickMark val="none"/>
        <c:tickLblPos val="none"/>
        <c:txPr>
          <a:bodyPr/>
          <a:lstStyle/>
          <a:p>
            <a:pPr>
              <a:defRPr lang="en-US"/>
            </a:pPr>
            <a:endParaRPr lang="en-US"/>
          </a:p>
        </c:txPr>
        <c:crossAx val="2087094840"/>
        <c:crosses val="autoZero"/>
        <c:auto val="1"/>
        <c:lblAlgn val="ctr"/>
        <c:lblOffset val="100"/>
        <c:tickLblSkip val="2"/>
        <c:tickMarkSkip val="2"/>
        <c:noMultiLvlLbl val="0"/>
      </c:catAx>
      <c:valAx>
        <c:axId val="2087094840"/>
        <c:scaling>
          <c:orientation val="minMax"/>
          <c:max val="150.0"/>
          <c:min val="0.0"/>
        </c:scaling>
        <c:delete val="0"/>
        <c:axPos val="l"/>
        <c:numFmt formatCode="General" sourceLinked="1"/>
        <c:majorTickMark val="out"/>
        <c:minorTickMark val="none"/>
        <c:tickLblPos val="nextTo"/>
        <c:txPr>
          <a:bodyPr/>
          <a:lstStyle/>
          <a:p>
            <a:pPr>
              <a:defRPr lang="en-US" sz="1400"/>
            </a:pPr>
            <a:endParaRPr lang="en-US"/>
          </a:p>
        </c:txPr>
        <c:crossAx val="2087093032"/>
        <c:crosses val="autoZero"/>
        <c:crossBetween val="midCat"/>
        <c:majorUnit val="25.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383285302594"/>
          <c:y val="0.0734463276836158"/>
          <c:w val="0.815561959654179"/>
          <c:h val="0.858757062146896"/>
        </c:manualLayout>
      </c:layout>
      <c:barChart>
        <c:barDir val="col"/>
        <c:grouping val="stacked"/>
        <c:varyColors val="0"/>
        <c:ser>
          <c:idx val="0"/>
          <c:order val="0"/>
          <c:tx>
            <c:strRef>
              <c:f>Sheet1!$A$2</c:f>
              <c:strCache>
                <c:ptCount val="1"/>
                <c:pt idx="0">
                  <c:v>Fat</c:v>
                </c:pt>
              </c:strCache>
            </c:strRef>
          </c:tx>
          <c:spPr>
            <a:solidFill>
              <a:schemeClr val="accent6"/>
            </a:solidFill>
            <a:ln w="12665">
              <a:solidFill>
                <a:srgbClr val="000000"/>
              </a:solidFill>
              <a:prstDash val="solid"/>
            </a:ln>
          </c:spPr>
          <c:invertIfNegative val="0"/>
          <c:dLbls>
            <c:dLbl>
              <c:idx val="1"/>
              <c:layout>
                <c:manualLayout>
                  <c:x val="-0.00769971126082772"/>
                  <c:y val="0.00119638526196884"/>
                </c:manualLayout>
              </c:layout>
              <c:tx>
                <c:rich>
                  <a:bodyPr/>
                  <a:lstStyle/>
                  <a:p>
                    <a:r>
                      <a:rPr lang="en-US" dirty="0" smtClean="0"/>
                      <a:t>-1.11</a:t>
                    </a:r>
                  </a:p>
                </c:rich>
              </c:tx>
              <c:dLblPos val="ctr"/>
              <c:showLegendKey val="0"/>
              <c:showVal val="1"/>
              <c:showCatName val="0"/>
              <c:showSerName val="0"/>
              <c:showPercent val="0"/>
              <c:showBubbleSize val="0"/>
            </c:dLbl>
            <c:spPr>
              <a:noFill/>
              <a:ln w="25329">
                <a:noFill/>
              </a:ln>
            </c:spPr>
            <c:txPr>
              <a:bodyPr/>
              <a:lstStyle/>
              <a:p>
                <a:pPr>
                  <a:defRPr lang="en-US" sz="1200" b="1" i="0" u="none" strike="noStrike" baseline="0">
                    <a:solidFill>
                      <a:srgbClr val="000000"/>
                    </a:solidFill>
                    <a:latin typeface="Century Schoolbook"/>
                    <a:ea typeface="Arial Narrow"/>
                    <a:cs typeface="Century Schoolboo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Pbo+Met</c:v>
                </c:pt>
                <c:pt idx="1">
                  <c:v>Dapa+Met</c:v>
                </c:pt>
              </c:strCache>
            </c:strRef>
          </c:cat>
          <c:val>
            <c:numRef>
              <c:f>Sheet1!$B$2:$C$2</c:f>
              <c:numCache>
                <c:formatCode>General</c:formatCode>
                <c:ptCount val="2"/>
                <c:pt idx="0">
                  <c:v>-0.6</c:v>
                </c:pt>
                <c:pt idx="1">
                  <c:v>-1.1</c:v>
                </c:pt>
              </c:numCache>
            </c:numRef>
          </c:val>
        </c:ser>
        <c:ser>
          <c:idx val="1"/>
          <c:order val="1"/>
          <c:tx>
            <c:strRef>
              <c:f>Sheet1!$A$3</c:f>
              <c:strCache>
                <c:ptCount val="1"/>
                <c:pt idx="0">
                  <c:v>Lean Mass</c:v>
                </c:pt>
              </c:strCache>
            </c:strRef>
          </c:tx>
          <c:spPr>
            <a:solidFill>
              <a:srgbClr val="6F0DBF"/>
            </a:solidFill>
            <a:ln w="12665">
              <a:solidFill>
                <a:srgbClr val="000000"/>
              </a:solidFill>
              <a:prstDash val="solid"/>
            </a:ln>
          </c:spPr>
          <c:invertIfNegative val="0"/>
          <c:dLbls>
            <c:dLbl>
              <c:idx val="0"/>
              <c:layout>
                <c:manualLayout>
                  <c:x val="0.0"/>
                  <c:y val="0.00794301700436101"/>
                </c:manualLayout>
              </c:layout>
              <c:dLblPos val="ctr"/>
              <c:showLegendKey val="0"/>
              <c:showVal val="1"/>
              <c:showCatName val="0"/>
              <c:showSerName val="0"/>
              <c:showPercent val="0"/>
              <c:showBubbleSize val="0"/>
            </c:dLbl>
            <c:dLbl>
              <c:idx val="1"/>
              <c:layout>
                <c:manualLayout>
                  <c:x val="-3.35381395723217E-7"/>
                  <c:y val="-0.0191982626290723"/>
                </c:manualLayout>
              </c:layout>
              <c:dLblPos val="ctr"/>
              <c:showLegendKey val="0"/>
              <c:showVal val="1"/>
              <c:showCatName val="0"/>
              <c:showSerName val="0"/>
              <c:showPercent val="0"/>
              <c:showBubbleSize val="0"/>
            </c:dLbl>
            <c:spPr>
              <a:noFill/>
              <a:ln w="25329">
                <a:noFill/>
              </a:ln>
            </c:spPr>
            <c:txPr>
              <a:bodyPr/>
              <a:lstStyle/>
              <a:p>
                <a:pPr>
                  <a:defRPr lang="en-US" sz="1200" b="1" i="0" u="none" strike="noStrike" baseline="0">
                    <a:solidFill>
                      <a:schemeClr val="bg1"/>
                    </a:solidFill>
                    <a:latin typeface="Century Schoolbook"/>
                    <a:ea typeface="Arial Narrow"/>
                    <a:cs typeface="Century Schoolboo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minus"/>
            <c:errValType val="fixedVal"/>
            <c:noEndCap val="0"/>
            <c:val val="0.175"/>
            <c:spPr>
              <a:ln w="37994">
                <a:solidFill>
                  <a:srgbClr val="99FF99"/>
                </a:solidFill>
                <a:prstDash val="solid"/>
              </a:ln>
            </c:spPr>
          </c:errBars>
          <c:cat>
            <c:strRef>
              <c:f>Sheet1!$B$1:$C$1</c:f>
              <c:strCache>
                <c:ptCount val="2"/>
                <c:pt idx="0">
                  <c:v>Pbo+Met</c:v>
                </c:pt>
                <c:pt idx="1">
                  <c:v>Dapa+Met</c:v>
                </c:pt>
              </c:strCache>
            </c:strRef>
          </c:cat>
          <c:val>
            <c:numRef>
              <c:f>Sheet1!$B$3:$C$3</c:f>
              <c:numCache>
                <c:formatCode>General</c:formatCode>
                <c:ptCount val="2"/>
                <c:pt idx="0">
                  <c:v>-0.74</c:v>
                </c:pt>
                <c:pt idx="1">
                  <c:v>-2.22</c:v>
                </c:pt>
              </c:numCache>
            </c:numRef>
          </c:val>
        </c:ser>
        <c:dLbls>
          <c:showLegendKey val="0"/>
          <c:showVal val="0"/>
          <c:showCatName val="0"/>
          <c:showSerName val="0"/>
          <c:showPercent val="0"/>
          <c:showBubbleSize val="0"/>
        </c:dLbls>
        <c:gapWidth val="90"/>
        <c:overlap val="100"/>
        <c:axId val="2107908216"/>
        <c:axId val="2107909304"/>
      </c:barChart>
      <c:lineChart>
        <c:grouping val="standard"/>
        <c:varyColors val="0"/>
        <c:ser>
          <c:idx val="3"/>
          <c:order val="2"/>
          <c:tx>
            <c:strRef>
              <c:f>Sheet1!$A$6</c:f>
              <c:strCache>
                <c:ptCount val="1"/>
              </c:strCache>
            </c:strRef>
          </c:tx>
          <c:spPr>
            <a:ln w="28496">
              <a:noFill/>
            </a:ln>
          </c:spPr>
          <c:marker>
            <c:symbol val="none"/>
          </c:marker>
          <c:cat>
            <c:strRef>
              <c:f>Sheet1!$B$1:$C$1</c:f>
              <c:strCache>
                <c:ptCount val="2"/>
                <c:pt idx="0">
                  <c:v>Pbo+Met</c:v>
                </c:pt>
                <c:pt idx="1">
                  <c:v>Dapa+Met</c:v>
                </c:pt>
              </c:strCache>
            </c:strRef>
          </c:cat>
          <c:val>
            <c:numRef>
              <c:f>Sheet1!$B$6:$C$6</c:f>
              <c:numCache>
                <c:formatCode>General</c:formatCode>
                <c:ptCount val="2"/>
                <c:pt idx="0">
                  <c:v>-0.74</c:v>
                </c:pt>
                <c:pt idx="1">
                  <c:v>-2.22</c:v>
                </c:pt>
              </c:numCache>
            </c:numRef>
          </c:val>
          <c:smooth val="0"/>
        </c:ser>
        <c:dLbls>
          <c:showLegendKey val="0"/>
          <c:showVal val="0"/>
          <c:showCatName val="0"/>
          <c:showSerName val="0"/>
          <c:showPercent val="0"/>
          <c:showBubbleSize val="0"/>
        </c:dLbls>
        <c:hiLowLines>
          <c:spPr>
            <a:ln w="37994">
              <a:solidFill>
                <a:srgbClr val="FF7C80"/>
              </a:solidFill>
              <a:prstDash val="solid"/>
            </a:ln>
          </c:spPr>
        </c:hiLowLines>
        <c:marker val="1"/>
        <c:smooth val="0"/>
        <c:axId val="2107908216"/>
        <c:axId val="2107909304"/>
      </c:lineChart>
      <c:catAx>
        <c:axId val="2107908216"/>
        <c:scaling>
          <c:orientation val="minMax"/>
        </c:scaling>
        <c:delete val="1"/>
        <c:axPos val="b"/>
        <c:numFmt formatCode="General" sourceLinked="0"/>
        <c:majorTickMark val="out"/>
        <c:minorTickMark val="none"/>
        <c:tickLblPos val="none"/>
        <c:crossAx val="2107909304"/>
        <c:crossesAt val="0.0"/>
        <c:auto val="1"/>
        <c:lblAlgn val="ctr"/>
        <c:lblOffset val="100"/>
        <c:noMultiLvlLbl val="0"/>
      </c:catAx>
      <c:valAx>
        <c:axId val="2107909304"/>
        <c:scaling>
          <c:orientation val="minMax"/>
          <c:max val="3.0"/>
          <c:min val="-5.0"/>
        </c:scaling>
        <c:delete val="0"/>
        <c:axPos val="l"/>
        <c:numFmt formatCode="#\ ##0;\-#\ ##" sourceLinked="0"/>
        <c:majorTickMark val="out"/>
        <c:minorTickMark val="none"/>
        <c:tickLblPos val="nextTo"/>
        <c:spPr>
          <a:ln w="3166">
            <a:solidFill>
              <a:schemeClr val="tx1"/>
            </a:solidFill>
            <a:prstDash val="solid"/>
          </a:ln>
        </c:spPr>
        <c:txPr>
          <a:bodyPr rot="0" vert="horz"/>
          <a:lstStyle/>
          <a:p>
            <a:pPr>
              <a:defRPr lang="en-US" sz="1247" b="1" i="0" u="none" strike="noStrike" baseline="0">
                <a:solidFill>
                  <a:schemeClr val="tx1"/>
                </a:solidFill>
                <a:latin typeface="Arial"/>
                <a:ea typeface="Arial"/>
                <a:cs typeface="Arial"/>
              </a:defRPr>
            </a:pPr>
            <a:endParaRPr lang="en-US"/>
          </a:p>
        </c:txPr>
        <c:crossAx val="2107908216"/>
        <c:crosses val="autoZero"/>
        <c:crossBetween val="between"/>
        <c:majorUnit val="1.0"/>
        <c:minorUnit val="0.1"/>
      </c:valAx>
    </c:plotArea>
    <c:plotVisOnly val="1"/>
    <c:dispBlanksAs val="gap"/>
    <c:showDLblsOverMax val="0"/>
  </c:chart>
  <c:spPr>
    <a:noFill/>
    <a:ln>
      <a:noFill/>
    </a:ln>
  </c:spPr>
  <c:txPr>
    <a:bodyPr/>
    <a:lstStyle/>
    <a:p>
      <a:pPr>
        <a:defRPr sz="997" b="1" i="0" u="none" strike="noStrike" baseline="0">
          <a:solidFill>
            <a:schemeClr val="tx1"/>
          </a:solidFill>
          <a:latin typeface="Arial Narrow"/>
          <a:ea typeface="Arial Narrow"/>
          <a:cs typeface="Arial Narrow"/>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579150579151"/>
          <c:y val="0.0645161290322581"/>
          <c:w val="0.814671814671818"/>
          <c:h val="0.723502304147463"/>
        </c:manualLayout>
      </c:layout>
      <c:scatterChart>
        <c:scatterStyle val="lineMarker"/>
        <c:varyColors val="0"/>
        <c:ser>
          <c:idx val="0"/>
          <c:order val="0"/>
          <c:tx>
            <c:strRef>
              <c:f>Sheet1!$B$1</c:f>
              <c:strCache>
                <c:ptCount val="1"/>
                <c:pt idx="0">
                  <c:v>Dapa</c:v>
                </c:pt>
              </c:strCache>
            </c:strRef>
          </c:tx>
          <c:spPr>
            <a:ln w="38099">
              <a:solidFill>
                <a:srgbClr val="C00000"/>
              </a:solidFill>
              <a:prstDash val="solid"/>
            </a:ln>
          </c:spPr>
          <c:marker>
            <c:symbol val="none"/>
          </c:marker>
          <c:xVal>
            <c:numRef>
              <c:f>Sheet1!$A$2:$A$2364</c:f>
              <c:numCache>
                <c:formatCode>General</c:formatCode>
                <c:ptCount val="2363"/>
                <c:pt idx="0">
                  <c:v>0.0</c:v>
                </c:pt>
                <c:pt idx="1">
                  <c:v>1.0</c:v>
                </c:pt>
                <c:pt idx="2">
                  <c:v>1.0</c:v>
                </c:pt>
                <c:pt idx="3">
                  <c:v>2.0</c:v>
                </c:pt>
                <c:pt idx="4">
                  <c:v>2.0</c:v>
                </c:pt>
                <c:pt idx="5">
                  <c:v>3.0</c:v>
                </c:pt>
                <c:pt idx="6">
                  <c:v>3.0</c:v>
                </c:pt>
                <c:pt idx="7">
                  <c:v>3.0</c:v>
                </c:pt>
                <c:pt idx="8">
                  <c:v>3.0</c:v>
                </c:pt>
                <c:pt idx="9">
                  <c:v>5.0</c:v>
                </c:pt>
                <c:pt idx="10">
                  <c:v>5.0</c:v>
                </c:pt>
                <c:pt idx="11">
                  <c:v>6.0</c:v>
                </c:pt>
                <c:pt idx="12">
                  <c:v>6.0</c:v>
                </c:pt>
                <c:pt idx="13">
                  <c:v>7.0</c:v>
                </c:pt>
                <c:pt idx="14">
                  <c:v>7.0</c:v>
                </c:pt>
                <c:pt idx="15">
                  <c:v>8.0</c:v>
                </c:pt>
                <c:pt idx="16">
                  <c:v>8.0</c:v>
                </c:pt>
                <c:pt idx="17">
                  <c:v>9.0</c:v>
                </c:pt>
                <c:pt idx="18">
                  <c:v>9.0</c:v>
                </c:pt>
                <c:pt idx="19">
                  <c:v>15.0</c:v>
                </c:pt>
                <c:pt idx="20">
                  <c:v>15.0</c:v>
                </c:pt>
                <c:pt idx="21">
                  <c:v>16.0</c:v>
                </c:pt>
                <c:pt idx="22">
                  <c:v>16.0</c:v>
                </c:pt>
                <c:pt idx="23">
                  <c:v>17.0</c:v>
                </c:pt>
                <c:pt idx="24">
                  <c:v>17.0</c:v>
                </c:pt>
                <c:pt idx="25">
                  <c:v>19.0</c:v>
                </c:pt>
                <c:pt idx="26">
                  <c:v>19.0</c:v>
                </c:pt>
                <c:pt idx="27">
                  <c:v>21.0</c:v>
                </c:pt>
                <c:pt idx="28">
                  <c:v>21.0</c:v>
                </c:pt>
                <c:pt idx="29">
                  <c:v>22.0</c:v>
                </c:pt>
                <c:pt idx="30">
                  <c:v>22.0</c:v>
                </c:pt>
                <c:pt idx="31">
                  <c:v>22.0</c:v>
                </c:pt>
                <c:pt idx="32">
                  <c:v>22.0</c:v>
                </c:pt>
                <c:pt idx="33">
                  <c:v>23.0</c:v>
                </c:pt>
                <c:pt idx="34">
                  <c:v>23.0</c:v>
                </c:pt>
                <c:pt idx="35">
                  <c:v>26.0</c:v>
                </c:pt>
                <c:pt idx="36">
                  <c:v>26.0</c:v>
                </c:pt>
                <c:pt idx="37">
                  <c:v>27.0</c:v>
                </c:pt>
                <c:pt idx="38">
                  <c:v>27.0</c:v>
                </c:pt>
                <c:pt idx="39">
                  <c:v>28.0</c:v>
                </c:pt>
                <c:pt idx="40">
                  <c:v>28.0</c:v>
                </c:pt>
                <c:pt idx="41">
                  <c:v>29.0</c:v>
                </c:pt>
                <c:pt idx="42">
                  <c:v>29.0</c:v>
                </c:pt>
                <c:pt idx="43">
                  <c:v>30.0</c:v>
                </c:pt>
                <c:pt idx="44">
                  <c:v>30.0</c:v>
                </c:pt>
                <c:pt idx="45">
                  <c:v>31.0</c:v>
                </c:pt>
                <c:pt idx="46">
                  <c:v>31.0</c:v>
                </c:pt>
                <c:pt idx="47">
                  <c:v>32.0</c:v>
                </c:pt>
                <c:pt idx="48">
                  <c:v>32.0</c:v>
                </c:pt>
                <c:pt idx="49">
                  <c:v>33.0</c:v>
                </c:pt>
                <c:pt idx="50">
                  <c:v>33.0</c:v>
                </c:pt>
                <c:pt idx="51">
                  <c:v>34.0</c:v>
                </c:pt>
                <c:pt idx="52">
                  <c:v>34.0</c:v>
                </c:pt>
                <c:pt idx="53">
                  <c:v>35.0</c:v>
                </c:pt>
                <c:pt idx="54">
                  <c:v>35.0</c:v>
                </c:pt>
                <c:pt idx="55">
                  <c:v>36.0</c:v>
                </c:pt>
                <c:pt idx="56">
                  <c:v>36.0</c:v>
                </c:pt>
                <c:pt idx="57">
                  <c:v>37.0</c:v>
                </c:pt>
                <c:pt idx="58">
                  <c:v>37.0</c:v>
                </c:pt>
                <c:pt idx="59">
                  <c:v>38.0</c:v>
                </c:pt>
                <c:pt idx="60">
                  <c:v>38.0</c:v>
                </c:pt>
                <c:pt idx="61">
                  <c:v>39.0</c:v>
                </c:pt>
                <c:pt idx="62">
                  <c:v>39.0</c:v>
                </c:pt>
                <c:pt idx="63">
                  <c:v>40.0</c:v>
                </c:pt>
                <c:pt idx="64">
                  <c:v>40.0</c:v>
                </c:pt>
                <c:pt idx="65">
                  <c:v>41.0</c:v>
                </c:pt>
                <c:pt idx="66">
                  <c:v>41.0</c:v>
                </c:pt>
                <c:pt idx="67">
                  <c:v>42.0</c:v>
                </c:pt>
                <c:pt idx="68">
                  <c:v>42.0</c:v>
                </c:pt>
                <c:pt idx="69">
                  <c:v>42.0</c:v>
                </c:pt>
                <c:pt idx="70">
                  <c:v>42.0</c:v>
                </c:pt>
                <c:pt idx="71">
                  <c:v>43.0</c:v>
                </c:pt>
                <c:pt idx="72">
                  <c:v>43.0</c:v>
                </c:pt>
                <c:pt idx="73">
                  <c:v>44.0</c:v>
                </c:pt>
                <c:pt idx="74">
                  <c:v>44.0</c:v>
                </c:pt>
                <c:pt idx="75">
                  <c:v>45.0</c:v>
                </c:pt>
                <c:pt idx="76">
                  <c:v>45.0</c:v>
                </c:pt>
                <c:pt idx="77">
                  <c:v>46.0</c:v>
                </c:pt>
                <c:pt idx="78">
                  <c:v>46.0</c:v>
                </c:pt>
                <c:pt idx="79">
                  <c:v>48.0</c:v>
                </c:pt>
                <c:pt idx="80">
                  <c:v>48.0</c:v>
                </c:pt>
                <c:pt idx="81">
                  <c:v>49.0</c:v>
                </c:pt>
                <c:pt idx="82">
                  <c:v>49.0</c:v>
                </c:pt>
                <c:pt idx="83">
                  <c:v>50.0</c:v>
                </c:pt>
                <c:pt idx="84">
                  <c:v>50.0</c:v>
                </c:pt>
                <c:pt idx="85">
                  <c:v>51.0</c:v>
                </c:pt>
                <c:pt idx="86">
                  <c:v>51.0</c:v>
                </c:pt>
                <c:pt idx="87">
                  <c:v>52.0</c:v>
                </c:pt>
                <c:pt idx="88">
                  <c:v>52.0</c:v>
                </c:pt>
                <c:pt idx="89">
                  <c:v>53.0</c:v>
                </c:pt>
                <c:pt idx="90">
                  <c:v>53.0</c:v>
                </c:pt>
                <c:pt idx="91">
                  <c:v>54.0</c:v>
                </c:pt>
                <c:pt idx="92">
                  <c:v>54.0</c:v>
                </c:pt>
                <c:pt idx="93">
                  <c:v>55.0</c:v>
                </c:pt>
                <c:pt idx="94">
                  <c:v>55.0</c:v>
                </c:pt>
                <c:pt idx="95">
                  <c:v>56.0</c:v>
                </c:pt>
                <c:pt idx="96">
                  <c:v>56.0</c:v>
                </c:pt>
                <c:pt idx="97">
                  <c:v>57.0</c:v>
                </c:pt>
                <c:pt idx="98">
                  <c:v>57.0</c:v>
                </c:pt>
                <c:pt idx="99">
                  <c:v>58.0</c:v>
                </c:pt>
                <c:pt idx="100">
                  <c:v>58.0</c:v>
                </c:pt>
                <c:pt idx="101">
                  <c:v>59.0</c:v>
                </c:pt>
                <c:pt idx="102">
                  <c:v>59.0</c:v>
                </c:pt>
                <c:pt idx="103">
                  <c:v>60.0</c:v>
                </c:pt>
                <c:pt idx="104">
                  <c:v>60.0</c:v>
                </c:pt>
                <c:pt idx="105">
                  <c:v>61.0</c:v>
                </c:pt>
                <c:pt idx="106">
                  <c:v>61.0</c:v>
                </c:pt>
                <c:pt idx="107">
                  <c:v>62.0</c:v>
                </c:pt>
                <c:pt idx="108">
                  <c:v>62.0</c:v>
                </c:pt>
                <c:pt idx="109">
                  <c:v>63.0</c:v>
                </c:pt>
                <c:pt idx="110">
                  <c:v>63.0</c:v>
                </c:pt>
                <c:pt idx="111">
                  <c:v>64.0</c:v>
                </c:pt>
                <c:pt idx="112">
                  <c:v>64.0</c:v>
                </c:pt>
                <c:pt idx="113">
                  <c:v>65.0</c:v>
                </c:pt>
                <c:pt idx="114">
                  <c:v>65.0</c:v>
                </c:pt>
                <c:pt idx="115">
                  <c:v>65.0</c:v>
                </c:pt>
                <c:pt idx="116">
                  <c:v>65.0</c:v>
                </c:pt>
                <c:pt idx="117">
                  <c:v>66.0</c:v>
                </c:pt>
                <c:pt idx="118">
                  <c:v>66.0</c:v>
                </c:pt>
                <c:pt idx="119">
                  <c:v>67.0</c:v>
                </c:pt>
                <c:pt idx="120">
                  <c:v>67.0</c:v>
                </c:pt>
                <c:pt idx="121">
                  <c:v>68.0</c:v>
                </c:pt>
                <c:pt idx="122">
                  <c:v>68.0</c:v>
                </c:pt>
                <c:pt idx="123">
                  <c:v>69.0</c:v>
                </c:pt>
                <c:pt idx="124">
                  <c:v>69.0</c:v>
                </c:pt>
                <c:pt idx="125">
                  <c:v>70.0</c:v>
                </c:pt>
                <c:pt idx="126">
                  <c:v>70.0</c:v>
                </c:pt>
                <c:pt idx="127">
                  <c:v>70.0</c:v>
                </c:pt>
                <c:pt idx="128">
                  <c:v>70.0</c:v>
                </c:pt>
                <c:pt idx="129">
                  <c:v>71.0</c:v>
                </c:pt>
                <c:pt idx="130">
                  <c:v>71.0</c:v>
                </c:pt>
                <c:pt idx="131">
                  <c:v>72.0</c:v>
                </c:pt>
                <c:pt idx="132">
                  <c:v>72.0</c:v>
                </c:pt>
                <c:pt idx="133">
                  <c:v>73.0</c:v>
                </c:pt>
                <c:pt idx="134">
                  <c:v>73.0</c:v>
                </c:pt>
                <c:pt idx="135">
                  <c:v>73.0</c:v>
                </c:pt>
                <c:pt idx="136">
                  <c:v>73.0</c:v>
                </c:pt>
                <c:pt idx="137">
                  <c:v>74.0</c:v>
                </c:pt>
                <c:pt idx="138">
                  <c:v>74.0</c:v>
                </c:pt>
                <c:pt idx="139">
                  <c:v>75.0</c:v>
                </c:pt>
                <c:pt idx="140">
                  <c:v>75.0</c:v>
                </c:pt>
                <c:pt idx="141">
                  <c:v>75.0</c:v>
                </c:pt>
                <c:pt idx="142">
                  <c:v>75.0</c:v>
                </c:pt>
                <c:pt idx="143">
                  <c:v>76.0</c:v>
                </c:pt>
                <c:pt idx="144">
                  <c:v>76.0</c:v>
                </c:pt>
                <c:pt idx="145">
                  <c:v>77.0</c:v>
                </c:pt>
                <c:pt idx="146">
                  <c:v>77.0</c:v>
                </c:pt>
                <c:pt idx="147">
                  <c:v>78.0</c:v>
                </c:pt>
                <c:pt idx="148">
                  <c:v>78.0</c:v>
                </c:pt>
                <c:pt idx="149">
                  <c:v>79.0</c:v>
                </c:pt>
                <c:pt idx="150">
                  <c:v>79.0</c:v>
                </c:pt>
                <c:pt idx="151">
                  <c:v>80.0</c:v>
                </c:pt>
                <c:pt idx="152">
                  <c:v>80.0</c:v>
                </c:pt>
                <c:pt idx="153">
                  <c:v>80.0</c:v>
                </c:pt>
                <c:pt idx="154">
                  <c:v>80.0</c:v>
                </c:pt>
                <c:pt idx="155">
                  <c:v>81.0</c:v>
                </c:pt>
                <c:pt idx="156">
                  <c:v>81.0</c:v>
                </c:pt>
                <c:pt idx="157">
                  <c:v>81.0</c:v>
                </c:pt>
                <c:pt idx="158">
                  <c:v>81.0</c:v>
                </c:pt>
                <c:pt idx="159">
                  <c:v>82.0</c:v>
                </c:pt>
                <c:pt idx="160">
                  <c:v>82.0</c:v>
                </c:pt>
                <c:pt idx="161">
                  <c:v>83.0</c:v>
                </c:pt>
                <c:pt idx="162">
                  <c:v>83.0</c:v>
                </c:pt>
                <c:pt idx="163">
                  <c:v>84.0</c:v>
                </c:pt>
                <c:pt idx="164">
                  <c:v>84.0</c:v>
                </c:pt>
                <c:pt idx="165">
                  <c:v>85.0</c:v>
                </c:pt>
                <c:pt idx="166">
                  <c:v>85.0</c:v>
                </c:pt>
                <c:pt idx="167">
                  <c:v>86.0</c:v>
                </c:pt>
                <c:pt idx="168">
                  <c:v>86.0</c:v>
                </c:pt>
                <c:pt idx="169">
                  <c:v>87.0</c:v>
                </c:pt>
                <c:pt idx="170">
                  <c:v>87.0</c:v>
                </c:pt>
                <c:pt idx="171">
                  <c:v>88.0</c:v>
                </c:pt>
                <c:pt idx="172">
                  <c:v>88.0</c:v>
                </c:pt>
                <c:pt idx="173">
                  <c:v>89.0</c:v>
                </c:pt>
                <c:pt idx="174">
                  <c:v>89.0</c:v>
                </c:pt>
                <c:pt idx="175">
                  <c:v>90.0</c:v>
                </c:pt>
                <c:pt idx="176">
                  <c:v>90.0</c:v>
                </c:pt>
                <c:pt idx="177">
                  <c:v>91.0</c:v>
                </c:pt>
                <c:pt idx="178">
                  <c:v>91.0</c:v>
                </c:pt>
                <c:pt idx="179">
                  <c:v>92.0</c:v>
                </c:pt>
                <c:pt idx="180">
                  <c:v>92.0</c:v>
                </c:pt>
                <c:pt idx="181">
                  <c:v>93.0</c:v>
                </c:pt>
                <c:pt idx="182">
                  <c:v>93.0</c:v>
                </c:pt>
                <c:pt idx="183">
                  <c:v>94.0</c:v>
                </c:pt>
                <c:pt idx="184">
                  <c:v>94.0</c:v>
                </c:pt>
                <c:pt idx="185">
                  <c:v>95.0</c:v>
                </c:pt>
                <c:pt idx="186">
                  <c:v>95.0</c:v>
                </c:pt>
                <c:pt idx="187">
                  <c:v>96.0</c:v>
                </c:pt>
                <c:pt idx="188">
                  <c:v>96.0</c:v>
                </c:pt>
                <c:pt idx="189">
                  <c:v>97.0</c:v>
                </c:pt>
                <c:pt idx="190">
                  <c:v>97.0</c:v>
                </c:pt>
                <c:pt idx="191">
                  <c:v>98.0</c:v>
                </c:pt>
                <c:pt idx="192">
                  <c:v>98.0</c:v>
                </c:pt>
                <c:pt idx="193">
                  <c:v>100.0</c:v>
                </c:pt>
                <c:pt idx="194">
                  <c:v>100.0</c:v>
                </c:pt>
                <c:pt idx="195">
                  <c:v>101.0</c:v>
                </c:pt>
                <c:pt idx="196">
                  <c:v>101.0</c:v>
                </c:pt>
                <c:pt idx="197">
                  <c:v>102.0</c:v>
                </c:pt>
                <c:pt idx="198">
                  <c:v>102.0</c:v>
                </c:pt>
                <c:pt idx="199">
                  <c:v>103.0</c:v>
                </c:pt>
                <c:pt idx="200">
                  <c:v>103.0</c:v>
                </c:pt>
                <c:pt idx="201">
                  <c:v>103.0</c:v>
                </c:pt>
                <c:pt idx="202">
                  <c:v>103.0</c:v>
                </c:pt>
                <c:pt idx="203">
                  <c:v>104.0</c:v>
                </c:pt>
                <c:pt idx="204">
                  <c:v>104.0</c:v>
                </c:pt>
                <c:pt idx="205">
                  <c:v>105.0</c:v>
                </c:pt>
                <c:pt idx="206">
                  <c:v>105.0</c:v>
                </c:pt>
                <c:pt idx="207">
                  <c:v>106.0</c:v>
                </c:pt>
                <c:pt idx="208">
                  <c:v>106.0</c:v>
                </c:pt>
                <c:pt idx="209">
                  <c:v>107.0</c:v>
                </c:pt>
                <c:pt idx="210">
                  <c:v>107.0</c:v>
                </c:pt>
                <c:pt idx="211">
                  <c:v>109.0</c:v>
                </c:pt>
                <c:pt idx="212">
                  <c:v>109.0</c:v>
                </c:pt>
                <c:pt idx="213">
                  <c:v>110.0</c:v>
                </c:pt>
                <c:pt idx="214">
                  <c:v>110.0</c:v>
                </c:pt>
                <c:pt idx="215">
                  <c:v>111.0</c:v>
                </c:pt>
                <c:pt idx="216">
                  <c:v>111.0</c:v>
                </c:pt>
                <c:pt idx="217">
                  <c:v>112.0</c:v>
                </c:pt>
                <c:pt idx="218">
                  <c:v>112.0</c:v>
                </c:pt>
                <c:pt idx="219">
                  <c:v>113.0</c:v>
                </c:pt>
                <c:pt idx="220">
                  <c:v>113.0</c:v>
                </c:pt>
                <c:pt idx="221">
                  <c:v>114.0</c:v>
                </c:pt>
                <c:pt idx="222">
                  <c:v>114.0</c:v>
                </c:pt>
                <c:pt idx="223">
                  <c:v>115.0</c:v>
                </c:pt>
                <c:pt idx="224">
                  <c:v>115.0</c:v>
                </c:pt>
                <c:pt idx="225">
                  <c:v>116.0</c:v>
                </c:pt>
                <c:pt idx="226">
                  <c:v>116.0</c:v>
                </c:pt>
                <c:pt idx="227">
                  <c:v>116.0</c:v>
                </c:pt>
                <c:pt idx="228">
                  <c:v>116.0</c:v>
                </c:pt>
                <c:pt idx="229">
                  <c:v>117.0</c:v>
                </c:pt>
                <c:pt idx="230">
                  <c:v>117.0</c:v>
                </c:pt>
                <c:pt idx="231">
                  <c:v>118.0</c:v>
                </c:pt>
                <c:pt idx="232">
                  <c:v>118.0</c:v>
                </c:pt>
                <c:pt idx="233">
                  <c:v>119.0</c:v>
                </c:pt>
                <c:pt idx="234">
                  <c:v>119.0</c:v>
                </c:pt>
                <c:pt idx="235">
                  <c:v>120.0</c:v>
                </c:pt>
                <c:pt idx="236">
                  <c:v>120.0</c:v>
                </c:pt>
                <c:pt idx="237">
                  <c:v>121.0</c:v>
                </c:pt>
                <c:pt idx="238">
                  <c:v>121.0</c:v>
                </c:pt>
                <c:pt idx="239">
                  <c:v>122.0</c:v>
                </c:pt>
                <c:pt idx="240">
                  <c:v>122.0</c:v>
                </c:pt>
                <c:pt idx="241">
                  <c:v>123.0</c:v>
                </c:pt>
                <c:pt idx="242">
                  <c:v>123.0</c:v>
                </c:pt>
                <c:pt idx="243">
                  <c:v>124.0</c:v>
                </c:pt>
                <c:pt idx="244">
                  <c:v>124.0</c:v>
                </c:pt>
                <c:pt idx="245">
                  <c:v>124.0</c:v>
                </c:pt>
                <c:pt idx="246">
                  <c:v>124.0</c:v>
                </c:pt>
                <c:pt idx="247">
                  <c:v>125.0</c:v>
                </c:pt>
                <c:pt idx="248">
                  <c:v>125.0</c:v>
                </c:pt>
                <c:pt idx="249">
                  <c:v>126.0</c:v>
                </c:pt>
                <c:pt idx="250">
                  <c:v>126.0</c:v>
                </c:pt>
                <c:pt idx="251">
                  <c:v>127.0</c:v>
                </c:pt>
                <c:pt idx="252">
                  <c:v>127.0</c:v>
                </c:pt>
                <c:pt idx="253">
                  <c:v>128.0</c:v>
                </c:pt>
                <c:pt idx="254">
                  <c:v>128.0</c:v>
                </c:pt>
                <c:pt idx="255">
                  <c:v>129.0</c:v>
                </c:pt>
                <c:pt idx="256">
                  <c:v>129.0</c:v>
                </c:pt>
                <c:pt idx="257">
                  <c:v>130.0</c:v>
                </c:pt>
                <c:pt idx="258">
                  <c:v>130.0</c:v>
                </c:pt>
                <c:pt idx="259">
                  <c:v>130.0</c:v>
                </c:pt>
                <c:pt idx="260">
                  <c:v>130.0</c:v>
                </c:pt>
                <c:pt idx="261">
                  <c:v>131.0</c:v>
                </c:pt>
                <c:pt idx="262">
                  <c:v>131.0</c:v>
                </c:pt>
                <c:pt idx="263">
                  <c:v>134.0</c:v>
                </c:pt>
                <c:pt idx="264">
                  <c:v>134.0</c:v>
                </c:pt>
                <c:pt idx="265">
                  <c:v>137.0</c:v>
                </c:pt>
                <c:pt idx="266">
                  <c:v>137.0</c:v>
                </c:pt>
                <c:pt idx="267">
                  <c:v>138.0</c:v>
                </c:pt>
                <c:pt idx="268">
                  <c:v>138.0</c:v>
                </c:pt>
                <c:pt idx="269">
                  <c:v>139.0</c:v>
                </c:pt>
                <c:pt idx="270">
                  <c:v>139.0</c:v>
                </c:pt>
                <c:pt idx="271">
                  <c:v>140.0</c:v>
                </c:pt>
                <c:pt idx="272">
                  <c:v>140.0</c:v>
                </c:pt>
                <c:pt idx="273">
                  <c:v>141.0</c:v>
                </c:pt>
                <c:pt idx="274">
                  <c:v>141.0</c:v>
                </c:pt>
                <c:pt idx="275">
                  <c:v>142.0</c:v>
                </c:pt>
                <c:pt idx="276">
                  <c:v>142.0</c:v>
                </c:pt>
                <c:pt idx="277">
                  <c:v>142.0</c:v>
                </c:pt>
                <c:pt idx="278">
                  <c:v>142.0</c:v>
                </c:pt>
                <c:pt idx="279">
                  <c:v>144.0</c:v>
                </c:pt>
                <c:pt idx="280">
                  <c:v>144.0</c:v>
                </c:pt>
                <c:pt idx="281">
                  <c:v>145.0</c:v>
                </c:pt>
                <c:pt idx="282">
                  <c:v>145.0</c:v>
                </c:pt>
                <c:pt idx="283">
                  <c:v>146.0</c:v>
                </c:pt>
                <c:pt idx="284">
                  <c:v>146.0</c:v>
                </c:pt>
                <c:pt idx="285">
                  <c:v>147.0</c:v>
                </c:pt>
                <c:pt idx="286">
                  <c:v>147.0</c:v>
                </c:pt>
                <c:pt idx="287">
                  <c:v>148.0</c:v>
                </c:pt>
                <c:pt idx="288">
                  <c:v>148.0</c:v>
                </c:pt>
                <c:pt idx="289">
                  <c:v>148.0</c:v>
                </c:pt>
                <c:pt idx="290">
                  <c:v>148.0</c:v>
                </c:pt>
                <c:pt idx="291">
                  <c:v>149.0</c:v>
                </c:pt>
                <c:pt idx="292">
                  <c:v>149.0</c:v>
                </c:pt>
                <c:pt idx="293">
                  <c:v>150.0</c:v>
                </c:pt>
                <c:pt idx="294">
                  <c:v>150.0</c:v>
                </c:pt>
                <c:pt idx="295">
                  <c:v>151.0</c:v>
                </c:pt>
                <c:pt idx="296">
                  <c:v>151.0</c:v>
                </c:pt>
                <c:pt idx="297">
                  <c:v>151.0</c:v>
                </c:pt>
                <c:pt idx="298">
                  <c:v>151.0</c:v>
                </c:pt>
                <c:pt idx="299">
                  <c:v>152.0</c:v>
                </c:pt>
                <c:pt idx="300">
                  <c:v>152.0</c:v>
                </c:pt>
                <c:pt idx="301">
                  <c:v>153.0</c:v>
                </c:pt>
                <c:pt idx="302">
                  <c:v>153.0</c:v>
                </c:pt>
                <c:pt idx="303">
                  <c:v>154.0</c:v>
                </c:pt>
                <c:pt idx="304">
                  <c:v>154.0</c:v>
                </c:pt>
                <c:pt idx="305">
                  <c:v>155.0</c:v>
                </c:pt>
                <c:pt idx="306">
                  <c:v>155.0</c:v>
                </c:pt>
                <c:pt idx="307">
                  <c:v>156.0</c:v>
                </c:pt>
                <c:pt idx="308">
                  <c:v>156.0</c:v>
                </c:pt>
                <c:pt idx="309">
                  <c:v>156.0</c:v>
                </c:pt>
                <c:pt idx="310">
                  <c:v>156.0</c:v>
                </c:pt>
                <c:pt idx="311">
                  <c:v>157.0</c:v>
                </c:pt>
                <c:pt idx="312">
                  <c:v>157.0</c:v>
                </c:pt>
                <c:pt idx="313">
                  <c:v>158.0</c:v>
                </c:pt>
                <c:pt idx="314">
                  <c:v>158.0</c:v>
                </c:pt>
                <c:pt idx="315">
                  <c:v>159.0</c:v>
                </c:pt>
                <c:pt idx="316">
                  <c:v>159.0</c:v>
                </c:pt>
                <c:pt idx="317">
                  <c:v>160.0</c:v>
                </c:pt>
                <c:pt idx="318">
                  <c:v>160.0</c:v>
                </c:pt>
                <c:pt idx="319">
                  <c:v>161.0</c:v>
                </c:pt>
                <c:pt idx="320">
                  <c:v>161.0</c:v>
                </c:pt>
                <c:pt idx="321">
                  <c:v>162.0</c:v>
                </c:pt>
                <c:pt idx="322">
                  <c:v>162.0</c:v>
                </c:pt>
                <c:pt idx="323">
                  <c:v>164.0</c:v>
                </c:pt>
                <c:pt idx="324">
                  <c:v>164.0</c:v>
                </c:pt>
                <c:pt idx="325">
                  <c:v>165.0</c:v>
                </c:pt>
                <c:pt idx="326">
                  <c:v>165.0</c:v>
                </c:pt>
                <c:pt idx="327">
                  <c:v>166.0</c:v>
                </c:pt>
                <c:pt idx="328">
                  <c:v>166.0</c:v>
                </c:pt>
                <c:pt idx="329">
                  <c:v>167.0</c:v>
                </c:pt>
                <c:pt idx="330">
                  <c:v>167.0</c:v>
                </c:pt>
                <c:pt idx="331">
                  <c:v>168.0</c:v>
                </c:pt>
                <c:pt idx="332">
                  <c:v>168.0</c:v>
                </c:pt>
                <c:pt idx="333">
                  <c:v>168.0</c:v>
                </c:pt>
                <c:pt idx="334">
                  <c:v>168.0</c:v>
                </c:pt>
                <c:pt idx="335">
                  <c:v>169.0</c:v>
                </c:pt>
                <c:pt idx="336">
                  <c:v>169.0</c:v>
                </c:pt>
                <c:pt idx="337">
                  <c:v>170.0</c:v>
                </c:pt>
                <c:pt idx="338">
                  <c:v>170.0</c:v>
                </c:pt>
                <c:pt idx="339">
                  <c:v>171.0</c:v>
                </c:pt>
                <c:pt idx="340">
                  <c:v>171.0</c:v>
                </c:pt>
                <c:pt idx="341">
                  <c:v>172.0</c:v>
                </c:pt>
                <c:pt idx="342">
                  <c:v>172.0</c:v>
                </c:pt>
                <c:pt idx="343">
                  <c:v>173.0</c:v>
                </c:pt>
                <c:pt idx="344">
                  <c:v>173.0</c:v>
                </c:pt>
                <c:pt idx="345">
                  <c:v>173.0</c:v>
                </c:pt>
                <c:pt idx="346">
                  <c:v>173.0</c:v>
                </c:pt>
                <c:pt idx="347">
                  <c:v>174.0</c:v>
                </c:pt>
                <c:pt idx="348">
                  <c:v>174.0</c:v>
                </c:pt>
                <c:pt idx="349">
                  <c:v>175.0</c:v>
                </c:pt>
                <c:pt idx="350">
                  <c:v>175.0</c:v>
                </c:pt>
                <c:pt idx="351">
                  <c:v>176.0</c:v>
                </c:pt>
                <c:pt idx="352">
                  <c:v>176.0</c:v>
                </c:pt>
                <c:pt idx="353">
                  <c:v>177.0</c:v>
                </c:pt>
                <c:pt idx="354">
                  <c:v>177.0</c:v>
                </c:pt>
                <c:pt idx="355">
                  <c:v>178.0</c:v>
                </c:pt>
                <c:pt idx="356">
                  <c:v>178.0</c:v>
                </c:pt>
                <c:pt idx="357">
                  <c:v>179.0</c:v>
                </c:pt>
                <c:pt idx="358">
                  <c:v>179.0</c:v>
                </c:pt>
                <c:pt idx="359">
                  <c:v>179.0</c:v>
                </c:pt>
                <c:pt idx="360">
                  <c:v>179.0</c:v>
                </c:pt>
                <c:pt idx="361">
                  <c:v>180.0</c:v>
                </c:pt>
                <c:pt idx="362">
                  <c:v>180.0</c:v>
                </c:pt>
                <c:pt idx="363">
                  <c:v>181.0</c:v>
                </c:pt>
                <c:pt idx="364">
                  <c:v>181.0</c:v>
                </c:pt>
                <c:pt idx="365">
                  <c:v>182.0</c:v>
                </c:pt>
                <c:pt idx="366">
                  <c:v>182.0</c:v>
                </c:pt>
                <c:pt idx="367">
                  <c:v>183.0</c:v>
                </c:pt>
                <c:pt idx="368">
                  <c:v>183.0</c:v>
                </c:pt>
                <c:pt idx="369">
                  <c:v>184.0</c:v>
                </c:pt>
                <c:pt idx="370">
                  <c:v>184.0</c:v>
                </c:pt>
                <c:pt idx="371">
                  <c:v>185.0</c:v>
                </c:pt>
                <c:pt idx="372">
                  <c:v>185.0</c:v>
                </c:pt>
                <c:pt idx="373">
                  <c:v>186.0</c:v>
                </c:pt>
                <c:pt idx="374">
                  <c:v>186.0</c:v>
                </c:pt>
                <c:pt idx="375">
                  <c:v>187.0</c:v>
                </c:pt>
                <c:pt idx="376">
                  <c:v>187.0</c:v>
                </c:pt>
                <c:pt idx="377">
                  <c:v>188.0</c:v>
                </c:pt>
                <c:pt idx="378">
                  <c:v>188.0</c:v>
                </c:pt>
                <c:pt idx="379">
                  <c:v>189.0</c:v>
                </c:pt>
                <c:pt idx="380">
                  <c:v>189.0</c:v>
                </c:pt>
                <c:pt idx="381">
                  <c:v>190.0</c:v>
                </c:pt>
                <c:pt idx="382">
                  <c:v>190.0</c:v>
                </c:pt>
                <c:pt idx="383">
                  <c:v>191.0</c:v>
                </c:pt>
                <c:pt idx="384">
                  <c:v>191.0</c:v>
                </c:pt>
                <c:pt idx="385">
                  <c:v>192.0</c:v>
                </c:pt>
                <c:pt idx="386">
                  <c:v>192.0</c:v>
                </c:pt>
                <c:pt idx="387">
                  <c:v>193.0</c:v>
                </c:pt>
                <c:pt idx="388">
                  <c:v>193.0</c:v>
                </c:pt>
                <c:pt idx="389">
                  <c:v>194.0</c:v>
                </c:pt>
                <c:pt idx="390">
                  <c:v>194.0</c:v>
                </c:pt>
                <c:pt idx="391">
                  <c:v>195.0</c:v>
                </c:pt>
                <c:pt idx="392">
                  <c:v>195.0</c:v>
                </c:pt>
                <c:pt idx="393">
                  <c:v>196.0</c:v>
                </c:pt>
                <c:pt idx="394">
                  <c:v>196.0</c:v>
                </c:pt>
                <c:pt idx="395">
                  <c:v>197.0</c:v>
                </c:pt>
                <c:pt idx="396">
                  <c:v>197.0</c:v>
                </c:pt>
                <c:pt idx="397">
                  <c:v>198.0</c:v>
                </c:pt>
                <c:pt idx="398">
                  <c:v>198.0</c:v>
                </c:pt>
                <c:pt idx="399">
                  <c:v>199.0</c:v>
                </c:pt>
                <c:pt idx="400">
                  <c:v>199.0</c:v>
                </c:pt>
                <c:pt idx="401">
                  <c:v>200.0</c:v>
                </c:pt>
                <c:pt idx="402">
                  <c:v>200.0</c:v>
                </c:pt>
                <c:pt idx="403">
                  <c:v>201.0</c:v>
                </c:pt>
                <c:pt idx="404">
                  <c:v>201.0</c:v>
                </c:pt>
                <c:pt idx="405">
                  <c:v>202.0</c:v>
                </c:pt>
                <c:pt idx="406">
                  <c:v>202.0</c:v>
                </c:pt>
                <c:pt idx="407">
                  <c:v>203.0</c:v>
                </c:pt>
                <c:pt idx="408">
                  <c:v>203.0</c:v>
                </c:pt>
                <c:pt idx="409">
                  <c:v>203.0</c:v>
                </c:pt>
                <c:pt idx="410">
                  <c:v>203.0</c:v>
                </c:pt>
                <c:pt idx="411">
                  <c:v>204.0</c:v>
                </c:pt>
                <c:pt idx="412">
                  <c:v>204.0</c:v>
                </c:pt>
                <c:pt idx="413">
                  <c:v>205.0</c:v>
                </c:pt>
                <c:pt idx="414">
                  <c:v>205.0</c:v>
                </c:pt>
                <c:pt idx="415">
                  <c:v>206.0</c:v>
                </c:pt>
                <c:pt idx="416">
                  <c:v>206.0</c:v>
                </c:pt>
                <c:pt idx="417">
                  <c:v>207.0</c:v>
                </c:pt>
                <c:pt idx="418">
                  <c:v>207.0</c:v>
                </c:pt>
                <c:pt idx="419">
                  <c:v>208.0</c:v>
                </c:pt>
                <c:pt idx="420">
                  <c:v>208.0</c:v>
                </c:pt>
                <c:pt idx="421">
                  <c:v>209.0</c:v>
                </c:pt>
                <c:pt idx="422">
                  <c:v>209.0</c:v>
                </c:pt>
                <c:pt idx="423">
                  <c:v>210.0</c:v>
                </c:pt>
                <c:pt idx="424">
                  <c:v>210.0</c:v>
                </c:pt>
                <c:pt idx="425">
                  <c:v>211.0</c:v>
                </c:pt>
                <c:pt idx="426">
                  <c:v>211.0</c:v>
                </c:pt>
                <c:pt idx="427">
                  <c:v>212.0</c:v>
                </c:pt>
                <c:pt idx="428">
                  <c:v>212.0</c:v>
                </c:pt>
                <c:pt idx="429">
                  <c:v>213.0</c:v>
                </c:pt>
                <c:pt idx="430">
                  <c:v>213.0</c:v>
                </c:pt>
                <c:pt idx="431">
                  <c:v>215.0</c:v>
                </c:pt>
                <c:pt idx="432">
                  <c:v>215.0</c:v>
                </c:pt>
                <c:pt idx="433">
                  <c:v>218.0</c:v>
                </c:pt>
                <c:pt idx="434">
                  <c:v>218.0</c:v>
                </c:pt>
                <c:pt idx="435">
                  <c:v>219.0</c:v>
                </c:pt>
                <c:pt idx="436">
                  <c:v>219.0</c:v>
                </c:pt>
                <c:pt idx="437">
                  <c:v>223.0</c:v>
                </c:pt>
                <c:pt idx="438">
                  <c:v>223.0</c:v>
                </c:pt>
                <c:pt idx="439">
                  <c:v>224.0</c:v>
                </c:pt>
                <c:pt idx="440">
                  <c:v>224.0</c:v>
                </c:pt>
                <c:pt idx="441">
                  <c:v>226.0</c:v>
                </c:pt>
                <c:pt idx="442">
                  <c:v>226.0</c:v>
                </c:pt>
                <c:pt idx="443">
                  <c:v>227.0</c:v>
                </c:pt>
                <c:pt idx="444">
                  <c:v>227.0</c:v>
                </c:pt>
                <c:pt idx="445">
                  <c:v>228.0</c:v>
                </c:pt>
                <c:pt idx="446">
                  <c:v>228.0</c:v>
                </c:pt>
                <c:pt idx="447">
                  <c:v>229.0</c:v>
                </c:pt>
                <c:pt idx="448">
                  <c:v>229.0</c:v>
                </c:pt>
                <c:pt idx="449">
                  <c:v>230.0</c:v>
                </c:pt>
                <c:pt idx="450">
                  <c:v>230.0</c:v>
                </c:pt>
                <c:pt idx="451">
                  <c:v>232.0</c:v>
                </c:pt>
                <c:pt idx="452">
                  <c:v>232.0</c:v>
                </c:pt>
                <c:pt idx="453">
                  <c:v>233.0</c:v>
                </c:pt>
                <c:pt idx="454">
                  <c:v>233.0</c:v>
                </c:pt>
                <c:pt idx="455">
                  <c:v>233.0</c:v>
                </c:pt>
                <c:pt idx="456">
                  <c:v>233.0</c:v>
                </c:pt>
                <c:pt idx="457">
                  <c:v>234.0</c:v>
                </c:pt>
                <c:pt idx="458">
                  <c:v>234.0</c:v>
                </c:pt>
                <c:pt idx="459">
                  <c:v>235.0</c:v>
                </c:pt>
                <c:pt idx="460">
                  <c:v>235.0</c:v>
                </c:pt>
                <c:pt idx="461">
                  <c:v>237.0</c:v>
                </c:pt>
                <c:pt idx="462">
                  <c:v>237.0</c:v>
                </c:pt>
                <c:pt idx="463">
                  <c:v>238.0</c:v>
                </c:pt>
                <c:pt idx="464">
                  <c:v>238.0</c:v>
                </c:pt>
                <c:pt idx="465">
                  <c:v>238.0</c:v>
                </c:pt>
                <c:pt idx="466">
                  <c:v>238.0</c:v>
                </c:pt>
                <c:pt idx="467">
                  <c:v>239.0</c:v>
                </c:pt>
                <c:pt idx="468">
                  <c:v>239.0</c:v>
                </c:pt>
                <c:pt idx="469">
                  <c:v>240.0</c:v>
                </c:pt>
                <c:pt idx="470">
                  <c:v>240.0</c:v>
                </c:pt>
                <c:pt idx="471">
                  <c:v>241.0</c:v>
                </c:pt>
                <c:pt idx="472">
                  <c:v>241.0</c:v>
                </c:pt>
                <c:pt idx="473">
                  <c:v>243.0</c:v>
                </c:pt>
                <c:pt idx="474">
                  <c:v>243.0</c:v>
                </c:pt>
                <c:pt idx="475">
                  <c:v>244.0</c:v>
                </c:pt>
                <c:pt idx="476">
                  <c:v>244.0</c:v>
                </c:pt>
                <c:pt idx="477">
                  <c:v>249.0</c:v>
                </c:pt>
                <c:pt idx="478">
                  <c:v>249.0</c:v>
                </c:pt>
                <c:pt idx="479">
                  <c:v>250.0</c:v>
                </c:pt>
                <c:pt idx="480">
                  <c:v>250.0</c:v>
                </c:pt>
                <c:pt idx="481">
                  <c:v>251.0</c:v>
                </c:pt>
                <c:pt idx="482">
                  <c:v>251.0</c:v>
                </c:pt>
                <c:pt idx="483">
                  <c:v>252.0</c:v>
                </c:pt>
                <c:pt idx="484">
                  <c:v>252.0</c:v>
                </c:pt>
                <c:pt idx="485">
                  <c:v>253.0</c:v>
                </c:pt>
                <c:pt idx="486">
                  <c:v>253.0</c:v>
                </c:pt>
                <c:pt idx="487">
                  <c:v>254.0</c:v>
                </c:pt>
                <c:pt idx="488">
                  <c:v>254.0</c:v>
                </c:pt>
                <c:pt idx="489">
                  <c:v>254.0</c:v>
                </c:pt>
                <c:pt idx="490">
                  <c:v>254.0</c:v>
                </c:pt>
                <c:pt idx="491">
                  <c:v>255.0</c:v>
                </c:pt>
                <c:pt idx="492">
                  <c:v>255.0</c:v>
                </c:pt>
                <c:pt idx="493">
                  <c:v>257.0</c:v>
                </c:pt>
                <c:pt idx="494">
                  <c:v>257.0</c:v>
                </c:pt>
                <c:pt idx="495">
                  <c:v>258.0</c:v>
                </c:pt>
                <c:pt idx="496">
                  <c:v>258.0</c:v>
                </c:pt>
                <c:pt idx="497">
                  <c:v>259.0</c:v>
                </c:pt>
                <c:pt idx="498">
                  <c:v>259.0</c:v>
                </c:pt>
                <c:pt idx="499">
                  <c:v>260.0</c:v>
                </c:pt>
                <c:pt idx="500">
                  <c:v>260.0</c:v>
                </c:pt>
                <c:pt idx="501">
                  <c:v>261.0</c:v>
                </c:pt>
                <c:pt idx="502">
                  <c:v>261.0</c:v>
                </c:pt>
                <c:pt idx="503">
                  <c:v>262.0</c:v>
                </c:pt>
                <c:pt idx="504">
                  <c:v>262.0</c:v>
                </c:pt>
                <c:pt idx="505">
                  <c:v>264.0</c:v>
                </c:pt>
                <c:pt idx="506">
                  <c:v>264.0</c:v>
                </c:pt>
                <c:pt idx="507">
                  <c:v>265.0</c:v>
                </c:pt>
                <c:pt idx="508">
                  <c:v>265.0</c:v>
                </c:pt>
                <c:pt idx="509">
                  <c:v>268.0</c:v>
                </c:pt>
                <c:pt idx="510">
                  <c:v>268.0</c:v>
                </c:pt>
                <c:pt idx="511">
                  <c:v>271.0</c:v>
                </c:pt>
                <c:pt idx="512">
                  <c:v>271.0</c:v>
                </c:pt>
                <c:pt idx="513">
                  <c:v>273.0</c:v>
                </c:pt>
                <c:pt idx="514">
                  <c:v>273.0</c:v>
                </c:pt>
                <c:pt idx="515">
                  <c:v>276.0</c:v>
                </c:pt>
                <c:pt idx="516">
                  <c:v>276.0</c:v>
                </c:pt>
                <c:pt idx="517">
                  <c:v>277.0</c:v>
                </c:pt>
                <c:pt idx="518">
                  <c:v>277.0</c:v>
                </c:pt>
                <c:pt idx="519">
                  <c:v>280.0</c:v>
                </c:pt>
                <c:pt idx="520">
                  <c:v>280.0</c:v>
                </c:pt>
                <c:pt idx="521">
                  <c:v>281.0</c:v>
                </c:pt>
                <c:pt idx="522">
                  <c:v>281.0</c:v>
                </c:pt>
                <c:pt idx="523">
                  <c:v>283.0</c:v>
                </c:pt>
                <c:pt idx="524">
                  <c:v>283.0</c:v>
                </c:pt>
                <c:pt idx="525">
                  <c:v>285.0</c:v>
                </c:pt>
                <c:pt idx="526">
                  <c:v>285.0</c:v>
                </c:pt>
                <c:pt idx="527">
                  <c:v>286.0</c:v>
                </c:pt>
                <c:pt idx="528">
                  <c:v>286.0</c:v>
                </c:pt>
                <c:pt idx="529">
                  <c:v>287.0</c:v>
                </c:pt>
                <c:pt idx="530">
                  <c:v>287.0</c:v>
                </c:pt>
                <c:pt idx="531">
                  <c:v>290.0</c:v>
                </c:pt>
                <c:pt idx="532">
                  <c:v>290.0</c:v>
                </c:pt>
                <c:pt idx="533">
                  <c:v>291.0</c:v>
                </c:pt>
                <c:pt idx="534">
                  <c:v>291.0</c:v>
                </c:pt>
                <c:pt idx="535">
                  <c:v>292.0</c:v>
                </c:pt>
                <c:pt idx="536">
                  <c:v>292.0</c:v>
                </c:pt>
                <c:pt idx="537">
                  <c:v>293.0</c:v>
                </c:pt>
                <c:pt idx="538">
                  <c:v>293.0</c:v>
                </c:pt>
                <c:pt idx="539">
                  <c:v>293.0</c:v>
                </c:pt>
                <c:pt idx="540">
                  <c:v>293.0</c:v>
                </c:pt>
                <c:pt idx="541">
                  <c:v>295.0</c:v>
                </c:pt>
                <c:pt idx="542">
                  <c:v>295.0</c:v>
                </c:pt>
                <c:pt idx="543">
                  <c:v>296.0</c:v>
                </c:pt>
                <c:pt idx="544">
                  <c:v>296.0</c:v>
                </c:pt>
                <c:pt idx="545">
                  <c:v>297.0</c:v>
                </c:pt>
                <c:pt idx="546">
                  <c:v>297.0</c:v>
                </c:pt>
                <c:pt idx="547">
                  <c:v>301.0</c:v>
                </c:pt>
                <c:pt idx="548">
                  <c:v>301.0</c:v>
                </c:pt>
                <c:pt idx="549">
                  <c:v>302.0</c:v>
                </c:pt>
                <c:pt idx="550">
                  <c:v>302.0</c:v>
                </c:pt>
                <c:pt idx="551">
                  <c:v>303.0</c:v>
                </c:pt>
                <c:pt idx="552">
                  <c:v>303.0</c:v>
                </c:pt>
                <c:pt idx="553">
                  <c:v>303.0</c:v>
                </c:pt>
                <c:pt idx="554">
                  <c:v>303.0</c:v>
                </c:pt>
                <c:pt idx="555">
                  <c:v>306.0</c:v>
                </c:pt>
                <c:pt idx="556">
                  <c:v>306.0</c:v>
                </c:pt>
                <c:pt idx="557">
                  <c:v>309.0</c:v>
                </c:pt>
                <c:pt idx="558">
                  <c:v>309.0</c:v>
                </c:pt>
                <c:pt idx="559">
                  <c:v>311.0</c:v>
                </c:pt>
                <c:pt idx="560">
                  <c:v>311.0</c:v>
                </c:pt>
                <c:pt idx="561">
                  <c:v>312.0</c:v>
                </c:pt>
                <c:pt idx="562">
                  <c:v>312.0</c:v>
                </c:pt>
                <c:pt idx="563">
                  <c:v>313.0</c:v>
                </c:pt>
                <c:pt idx="564">
                  <c:v>313.0</c:v>
                </c:pt>
                <c:pt idx="565">
                  <c:v>315.0</c:v>
                </c:pt>
                <c:pt idx="566">
                  <c:v>315.0</c:v>
                </c:pt>
                <c:pt idx="567">
                  <c:v>315.0</c:v>
                </c:pt>
                <c:pt idx="568">
                  <c:v>315.0</c:v>
                </c:pt>
                <c:pt idx="569">
                  <c:v>316.0</c:v>
                </c:pt>
                <c:pt idx="570">
                  <c:v>316.0</c:v>
                </c:pt>
                <c:pt idx="571">
                  <c:v>317.0</c:v>
                </c:pt>
                <c:pt idx="572">
                  <c:v>317.0</c:v>
                </c:pt>
                <c:pt idx="573">
                  <c:v>318.0</c:v>
                </c:pt>
                <c:pt idx="574">
                  <c:v>318.0</c:v>
                </c:pt>
                <c:pt idx="575">
                  <c:v>323.0</c:v>
                </c:pt>
                <c:pt idx="576">
                  <c:v>323.0</c:v>
                </c:pt>
                <c:pt idx="577">
                  <c:v>324.0</c:v>
                </c:pt>
                <c:pt idx="578">
                  <c:v>324.0</c:v>
                </c:pt>
                <c:pt idx="579">
                  <c:v>325.0</c:v>
                </c:pt>
                <c:pt idx="580">
                  <c:v>325.0</c:v>
                </c:pt>
                <c:pt idx="581">
                  <c:v>325.0</c:v>
                </c:pt>
                <c:pt idx="582">
                  <c:v>325.0</c:v>
                </c:pt>
                <c:pt idx="583">
                  <c:v>326.0</c:v>
                </c:pt>
                <c:pt idx="584">
                  <c:v>326.0</c:v>
                </c:pt>
                <c:pt idx="585">
                  <c:v>329.0</c:v>
                </c:pt>
                <c:pt idx="586">
                  <c:v>329.0</c:v>
                </c:pt>
                <c:pt idx="587">
                  <c:v>330.0</c:v>
                </c:pt>
                <c:pt idx="588">
                  <c:v>330.0</c:v>
                </c:pt>
                <c:pt idx="589">
                  <c:v>331.0</c:v>
                </c:pt>
                <c:pt idx="590">
                  <c:v>331.0</c:v>
                </c:pt>
                <c:pt idx="591">
                  <c:v>332.0</c:v>
                </c:pt>
                <c:pt idx="592">
                  <c:v>332.0</c:v>
                </c:pt>
                <c:pt idx="593">
                  <c:v>334.0</c:v>
                </c:pt>
                <c:pt idx="594">
                  <c:v>334.0</c:v>
                </c:pt>
                <c:pt idx="595">
                  <c:v>335.0</c:v>
                </c:pt>
                <c:pt idx="596">
                  <c:v>335.0</c:v>
                </c:pt>
                <c:pt idx="597">
                  <c:v>336.0</c:v>
                </c:pt>
                <c:pt idx="598">
                  <c:v>336.0</c:v>
                </c:pt>
                <c:pt idx="599">
                  <c:v>336.0</c:v>
                </c:pt>
                <c:pt idx="600">
                  <c:v>336.0</c:v>
                </c:pt>
                <c:pt idx="601">
                  <c:v>337.0</c:v>
                </c:pt>
                <c:pt idx="602">
                  <c:v>337.0</c:v>
                </c:pt>
                <c:pt idx="603">
                  <c:v>338.0</c:v>
                </c:pt>
                <c:pt idx="604">
                  <c:v>338.0</c:v>
                </c:pt>
                <c:pt idx="605">
                  <c:v>342.0</c:v>
                </c:pt>
                <c:pt idx="606">
                  <c:v>342.0</c:v>
                </c:pt>
                <c:pt idx="607">
                  <c:v>343.0</c:v>
                </c:pt>
                <c:pt idx="608">
                  <c:v>343.0</c:v>
                </c:pt>
                <c:pt idx="609">
                  <c:v>344.0</c:v>
                </c:pt>
                <c:pt idx="610">
                  <c:v>344.0</c:v>
                </c:pt>
                <c:pt idx="611">
                  <c:v>345.0</c:v>
                </c:pt>
                <c:pt idx="612">
                  <c:v>345.0</c:v>
                </c:pt>
                <c:pt idx="613">
                  <c:v>346.0</c:v>
                </c:pt>
                <c:pt idx="614">
                  <c:v>346.0</c:v>
                </c:pt>
                <c:pt idx="615">
                  <c:v>347.0</c:v>
                </c:pt>
                <c:pt idx="616">
                  <c:v>347.0</c:v>
                </c:pt>
                <c:pt idx="617">
                  <c:v>348.0</c:v>
                </c:pt>
                <c:pt idx="618">
                  <c:v>348.0</c:v>
                </c:pt>
                <c:pt idx="619">
                  <c:v>349.0</c:v>
                </c:pt>
                <c:pt idx="620">
                  <c:v>349.0</c:v>
                </c:pt>
                <c:pt idx="621">
                  <c:v>350.0</c:v>
                </c:pt>
                <c:pt idx="622">
                  <c:v>350.0</c:v>
                </c:pt>
                <c:pt idx="623">
                  <c:v>351.0</c:v>
                </c:pt>
                <c:pt idx="624">
                  <c:v>351.0</c:v>
                </c:pt>
                <c:pt idx="625">
                  <c:v>352.0</c:v>
                </c:pt>
                <c:pt idx="626">
                  <c:v>352.0</c:v>
                </c:pt>
                <c:pt idx="627">
                  <c:v>353.0</c:v>
                </c:pt>
                <c:pt idx="628">
                  <c:v>353.0</c:v>
                </c:pt>
                <c:pt idx="629">
                  <c:v>354.0</c:v>
                </c:pt>
                <c:pt idx="630">
                  <c:v>354.0</c:v>
                </c:pt>
                <c:pt idx="631">
                  <c:v>355.0</c:v>
                </c:pt>
                <c:pt idx="632">
                  <c:v>355.0</c:v>
                </c:pt>
                <c:pt idx="633">
                  <c:v>356.0</c:v>
                </c:pt>
                <c:pt idx="634">
                  <c:v>356.0</c:v>
                </c:pt>
                <c:pt idx="635">
                  <c:v>357.0</c:v>
                </c:pt>
                <c:pt idx="636">
                  <c:v>357.0</c:v>
                </c:pt>
                <c:pt idx="637">
                  <c:v>358.0</c:v>
                </c:pt>
                <c:pt idx="638">
                  <c:v>358.0</c:v>
                </c:pt>
                <c:pt idx="639">
                  <c:v>359.0</c:v>
                </c:pt>
                <c:pt idx="640">
                  <c:v>359.0</c:v>
                </c:pt>
                <c:pt idx="641">
                  <c:v>360.0</c:v>
                </c:pt>
                <c:pt idx="642">
                  <c:v>360.0</c:v>
                </c:pt>
                <c:pt idx="643">
                  <c:v>361.0</c:v>
                </c:pt>
                <c:pt idx="644">
                  <c:v>361.0</c:v>
                </c:pt>
                <c:pt idx="645">
                  <c:v>362.0</c:v>
                </c:pt>
                <c:pt idx="646">
                  <c:v>362.0</c:v>
                </c:pt>
                <c:pt idx="647">
                  <c:v>363.0</c:v>
                </c:pt>
                <c:pt idx="648">
                  <c:v>363.0</c:v>
                </c:pt>
                <c:pt idx="649">
                  <c:v>364.0</c:v>
                </c:pt>
                <c:pt idx="650">
                  <c:v>364.0</c:v>
                </c:pt>
                <c:pt idx="651">
                  <c:v>365.0</c:v>
                </c:pt>
                <c:pt idx="652">
                  <c:v>365.0</c:v>
                </c:pt>
                <c:pt idx="653">
                  <c:v>366.0</c:v>
                </c:pt>
                <c:pt idx="654">
                  <c:v>366.0</c:v>
                </c:pt>
                <c:pt idx="655">
                  <c:v>367.0</c:v>
                </c:pt>
                <c:pt idx="656">
                  <c:v>367.0</c:v>
                </c:pt>
                <c:pt idx="657">
                  <c:v>368.0</c:v>
                </c:pt>
                <c:pt idx="658">
                  <c:v>368.0</c:v>
                </c:pt>
                <c:pt idx="659">
                  <c:v>369.0</c:v>
                </c:pt>
                <c:pt idx="660">
                  <c:v>369.0</c:v>
                </c:pt>
                <c:pt idx="661">
                  <c:v>370.0</c:v>
                </c:pt>
                <c:pt idx="662">
                  <c:v>370.0</c:v>
                </c:pt>
                <c:pt idx="663">
                  <c:v>371.0</c:v>
                </c:pt>
                <c:pt idx="664">
                  <c:v>371.0</c:v>
                </c:pt>
                <c:pt idx="665">
                  <c:v>372.0</c:v>
                </c:pt>
                <c:pt idx="666">
                  <c:v>372.0</c:v>
                </c:pt>
                <c:pt idx="667">
                  <c:v>373.0</c:v>
                </c:pt>
                <c:pt idx="668">
                  <c:v>373.0</c:v>
                </c:pt>
                <c:pt idx="669">
                  <c:v>374.0</c:v>
                </c:pt>
                <c:pt idx="670">
                  <c:v>374.0</c:v>
                </c:pt>
                <c:pt idx="671">
                  <c:v>375.0</c:v>
                </c:pt>
                <c:pt idx="672">
                  <c:v>375.0</c:v>
                </c:pt>
                <c:pt idx="673">
                  <c:v>376.0</c:v>
                </c:pt>
                <c:pt idx="674">
                  <c:v>376.0</c:v>
                </c:pt>
                <c:pt idx="675">
                  <c:v>377.0</c:v>
                </c:pt>
                <c:pt idx="676">
                  <c:v>377.0</c:v>
                </c:pt>
                <c:pt idx="677">
                  <c:v>378.0</c:v>
                </c:pt>
                <c:pt idx="678">
                  <c:v>378.0</c:v>
                </c:pt>
                <c:pt idx="679">
                  <c:v>379.0</c:v>
                </c:pt>
                <c:pt idx="680">
                  <c:v>379.0</c:v>
                </c:pt>
                <c:pt idx="681">
                  <c:v>380.0</c:v>
                </c:pt>
                <c:pt idx="682">
                  <c:v>380.0</c:v>
                </c:pt>
                <c:pt idx="683">
                  <c:v>381.0</c:v>
                </c:pt>
                <c:pt idx="684">
                  <c:v>381.0</c:v>
                </c:pt>
                <c:pt idx="685">
                  <c:v>382.0</c:v>
                </c:pt>
                <c:pt idx="686">
                  <c:v>382.0</c:v>
                </c:pt>
                <c:pt idx="687">
                  <c:v>383.0</c:v>
                </c:pt>
                <c:pt idx="688">
                  <c:v>383.0</c:v>
                </c:pt>
                <c:pt idx="689">
                  <c:v>385.0</c:v>
                </c:pt>
                <c:pt idx="690">
                  <c:v>385.0</c:v>
                </c:pt>
                <c:pt idx="691">
                  <c:v>386.0</c:v>
                </c:pt>
                <c:pt idx="692">
                  <c:v>386.0</c:v>
                </c:pt>
                <c:pt idx="693">
                  <c:v>387.0</c:v>
                </c:pt>
                <c:pt idx="694">
                  <c:v>387.0</c:v>
                </c:pt>
                <c:pt idx="695">
                  <c:v>388.0</c:v>
                </c:pt>
                <c:pt idx="696">
                  <c:v>388.0</c:v>
                </c:pt>
                <c:pt idx="697">
                  <c:v>389.0</c:v>
                </c:pt>
                <c:pt idx="698">
                  <c:v>389.0</c:v>
                </c:pt>
                <c:pt idx="699">
                  <c:v>390.0</c:v>
                </c:pt>
                <c:pt idx="700">
                  <c:v>390.0</c:v>
                </c:pt>
                <c:pt idx="701">
                  <c:v>392.0</c:v>
                </c:pt>
                <c:pt idx="702">
                  <c:v>392.0</c:v>
                </c:pt>
                <c:pt idx="703">
                  <c:v>393.0</c:v>
                </c:pt>
                <c:pt idx="704">
                  <c:v>393.0</c:v>
                </c:pt>
                <c:pt idx="705">
                  <c:v>394.0</c:v>
                </c:pt>
                <c:pt idx="706">
                  <c:v>394.0</c:v>
                </c:pt>
                <c:pt idx="707">
                  <c:v>395.0</c:v>
                </c:pt>
                <c:pt idx="708">
                  <c:v>395.0</c:v>
                </c:pt>
                <c:pt idx="709">
                  <c:v>396.0</c:v>
                </c:pt>
                <c:pt idx="710">
                  <c:v>396.0</c:v>
                </c:pt>
                <c:pt idx="711">
                  <c:v>397.0</c:v>
                </c:pt>
                <c:pt idx="712">
                  <c:v>397.0</c:v>
                </c:pt>
                <c:pt idx="713">
                  <c:v>398.0</c:v>
                </c:pt>
                <c:pt idx="714">
                  <c:v>398.0</c:v>
                </c:pt>
                <c:pt idx="715">
                  <c:v>400.0</c:v>
                </c:pt>
                <c:pt idx="716">
                  <c:v>400.0</c:v>
                </c:pt>
                <c:pt idx="717">
                  <c:v>401.0</c:v>
                </c:pt>
                <c:pt idx="718">
                  <c:v>401.0</c:v>
                </c:pt>
                <c:pt idx="719">
                  <c:v>402.0</c:v>
                </c:pt>
                <c:pt idx="720">
                  <c:v>402.0</c:v>
                </c:pt>
                <c:pt idx="721">
                  <c:v>403.0</c:v>
                </c:pt>
                <c:pt idx="722">
                  <c:v>403.0</c:v>
                </c:pt>
                <c:pt idx="723">
                  <c:v>404.0</c:v>
                </c:pt>
                <c:pt idx="724">
                  <c:v>404.0</c:v>
                </c:pt>
                <c:pt idx="725">
                  <c:v>405.0</c:v>
                </c:pt>
                <c:pt idx="726">
                  <c:v>405.0</c:v>
                </c:pt>
                <c:pt idx="727">
                  <c:v>407.0</c:v>
                </c:pt>
                <c:pt idx="728">
                  <c:v>407.0</c:v>
                </c:pt>
                <c:pt idx="729">
                  <c:v>408.0</c:v>
                </c:pt>
                <c:pt idx="730">
                  <c:v>408.0</c:v>
                </c:pt>
                <c:pt idx="731">
                  <c:v>411.0</c:v>
                </c:pt>
                <c:pt idx="732">
                  <c:v>411.0</c:v>
                </c:pt>
                <c:pt idx="733">
                  <c:v>413.0</c:v>
                </c:pt>
                <c:pt idx="734">
                  <c:v>413.0</c:v>
                </c:pt>
                <c:pt idx="735">
                  <c:v>415.0</c:v>
                </c:pt>
                <c:pt idx="736">
                  <c:v>415.0</c:v>
                </c:pt>
                <c:pt idx="737">
                  <c:v>416.0</c:v>
                </c:pt>
                <c:pt idx="738">
                  <c:v>416.0</c:v>
                </c:pt>
                <c:pt idx="739">
                  <c:v>417.0</c:v>
                </c:pt>
                <c:pt idx="740">
                  <c:v>417.0</c:v>
                </c:pt>
                <c:pt idx="741">
                  <c:v>420.0</c:v>
                </c:pt>
                <c:pt idx="742">
                  <c:v>420.0</c:v>
                </c:pt>
                <c:pt idx="743">
                  <c:v>421.0</c:v>
                </c:pt>
                <c:pt idx="744">
                  <c:v>421.0</c:v>
                </c:pt>
                <c:pt idx="745">
                  <c:v>422.0</c:v>
                </c:pt>
                <c:pt idx="746">
                  <c:v>422.0</c:v>
                </c:pt>
                <c:pt idx="747">
                  <c:v>423.0</c:v>
                </c:pt>
                <c:pt idx="748">
                  <c:v>423.0</c:v>
                </c:pt>
                <c:pt idx="749">
                  <c:v>424.0</c:v>
                </c:pt>
                <c:pt idx="750">
                  <c:v>424.0</c:v>
                </c:pt>
                <c:pt idx="751">
                  <c:v>429.0</c:v>
                </c:pt>
                <c:pt idx="752">
                  <c:v>429.0</c:v>
                </c:pt>
                <c:pt idx="753">
                  <c:v>430.0</c:v>
                </c:pt>
                <c:pt idx="754">
                  <c:v>430.0</c:v>
                </c:pt>
                <c:pt idx="755">
                  <c:v>431.0</c:v>
                </c:pt>
                <c:pt idx="756">
                  <c:v>431.0</c:v>
                </c:pt>
                <c:pt idx="757">
                  <c:v>435.0</c:v>
                </c:pt>
                <c:pt idx="758">
                  <c:v>435.0</c:v>
                </c:pt>
                <c:pt idx="759">
                  <c:v>436.0</c:v>
                </c:pt>
                <c:pt idx="760">
                  <c:v>436.0</c:v>
                </c:pt>
                <c:pt idx="761">
                  <c:v>437.0</c:v>
                </c:pt>
                <c:pt idx="762">
                  <c:v>437.0</c:v>
                </c:pt>
                <c:pt idx="763">
                  <c:v>438.0</c:v>
                </c:pt>
                <c:pt idx="764">
                  <c:v>438.0</c:v>
                </c:pt>
                <c:pt idx="765">
                  <c:v>441.0</c:v>
                </c:pt>
                <c:pt idx="766">
                  <c:v>441.0</c:v>
                </c:pt>
                <c:pt idx="767">
                  <c:v>442.0</c:v>
                </c:pt>
                <c:pt idx="768">
                  <c:v>442.0</c:v>
                </c:pt>
                <c:pt idx="769">
                  <c:v>443.0</c:v>
                </c:pt>
                <c:pt idx="770">
                  <c:v>443.0</c:v>
                </c:pt>
                <c:pt idx="771">
                  <c:v>444.0</c:v>
                </c:pt>
                <c:pt idx="772">
                  <c:v>444.0</c:v>
                </c:pt>
                <c:pt idx="773">
                  <c:v>446.0</c:v>
                </c:pt>
                <c:pt idx="774">
                  <c:v>446.0</c:v>
                </c:pt>
                <c:pt idx="775">
                  <c:v>447.0</c:v>
                </c:pt>
                <c:pt idx="776">
                  <c:v>447.0</c:v>
                </c:pt>
                <c:pt idx="777">
                  <c:v>448.0</c:v>
                </c:pt>
                <c:pt idx="778">
                  <c:v>448.0</c:v>
                </c:pt>
                <c:pt idx="779">
                  <c:v>449.0</c:v>
                </c:pt>
                <c:pt idx="780">
                  <c:v>449.0</c:v>
                </c:pt>
                <c:pt idx="781">
                  <c:v>449.0</c:v>
                </c:pt>
                <c:pt idx="782">
                  <c:v>449.0</c:v>
                </c:pt>
                <c:pt idx="783">
                  <c:v>450.0</c:v>
                </c:pt>
                <c:pt idx="784">
                  <c:v>450.0</c:v>
                </c:pt>
                <c:pt idx="785">
                  <c:v>451.0</c:v>
                </c:pt>
                <c:pt idx="786">
                  <c:v>451.0</c:v>
                </c:pt>
                <c:pt idx="787">
                  <c:v>452.0</c:v>
                </c:pt>
                <c:pt idx="788">
                  <c:v>452.0</c:v>
                </c:pt>
                <c:pt idx="789">
                  <c:v>453.0</c:v>
                </c:pt>
                <c:pt idx="790">
                  <c:v>453.0</c:v>
                </c:pt>
                <c:pt idx="791">
                  <c:v>454.0</c:v>
                </c:pt>
                <c:pt idx="792">
                  <c:v>454.0</c:v>
                </c:pt>
                <c:pt idx="793">
                  <c:v>457.0</c:v>
                </c:pt>
                <c:pt idx="794">
                  <c:v>457.0</c:v>
                </c:pt>
                <c:pt idx="795">
                  <c:v>458.0</c:v>
                </c:pt>
                <c:pt idx="796">
                  <c:v>458.0</c:v>
                </c:pt>
                <c:pt idx="797">
                  <c:v>459.0</c:v>
                </c:pt>
                <c:pt idx="798">
                  <c:v>459.0</c:v>
                </c:pt>
                <c:pt idx="799">
                  <c:v>460.0</c:v>
                </c:pt>
                <c:pt idx="800">
                  <c:v>460.0</c:v>
                </c:pt>
                <c:pt idx="801">
                  <c:v>461.0</c:v>
                </c:pt>
                <c:pt idx="802">
                  <c:v>461.0</c:v>
                </c:pt>
                <c:pt idx="803">
                  <c:v>463.0</c:v>
                </c:pt>
                <c:pt idx="804">
                  <c:v>463.0</c:v>
                </c:pt>
                <c:pt idx="805">
                  <c:v>464.0</c:v>
                </c:pt>
                <c:pt idx="806">
                  <c:v>464.0</c:v>
                </c:pt>
                <c:pt idx="807">
                  <c:v>466.0</c:v>
                </c:pt>
                <c:pt idx="808">
                  <c:v>466.0</c:v>
                </c:pt>
                <c:pt idx="809">
                  <c:v>467.0</c:v>
                </c:pt>
                <c:pt idx="810">
                  <c:v>467.0</c:v>
                </c:pt>
                <c:pt idx="811">
                  <c:v>468.0</c:v>
                </c:pt>
                <c:pt idx="812">
                  <c:v>468.0</c:v>
                </c:pt>
                <c:pt idx="813">
                  <c:v>469.0</c:v>
                </c:pt>
                <c:pt idx="814">
                  <c:v>469.0</c:v>
                </c:pt>
                <c:pt idx="815">
                  <c:v>470.0</c:v>
                </c:pt>
                <c:pt idx="816">
                  <c:v>470.0</c:v>
                </c:pt>
                <c:pt idx="817">
                  <c:v>471.0</c:v>
                </c:pt>
                <c:pt idx="818">
                  <c:v>471.0</c:v>
                </c:pt>
                <c:pt idx="819">
                  <c:v>472.0</c:v>
                </c:pt>
                <c:pt idx="820">
                  <c:v>472.0</c:v>
                </c:pt>
                <c:pt idx="821">
                  <c:v>473.0</c:v>
                </c:pt>
                <c:pt idx="822">
                  <c:v>473.0</c:v>
                </c:pt>
                <c:pt idx="823">
                  <c:v>474.0</c:v>
                </c:pt>
                <c:pt idx="824">
                  <c:v>474.0</c:v>
                </c:pt>
                <c:pt idx="825">
                  <c:v>475.0</c:v>
                </c:pt>
                <c:pt idx="826">
                  <c:v>475.0</c:v>
                </c:pt>
                <c:pt idx="827">
                  <c:v>476.0</c:v>
                </c:pt>
                <c:pt idx="828">
                  <c:v>476.0</c:v>
                </c:pt>
                <c:pt idx="829">
                  <c:v>476.0</c:v>
                </c:pt>
                <c:pt idx="830">
                  <c:v>476.0</c:v>
                </c:pt>
                <c:pt idx="831">
                  <c:v>477.0</c:v>
                </c:pt>
                <c:pt idx="832">
                  <c:v>477.0</c:v>
                </c:pt>
                <c:pt idx="833">
                  <c:v>478.0</c:v>
                </c:pt>
                <c:pt idx="834">
                  <c:v>478.0</c:v>
                </c:pt>
                <c:pt idx="835">
                  <c:v>479.0</c:v>
                </c:pt>
                <c:pt idx="836">
                  <c:v>479.0</c:v>
                </c:pt>
                <c:pt idx="837">
                  <c:v>480.0</c:v>
                </c:pt>
                <c:pt idx="838">
                  <c:v>480.0</c:v>
                </c:pt>
                <c:pt idx="839">
                  <c:v>481.0</c:v>
                </c:pt>
                <c:pt idx="840">
                  <c:v>481.0</c:v>
                </c:pt>
                <c:pt idx="841">
                  <c:v>486.0</c:v>
                </c:pt>
                <c:pt idx="842">
                  <c:v>486.0</c:v>
                </c:pt>
                <c:pt idx="843">
                  <c:v>486.0</c:v>
                </c:pt>
                <c:pt idx="844">
                  <c:v>486.0</c:v>
                </c:pt>
                <c:pt idx="845">
                  <c:v>488.0</c:v>
                </c:pt>
                <c:pt idx="846">
                  <c:v>488.0</c:v>
                </c:pt>
                <c:pt idx="847">
                  <c:v>489.0</c:v>
                </c:pt>
                <c:pt idx="848">
                  <c:v>489.0</c:v>
                </c:pt>
                <c:pt idx="849">
                  <c:v>490.0</c:v>
                </c:pt>
                <c:pt idx="850">
                  <c:v>490.0</c:v>
                </c:pt>
                <c:pt idx="851">
                  <c:v>491.0</c:v>
                </c:pt>
                <c:pt idx="852">
                  <c:v>491.0</c:v>
                </c:pt>
                <c:pt idx="853">
                  <c:v>492.0</c:v>
                </c:pt>
                <c:pt idx="854">
                  <c:v>492.0</c:v>
                </c:pt>
                <c:pt idx="855">
                  <c:v>493.0</c:v>
                </c:pt>
                <c:pt idx="856">
                  <c:v>493.0</c:v>
                </c:pt>
                <c:pt idx="857">
                  <c:v>494.0</c:v>
                </c:pt>
                <c:pt idx="858">
                  <c:v>494.0</c:v>
                </c:pt>
                <c:pt idx="859">
                  <c:v>495.0</c:v>
                </c:pt>
                <c:pt idx="860">
                  <c:v>495.0</c:v>
                </c:pt>
                <c:pt idx="861">
                  <c:v>496.0</c:v>
                </c:pt>
                <c:pt idx="862">
                  <c:v>496.0</c:v>
                </c:pt>
                <c:pt idx="863">
                  <c:v>497.0</c:v>
                </c:pt>
                <c:pt idx="864">
                  <c:v>497.0</c:v>
                </c:pt>
                <c:pt idx="865">
                  <c:v>498.0</c:v>
                </c:pt>
                <c:pt idx="866">
                  <c:v>498.0</c:v>
                </c:pt>
                <c:pt idx="867">
                  <c:v>499.0</c:v>
                </c:pt>
                <c:pt idx="868">
                  <c:v>499.0</c:v>
                </c:pt>
                <c:pt idx="869">
                  <c:v>500.0</c:v>
                </c:pt>
                <c:pt idx="870">
                  <c:v>500.0</c:v>
                </c:pt>
                <c:pt idx="871">
                  <c:v>502.0</c:v>
                </c:pt>
                <c:pt idx="872">
                  <c:v>502.0</c:v>
                </c:pt>
                <c:pt idx="873">
                  <c:v>503.0</c:v>
                </c:pt>
                <c:pt idx="874">
                  <c:v>503.0</c:v>
                </c:pt>
                <c:pt idx="875">
                  <c:v>504.0</c:v>
                </c:pt>
                <c:pt idx="876">
                  <c:v>504.0</c:v>
                </c:pt>
                <c:pt idx="877">
                  <c:v>505.0</c:v>
                </c:pt>
                <c:pt idx="878">
                  <c:v>505.0</c:v>
                </c:pt>
                <c:pt idx="879">
                  <c:v>506.0</c:v>
                </c:pt>
                <c:pt idx="880">
                  <c:v>506.0</c:v>
                </c:pt>
                <c:pt idx="881">
                  <c:v>507.0</c:v>
                </c:pt>
                <c:pt idx="882">
                  <c:v>507.0</c:v>
                </c:pt>
                <c:pt idx="883">
                  <c:v>508.0</c:v>
                </c:pt>
                <c:pt idx="884">
                  <c:v>508.0</c:v>
                </c:pt>
                <c:pt idx="885">
                  <c:v>509.0</c:v>
                </c:pt>
                <c:pt idx="886">
                  <c:v>509.0</c:v>
                </c:pt>
                <c:pt idx="887">
                  <c:v>510.0</c:v>
                </c:pt>
                <c:pt idx="888">
                  <c:v>510.0</c:v>
                </c:pt>
                <c:pt idx="889">
                  <c:v>511.0</c:v>
                </c:pt>
                <c:pt idx="890">
                  <c:v>511.0</c:v>
                </c:pt>
                <c:pt idx="891">
                  <c:v>512.0</c:v>
                </c:pt>
                <c:pt idx="892">
                  <c:v>512.0</c:v>
                </c:pt>
                <c:pt idx="893">
                  <c:v>513.0</c:v>
                </c:pt>
                <c:pt idx="894">
                  <c:v>513.0</c:v>
                </c:pt>
                <c:pt idx="895">
                  <c:v>514.0</c:v>
                </c:pt>
                <c:pt idx="896">
                  <c:v>514.0</c:v>
                </c:pt>
                <c:pt idx="897">
                  <c:v>518.0</c:v>
                </c:pt>
                <c:pt idx="898">
                  <c:v>518.0</c:v>
                </c:pt>
                <c:pt idx="899">
                  <c:v>519.0</c:v>
                </c:pt>
                <c:pt idx="900">
                  <c:v>519.0</c:v>
                </c:pt>
                <c:pt idx="901">
                  <c:v>520.0</c:v>
                </c:pt>
                <c:pt idx="902">
                  <c:v>520.0</c:v>
                </c:pt>
                <c:pt idx="903">
                  <c:v>522.0</c:v>
                </c:pt>
                <c:pt idx="904">
                  <c:v>522.0</c:v>
                </c:pt>
                <c:pt idx="905">
                  <c:v>523.0</c:v>
                </c:pt>
                <c:pt idx="906">
                  <c:v>523.0</c:v>
                </c:pt>
                <c:pt idx="907">
                  <c:v>526.0</c:v>
                </c:pt>
                <c:pt idx="908">
                  <c:v>526.0</c:v>
                </c:pt>
                <c:pt idx="909">
                  <c:v>527.0</c:v>
                </c:pt>
                <c:pt idx="910">
                  <c:v>527.0</c:v>
                </c:pt>
                <c:pt idx="911">
                  <c:v>529.0</c:v>
                </c:pt>
                <c:pt idx="912">
                  <c:v>529.0</c:v>
                </c:pt>
                <c:pt idx="913">
                  <c:v>532.0</c:v>
                </c:pt>
                <c:pt idx="914">
                  <c:v>532.0</c:v>
                </c:pt>
                <c:pt idx="915">
                  <c:v>534.0</c:v>
                </c:pt>
                <c:pt idx="916">
                  <c:v>534.0</c:v>
                </c:pt>
                <c:pt idx="917">
                  <c:v>535.0</c:v>
                </c:pt>
                <c:pt idx="918">
                  <c:v>535.0</c:v>
                </c:pt>
                <c:pt idx="919">
                  <c:v>536.0</c:v>
                </c:pt>
                <c:pt idx="920">
                  <c:v>536.0</c:v>
                </c:pt>
                <c:pt idx="921">
                  <c:v>537.0</c:v>
                </c:pt>
                <c:pt idx="922">
                  <c:v>537.0</c:v>
                </c:pt>
                <c:pt idx="923">
                  <c:v>538.0</c:v>
                </c:pt>
                <c:pt idx="924">
                  <c:v>538.0</c:v>
                </c:pt>
                <c:pt idx="925">
                  <c:v>540.0</c:v>
                </c:pt>
                <c:pt idx="926">
                  <c:v>540.0</c:v>
                </c:pt>
                <c:pt idx="927">
                  <c:v>540.0</c:v>
                </c:pt>
                <c:pt idx="928">
                  <c:v>540.0</c:v>
                </c:pt>
                <c:pt idx="929">
                  <c:v>541.0</c:v>
                </c:pt>
                <c:pt idx="930">
                  <c:v>541.0</c:v>
                </c:pt>
                <c:pt idx="931">
                  <c:v>542.0</c:v>
                </c:pt>
                <c:pt idx="932">
                  <c:v>542.0</c:v>
                </c:pt>
                <c:pt idx="933">
                  <c:v>543.0</c:v>
                </c:pt>
                <c:pt idx="934">
                  <c:v>543.0</c:v>
                </c:pt>
                <c:pt idx="935">
                  <c:v>544.0</c:v>
                </c:pt>
                <c:pt idx="936">
                  <c:v>544.0</c:v>
                </c:pt>
                <c:pt idx="937">
                  <c:v>545.0</c:v>
                </c:pt>
                <c:pt idx="938">
                  <c:v>545.0</c:v>
                </c:pt>
                <c:pt idx="939">
                  <c:v>546.0</c:v>
                </c:pt>
                <c:pt idx="940">
                  <c:v>546.0</c:v>
                </c:pt>
                <c:pt idx="941">
                  <c:v>547.0</c:v>
                </c:pt>
                <c:pt idx="942">
                  <c:v>547.0</c:v>
                </c:pt>
                <c:pt idx="943">
                  <c:v>547.0</c:v>
                </c:pt>
                <c:pt idx="944">
                  <c:v>547.0</c:v>
                </c:pt>
                <c:pt idx="945">
                  <c:v>548.0</c:v>
                </c:pt>
                <c:pt idx="946">
                  <c:v>548.0</c:v>
                </c:pt>
                <c:pt idx="947">
                  <c:v>549.0</c:v>
                </c:pt>
                <c:pt idx="948">
                  <c:v>549.0</c:v>
                </c:pt>
                <c:pt idx="949">
                  <c:v>550.0</c:v>
                </c:pt>
                <c:pt idx="950">
                  <c:v>550.0</c:v>
                </c:pt>
                <c:pt idx="951">
                  <c:v>551.0</c:v>
                </c:pt>
                <c:pt idx="952">
                  <c:v>551.0</c:v>
                </c:pt>
                <c:pt idx="953">
                  <c:v>552.0</c:v>
                </c:pt>
                <c:pt idx="954">
                  <c:v>552.0</c:v>
                </c:pt>
                <c:pt idx="955">
                  <c:v>553.0</c:v>
                </c:pt>
                <c:pt idx="956">
                  <c:v>553.0</c:v>
                </c:pt>
                <c:pt idx="957">
                  <c:v>554.0</c:v>
                </c:pt>
                <c:pt idx="958">
                  <c:v>554.0</c:v>
                </c:pt>
                <c:pt idx="959">
                  <c:v>555.0</c:v>
                </c:pt>
                <c:pt idx="960">
                  <c:v>555.0</c:v>
                </c:pt>
                <c:pt idx="961">
                  <c:v>556.0</c:v>
                </c:pt>
                <c:pt idx="962">
                  <c:v>556.0</c:v>
                </c:pt>
                <c:pt idx="963">
                  <c:v>557.0</c:v>
                </c:pt>
                <c:pt idx="964">
                  <c:v>557.0</c:v>
                </c:pt>
                <c:pt idx="965">
                  <c:v>558.0</c:v>
                </c:pt>
                <c:pt idx="966">
                  <c:v>558.0</c:v>
                </c:pt>
                <c:pt idx="967">
                  <c:v>559.0</c:v>
                </c:pt>
                <c:pt idx="968">
                  <c:v>559.0</c:v>
                </c:pt>
                <c:pt idx="969">
                  <c:v>560.0</c:v>
                </c:pt>
                <c:pt idx="970">
                  <c:v>560.0</c:v>
                </c:pt>
                <c:pt idx="971">
                  <c:v>561.0</c:v>
                </c:pt>
                <c:pt idx="972">
                  <c:v>561.0</c:v>
                </c:pt>
                <c:pt idx="973">
                  <c:v>562.0</c:v>
                </c:pt>
                <c:pt idx="974">
                  <c:v>562.0</c:v>
                </c:pt>
                <c:pt idx="975">
                  <c:v>563.0</c:v>
                </c:pt>
                <c:pt idx="976">
                  <c:v>563.0</c:v>
                </c:pt>
                <c:pt idx="977">
                  <c:v>564.0</c:v>
                </c:pt>
                <c:pt idx="978">
                  <c:v>564.0</c:v>
                </c:pt>
                <c:pt idx="979">
                  <c:v>565.0</c:v>
                </c:pt>
                <c:pt idx="980">
                  <c:v>565.0</c:v>
                </c:pt>
                <c:pt idx="981">
                  <c:v>566.0</c:v>
                </c:pt>
                <c:pt idx="982">
                  <c:v>566.0</c:v>
                </c:pt>
                <c:pt idx="983">
                  <c:v>566.0</c:v>
                </c:pt>
                <c:pt idx="984">
                  <c:v>566.0</c:v>
                </c:pt>
                <c:pt idx="985">
                  <c:v>567.0</c:v>
                </c:pt>
                <c:pt idx="986">
                  <c:v>567.0</c:v>
                </c:pt>
                <c:pt idx="987">
                  <c:v>569.0</c:v>
                </c:pt>
                <c:pt idx="988">
                  <c:v>569.0</c:v>
                </c:pt>
                <c:pt idx="989">
                  <c:v>570.0</c:v>
                </c:pt>
                <c:pt idx="990">
                  <c:v>570.0</c:v>
                </c:pt>
                <c:pt idx="991">
                  <c:v>571.0</c:v>
                </c:pt>
                <c:pt idx="992">
                  <c:v>571.0</c:v>
                </c:pt>
                <c:pt idx="993">
                  <c:v>572.0</c:v>
                </c:pt>
                <c:pt idx="994">
                  <c:v>572.0</c:v>
                </c:pt>
                <c:pt idx="995">
                  <c:v>573.0</c:v>
                </c:pt>
                <c:pt idx="996">
                  <c:v>573.0</c:v>
                </c:pt>
                <c:pt idx="997">
                  <c:v>575.0</c:v>
                </c:pt>
                <c:pt idx="998">
                  <c:v>575.0</c:v>
                </c:pt>
                <c:pt idx="999">
                  <c:v>576.0</c:v>
                </c:pt>
                <c:pt idx="1000">
                  <c:v>576.0</c:v>
                </c:pt>
                <c:pt idx="1001">
                  <c:v>577.0</c:v>
                </c:pt>
                <c:pt idx="1002">
                  <c:v>577.0</c:v>
                </c:pt>
                <c:pt idx="1003">
                  <c:v>578.0</c:v>
                </c:pt>
                <c:pt idx="1004">
                  <c:v>578.0</c:v>
                </c:pt>
                <c:pt idx="1005">
                  <c:v>579.0</c:v>
                </c:pt>
                <c:pt idx="1006">
                  <c:v>579.0</c:v>
                </c:pt>
                <c:pt idx="1007">
                  <c:v>581.0</c:v>
                </c:pt>
                <c:pt idx="1008">
                  <c:v>581.0</c:v>
                </c:pt>
                <c:pt idx="1009">
                  <c:v>582.0</c:v>
                </c:pt>
                <c:pt idx="1010">
                  <c:v>582.0</c:v>
                </c:pt>
                <c:pt idx="1011">
                  <c:v>583.0</c:v>
                </c:pt>
                <c:pt idx="1012">
                  <c:v>583.0</c:v>
                </c:pt>
                <c:pt idx="1013">
                  <c:v>584.0</c:v>
                </c:pt>
                <c:pt idx="1014">
                  <c:v>584.0</c:v>
                </c:pt>
                <c:pt idx="1015">
                  <c:v>585.0</c:v>
                </c:pt>
                <c:pt idx="1016">
                  <c:v>585.0</c:v>
                </c:pt>
                <c:pt idx="1017">
                  <c:v>587.0</c:v>
                </c:pt>
                <c:pt idx="1018">
                  <c:v>587.0</c:v>
                </c:pt>
                <c:pt idx="1019">
                  <c:v>588.0</c:v>
                </c:pt>
                <c:pt idx="1020">
                  <c:v>588.0</c:v>
                </c:pt>
                <c:pt idx="1021">
                  <c:v>589.0</c:v>
                </c:pt>
                <c:pt idx="1022">
                  <c:v>589.0</c:v>
                </c:pt>
                <c:pt idx="1023">
                  <c:v>590.0</c:v>
                </c:pt>
                <c:pt idx="1024">
                  <c:v>590.0</c:v>
                </c:pt>
                <c:pt idx="1025">
                  <c:v>593.0</c:v>
                </c:pt>
                <c:pt idx="1026">
                  <c:v>593.0</c:v>
                </c:pt>
                <c:pt idx="1027">
                  <c:v>593.0</c:v>
                </c:pt>
                <c:pt idx="1028">
                  <c:v>593.0</c:v>
                </c:pt>
                <c:pt idx="1029">
                  <c:v>594.0</c:v>
                </c:pt>
                <c:pt idx="1030">
                  <c:v>594.0</c:v>
                </c:pt>
                <c:pt idx="1031">
                  <c:v>595.0</c:v>
                </c:pt>
                <c:pt idx="1032">
                  <c:v>595.0</c:v>
                </c:pt>
                <c:pt idx="1033">
                  <c:v>596.0</c:v>
                </c:pt>
                <c:pt idx="1034">
                  <c:v>596.0</c:v>
                </c:pt>
                <c:pt idx="1035">
                  <c:v>597.0</c:v>
                </c:pt>
                <c:pt idx="1036">
                  <c:v>597.0</c:v>
                </c:pt>
                <c:pt idx="1037">
                  <c:v>598.0</c:v>
                </c:pt>
                <c:pt idx="1038">
                  <c:v>598.0</c:v>
                </c:pt>
                <c:pt idx="1039">
                  <c:v>599.0</c:v>
                </c:pt>
                <c:pt idx="1040">
                  <c:v>599.0</c:v>
                </c:pt>
                <c:pt idx="1041">
                  <c:v>600.0</c:v>
                </c:pt>
                <c:pt idx="1042">
                  <c:v>600.0</c:v>
                </c:pt>
                <c:pt idx="1043">
                  <c:v>601.0</c:v>
                </c:pt>
                <c:pt idx="1044">
                  <c:v>601.0</c:v>
                </c:pt>
                <c:pt idx="1045">
                  <c:v>603.0</c:v>
                </c:pt>
                <c:pt idx="1046">
                  <c:v>603.0</c:v>
                </c:pt>
                <c:pt idx="1047">
                  <c:v>604.0</c:v>
                </c:pt>
                <c:pt idx="1048">
                  <c:v>604.0</c:v>
                </c:pt>
                <c:pt idx="1049">
                  <c:v>605.0</c:v>
                </c:pt>
                <c:pt idx="1050">
                  <c:v>605.0</c:v>
                </c:pt>
                <c:pt idx="1051">
                  <c:v>606.0</c:v>
                </c:pt>
                <c:pt idx="1052">
                  <c:v>606.0</c:v>
                </c:pt>
                <c:pt idx="1053">
                  <c:v>607.0</c:v>
                </c:pt>
                <c:pt idx="1054">
                  <c:v>607.0</c:v>
                </c:pt>
                <c:pt idx="1055">
                  <c:v>610.0</c:v>
                </c:pt>
                <c:pt idx="1056">
                  <c:v>610.0</c:v>
                </c:pt>
                <c:pt idx="1057">
                  <c:v>611.0</c:v>
                </c:pt>
                <c:pt idx="1058">
                  <c:v>611.0</c:v>
                </c:pt>
                <c:pt idx="1059">
                  <c:v>612.0</c:v>
                </c:pt>
                <c:pt idx="1060">
                  <c:v>612.0</c:v>
                </c:pt>
                <c:pt idx="1061">
                  <c:v>613.0</c:v>
                </c:pt>
                <c:pt idx="1062">
                  <c:v>613.0</c:v>
                </c:pt>
                <c:pt idx="1063">
                  <c:v>615.0</c:v>
                </c:pt>
                <c:pt idx="1064">
                  <c:v>615.0</c:v>
                </c:pt>
                <c:pt idx="1065">
                  <c:v>616.0</c:v>
                </c:pt>
                <c:pt idx="1066">
                  <c:v>616.0</c:v>
                </c:pt>
                <c:pt idx="1067">
                  <c:v>617.0</c:v>
                </c:pt>
                <c:pt idx="1068">
                  <c:v>617.0</c:v>
                </c:pt>
                <c:pt idx="1069">
                  <c:v>619.0</c:v>
                </c:pt>
                <c:pt idx="1070">
                  <c:v>619.0</c:v>
                </c:pt>
                <c:pt idx="1071">
                  <c:v>620.0</c:v>
                </c:pt>
                <c:pt idx="1072">
                  <c:v>620.0</c:v>
                </c:pt>
                <c:pt idx="1073">
                  <c:v>621.0</c:v>
                </c:pt>
                <c:pt idx="1074">
                  <c:v>621.0</c:v>
                </c:pt>
                <c:pt idx="1075">
                  <c:v>622.0</c:v>
                </c:pt>
                <c:pt idx="1076">
                  <c:v>622.0</c:v>
                </c:pt>
                <c:pt idx="1077">
                  <c:v>623.0</c:v>
                </c:pt>
                <c:pt idx="1078">
                  <c:v>623.0</c:v>
                </c:pt>
                <c:pt idx="1079">
                  <c:v>624.0</c:v>
                </c:pt>
                <c:pt idx="1080">
                  <c:v>624.0</c:v>
                </c:pt>
                <c:pt idx="1081">
                  <c:v>625.0</c:v>
                </c:pt>
                <c:pt idx="1082">
                  <c:v>625.0</c:v>
                </c:pt>
                <c:pt idx="1083">
                  <c:v>626.0</c:v>
                </c:pt>
                <c:pt idx="1084">
                  <c:v>626.0</c:v>
                </c:pt>
                <c:pt idx="1085">
                  <c:v>627.0</c:v>
                </c:pt>
                <c:pt idx="1086">
                  <c:v>627.0</c:v>
                </c:pt>
                <c:pt idx="1087">
                  <c:v>628.0</c:v>
                </c:pt>
                <c:pt idx="1088">
                  <c:v>628.0</c:v>
                </c:pt>
                <c:pt idx="1089">
                  <c:v>629.0</c:v>
                </c:pt>
                <c:pt idx="1090">
                  <c:v>629.0</c:v>
                </c:pt>
                <c:pt idx="1091">
                  <c:v>630.0</c:v>
                </c:pt>
                <c:pt idx="1092">
                  <c:v>630.0</c:v>
                </c:pt>
                <c:pt idx="1093">
                  <c:v>631.0</c:v>
                </c:pt>
                <c:pt idx="1094">
                  <c:v>631.0</c:v>
                </c:pt>
                <c:pt idx="1095">
                  <c:v>632.0</c:v>
                </c:pt>
                <c:pt idx="1096">
                  <c:v>632.0</c:v>
                </c:pt>
                <c:pt idx="1097">
                  <c:v>633.0</c:v>
                </c:pt>
                <c:pt idx="1098">
                  <c:v>633.0</c:v>
                </c:pt>
                <c:pt idx="1099">
                  <c:v>634.0</c:v>
                </c:pt>
                <c:pt idx="1100">
                  <c:v>634.0</c:v>
                </c:pt>
                <c:pt idx="1101">
                  <c:v>635.0</c:v>
                </c:pt>
                <c:pt idx="1102">
                  <c:v>635.0</c:v>
                </c:pt>
                <c:pt idx="1103">
                  <c:v>636.0</c:v>
                </c:pt>
                <c:pt idx="1104">
                  <c:v>636.0</c:v>
                </c:pt>
                <c:pt idx="1105">
                  <c:v>637.0</c:v>
                </c:pt>
                <c:pt idx="1106">
                  <c:v>637.0</c:v>
                </c:pt>
                <c:pt idx="1107">
                  <c:v>638.0</c:v>
                </c:pt>
                <c:pt idx="1108">
                  <c:v>638.0</c:v>
                </c:pt>
                <c:pt idx="1109">
                  <c:v>639.0</c:v>
                </c:pt>
                <c:pt idx="1110">
                  <c:v>639.0</c:v>
                </c:pt>
                <c:pt idx="1111">
                  <c:v>640.0</c:v>
                </c:pt>
                <c:pt idx="1112">
                  <c:v>640.0</c:v>
                </c:pt>
                <c:pt idx="1113">
                  <c:v>641.0</c:v>
                </c:pt>
                <c:pt idx="1114">
                  <c:v>641.0</c:v>
                </c:pt>
                <c:pt idx="1115">
                  <c:v>642.0</c:v>
                </c:pt>
                <c:pt idx="1116">
                  <c:v>642.0</c:v>
                </c:pt>
                <c:pt idx="1117">
                  <c:v>643.0</c:v>
                </c:pt>
                <c:pt idx="1118">
                  <c:v>643.0</c:v>
                </c:pt>
                <c:pt idx="1119">
                  <c:v>644.0</c:v>
                </c:pt>
                <c:pt idx="1120">
                  <c:v>644.0</c:v>
                </c:pt>
                <c:pt idx="1121">
                  <c:v>645.0</c:v>
                </c:pt>
                <c:pt idx="1122">
                  <c:v>645.0</c:v>
                </c:pt>
                <c:pt idx="1123">
                  <c:v>646.0</c:v>
                </c:pt>
                <c:pt idx="1124">
                  <c:v>646.0</c:v>
                </c:pt>
                <c:pt idx="1125">
                  <c:v>647.0</c:v>
                </c:pt>
                <c:pt idx="1126">
                  <c:v>647.0</c:v>
                </c:pt>
                <c:pt idx="1127">
                  <c:v>648.0</c:v>
                </c:pt>
                <c:pt idx="1128">
                  <c:v>648.0</c:v>
                </c:pt>
                <c:pt idx="1129">
                  <c:v>649.0</c:v>
                </c:pt>
                <c:pt idx="1130">
                  <c:v>649.0</c:v>
                </c:pt>
                <c:pt idx="1131">
                  <c:v>650.0</c:v>
                </c:pt>
                <c:pt idx="1132">
                  <c:v>650.0</c:v>
                </c:pt>
                <c:pt idx="1133">
                  <c:v>651.0</c:v>
                </c:pt>
                <c:pt idx="1134">
                  <c:v>651.0</c:v>
                </c:pt>
                <c:pt idx="1135">
                  <c:v>652.0</c:v>
                </c:pt>
                <c:pt idx="1136">
                  <c:v>652.0</c:v>
                </c:pt>
                <c:pt idx="1137">
                  <c:v>652.0</c:v>
                </c:pt>
                <c:pt idx="1138">
                  <c:v>652.0</c:v>
                </c:pt>
                <c:pt idx="1139">
                  <c:v>653.0</c:v>
                </c:pt>
                <c:pt idx="1140">
                  <c:v>653.0</c:v>
                </c:pt>
                <c:pt idx="1141">
                  <c:v>654.0</c:v>
                </c:pt>
                <c:pt idx="1142">
                  <c:v>654.0</c:v>
                </c:pt>
                <c:pt idx="1143">
                  <c:v>655.0</c:v>
                </c:pt>
                <c:pt idx="1144">
                  <c:v>655.0</c:v>
                </c:pt>
                <c:pt idx="1145">
                  <c:v>656.0</c:v>
                </c:pt>
                <c:pt idx="1146">
                  <c:v>656.0</c:v>
                </c:pt>
                <c:pt idx="1147">
                  <c:v>659.0</c:v>
                </c:pt>
                <c:pt idx="1148">
                  <c:v>659.0</c:v>
                </c:pt>
                <c:pt idx="1149">
                  <c:v>660.0</c:v>
                </c:pt>
                <c:pt idx="1150">
                  <c:v>660.0</c:v>
                </c:pt>
                <c:pt idx="1151">
                  <c:v>661.0</c:v>
                </c:pt>
                <c:pt idx="1152">
                  <c:v>661.0</c:v>
                </c:pt>
                <c:pt idx="1153">
                  <c:v>662.0</c:v>
                </c:pt>
                <c:pt idx="1154">
                  <c:v>662.0</c:v>
                </c:pt>
                <c:pt idx="1155">
                  <c:v>663.0</c:v>
                </c:pt>
                <c:pt idx="1156">
                  <c:v>663.0</c:v>
                </c:pt>
                <c:pt idx="1157">
                  <c:v>664.0</c:v>
                </c:pt>
                <c:pt idx="1158">
                  <c:v>664.0</c:v>
                </c:pt>
                <c:pt idx="1159">
                  <c:v>665.0</c:v>
                </c:pt>
                <c:pt idx="1160">
                  <c:v>665.0</c:v>
                </c:pt>
                <c:pt idx="1161">
                  <c:v>666.0</c:v>
                </c:pt>
                <c:pt idx="1162">
                  <c:v>666.0</c:v>
                </c:pt>
                <c:pt idx="1163">
                  <c:v>667.0</c:v>
                </c:pt>
                <c:pt idx="1164">
                  <c:v>667.0</c:v>
                </c:pt>
                <c:pt idx="1165">
                  <c:v>670.0</c:v>
                </c:pt>
                <c:pt idx="1166">
                  <c:v>670.0</c:v>
                </c:pt>
                <c:pt idx="1167">
                  <c:v>671.0</c:v>
                </c:pt>
                <c:pt idx="1168">
                  <c:v>671.0</c:v>
                </c:pt>
                <c:pt idx="1169">
                  <c:v>672.0</c:v>
                </c:pt>
                <c:pt idx="1170">
                  <c:v>672.0</c:v>
                </c:pt>
                <c:pt idx="1171">
                  <c:v>673.0</c:v>
                </c:pt>
                <c:pt idx="1172">
                  <c:v>673.0</c:v>
                </c:pt>
                <c:pt idx="1173">
                  <c:v>674.0</c:v>
                </c:pt>
                <c:pt idx="1174">
                  <c:v>674.0</c:v>
                </c:pt>
                <c:pt idx="1175">
                  <c:v>675.0</c:v>
                </c:pt>
                <c:pt idx="1176">
                  <c:v>675.0</c:v>
                </c:pt>
                <c:pt idx="1177">
                  <c:v>676.0</c:v>
                </c:pt>
                <c:pt idx="1178">
                  <c:v>676.0</c:v>
                </c:pt>
                <c:pt idx="1179">
                  <c:v>680.0</c:v>
                </c:pt>
                <c:pt idx="1180">
                  <c:v>680.0</c:v>
                </c:pt>
                <c:pt idx="1181">
                  <c:v>681.0</c:v>
                </c:pt>
                <c:pt idx="1182">
                  <c:v>681.0</c:v>
                </c:pt>
                <c:pt idx="1183">
                  <c:v>684.0</c:v>
                </c:pt>
                <c:pt idx="1184">
                  <c:v>684.0</c:v>
                </c:pt>
                <c:pt idx="1185">
                  <c:v>688.0</c:v>
                </c:pt>
                <c:pt idx="1186">
                  <c:v>688.0</c:v>
                </c:pt>
                <c:pt idx="1187">
                  <c:v>689.0</c:v>
                </c:pt>
                <c:pt idx="1188">
                  <c:v>689.0</c:v>
                </c:pt>
                <c:pt idx="1189">
                  <c:v>690.0</c:v>
                </c:pt>
                <c:pt idx="1190">
                  <c:v>690.0</c:v>
                </c:pt>
                <c:pt idx="1191">
                  <c:v>691.0</c:v>
                </c:pt>
                <c:pt idx="1192">
                  <c:v>691.0</c:v>
                </c:pt>
                <c:pt idx="1193">
                  <c:v>696.0</c:v>
                </c:pt>
                <c:pt idx="1194">
                  <c:v>696.0</c:v>
                </c:pt>
                <c:pt idx="1195">
                  <c:v>697.0</c:v>
                </c:pt>
                <c:pt idx="1196">
                  <c:v>697.0</c:v>
                </c:pt>
                <c:pt idx="1197">
                  <c:v>700.0</c:v>
                </c:pt>
                <c:pt idx="1198">
                  <c:v>700.0</c:v>
                </c:pt>
                <c:pt idx="1199">
                  <c:v>701.0</c:v>
                </c:pt>
                <c:pt idx="1200">
                  <c:v>701.0</c:v>
                </c:pt>
                <c:pt idx="1201">
                  <c:v>707.0</c:v>
                </c:pt>
                <c:pt idx="1202">
                  <c:v>707.0</c:v>
                </c:pt>
                <c:pt idx="1203">
                  <c:v>710.0</c:v>
                </c:pt>
                <c:pt idx="1204">
                  <c:v>710.0</c:v>
                </c:pt>
                <c:pt idx="1205">
                  <c:v>712.0</c:v>
                </c:pt>
                <c:pt idx="1206">
                  <c:v>712.0</c:v>
                </c:pt>
                <c:pt idx="1207">
                  <c:v>716.0</c:v>
                </c:pt>
                <c:pt idx="1208">
                  <c:v>716.0</c:v>
                </c:pt>
                <c:pt idx="1209">
                  <c:v>717.0</c:v>
                </c:pt>
                <c:pt idx="1210">
                  <c:v>717.0</c:v>
                </c:pt>
                <c:pt idx="1211">
                  <c:v>718.0</c:v>
                </c:pt>
                <c:pt idx="1212">
                  <c:v>718.0</c:v>
                </c:pt>
                <c:pt idx="1213">
                  <c:v>719.0</c:v>
                </c:pt>
                <c:pt idx="1214">
                  <c:v>719.0</c:v>
                </c:pt>
                <c:pt idx="1215">
                  <c:v>721.0</c:v>
                </c:pt>
                <c:pt idx="1216">
                  <c:v>721.0</c:v>
                </c:pt>
                <c:pt idx="1217">
                  <c:v>722.0</c:v>
                </c:pt>
                <c:pt idx="1218">
                  <c:v>722.0</c:v>
                </c:pt>
                <c:pt idx="1219">
                  <c:v>722.0</c:v>
                </c:pt>
                <c:pt idx="1220">
                  <c:v>722.0</c:v>
                </c:pt>
                <c:pt idx="1221">
                  <c:v>723.0</c:v>
                </c:pt>
                <c:pt idx="1222">
                  <c:v>723.0</c:v>
                </c:pt>
                <c:pt idx="1223">
                  <c:v>724.0</c:v>
                </c:pt>
                <c:pt idx="1224">
                  <c:v>724.0</c:v>
                </c:pt>
                <c:pt idx="1225">
                  <c:v>725.0</c:v>
                </c:pt>
                <c:pt idx="1226">
                  <c:v>725.0</c:v>
                </c:pt>
                <c:pt idx="1227">
                  <c:v>726.0</c:v>
                </c:pt>
                <c:pt idx="1228">
                  <c:v>726.0</c:v>
                </c:pt>
                <c:pt idx="1229">
                  <c:v>727.0</c:v>
                </c:pt>
                <c:pt idx="1230">
                  <c:v>727.0</c:v>
                </c:pt>
                <c:pt idx="1231">
                  <c:v>728.0</c:v>
                </c:pt>
                <c:pt idx="1232">
                  <c:v>728.0</c:v>
                </c:pt>
                <c:pt idx="1233">
                  <c:v>729.0</c:v>
                </c:pt>
                <c:pt idx="1234">
                  <c:v>729.0</c:v>
                </c:pt>
                <c:pt idx="1235">
                  <c:v>730.0</c:v>
                </c:pt>
                <c:pt idx="1236">
                  <c:v>730.0</c:v>
                </c:pt>
                <c:pt idx="1237">
                  <c:v>731.0</c:v>
                </c:pt>
                <c:pt idx="1238">
                  <c:v>731.0</c:v>
                </c:pt>
                <c:pt idx="1239">
                  <c:v>732.0</c:v>
                </c:pt>
                <c:pt idx="1240">
                  <c:v>732.0</c:v>
                </c:pt>
                <c:pt idx="1241">
                  <c:v>733.0</c:v>
                </c:pt>
                <c:pt idx="1242">
                  <c:v>733.0</c:v>
                </c:pt>
                <c:pt idx="1243">
                  <c:v>734.0</c:v>
                </c:pt>
                <c:pt idx="1244">
                  <c:v>734.0</c:v>
                </c:pt>
                <c:pt idx="1245">
                  <c:v>735.0</c:v>
                </c:pt>
                <c:pt idx="1246">
                  <c:v>735.0</c:v>
                </c:pt>
                <c:pt idx="1247">
                  <c:v>736.0</c:v>
                </c:pt>
                <c:pt idx="1248">
                  <c:v>736.0</c:v>
                </c:pt>
                <c:pt idx="1249">
                  <c:v>737.0</c:v>
                </c:pt>
                <c:pt idx="1250">
                  <c:v>737.0</c:v>
                </c:pt>
                <c:pt idx="1251">
                  <c:v>738.0</c:v>
                </c:pt>
                <c:pt idx="1252">
                  <c:v>738.0</c:v>
                </c:pt>
                <c:pt idx="1253">
                  <c:v>739.0</c:v>
                </c:pt>
                <c:pt idx="1254">
                  <c:v>739.0</c:v>
                </c:pt>
                <c:pt idx="1255">
                  <c:v>740.0</c:v>
                </c:pt>
                <c:pt idx="1256">
                  <c:v>740.0</c:v>
                </c:pt>
                <c:pt idx="1257">
                  <c:v>741.0</c:v>
                </c:pt>
                <c:pt idx="1258">
                  <c:v>741.0</c:v>
                </c:pt>
                <c:pt idx="1259">
                  <c:v>742.0</c:v>
                </c:pt>
                <c:pt idx="1260">
                  <c:v>742.0</c:v>
                </c:pt>
                <c:pt idx="1261">
                  <c:v>743.0</c:v>
                </c:pt>
                <c:pt idx="1262">
                  <c:v>743.0</c:v>
                </c:pt>
                <c:pt idx="1263">
                  <c:v>744.0</c:v>
                </c:pt>
                <c:pt idx="1264">
                  <c:v>744.0</c:v>
                </c:pt>
                <c:pt idx="1265">
                  <c:v>745.0</c:v>
                </c:pt>
                <c:pt idx="1266">
                  <c:v>745.0</c:v>
                </c:pt>
                <c:pt idx="1267">
                  <c:v>746.0</c:v>
                </c:pt>
                <c:pt idx="1268">
                  <c:v>746.0</c:v>
                </c:pt>
                <c:pt idx="1269">
                  <c:v>747.0</c:v>
                </c:pt>
                <c:pt idx="1270">
                  <c:v>747.0</c:v>
                </c:pt>
                <c:pt idx="1271">
                  <c:v>748.0</c:v>
                </c:pt>
                <c:pt idx="1272">
                  <c:v>748.0</c:v>
                </c:pt>
                <c:pt idx="1273">
                  <c:v>749.0</c:v>
                </c:pt>
                <c:pt idx="1274">
                  <c:v>749.0</c:v>
                </c:pt>
                <c:pt idx="1275">
                  <c:v>750.0</c:v>
                </c:pt>
                <c:pt idx="1276">
                  <c:v>750.0</c:v>
                </c:pt>
                <c:pt idx="1277">
                  <c:v>751.0</c:v>
                </c:pt>
                <c:pt idx="1278">
                  <c:v>751.0</c:v>
                </c:pt>
                <c:pt idx="1279">
                  <c:v>752.0</c:v>
                </c:pt>
                <c:pt idx="1280">
                  <c:v>752.0</c:v>
                </c:pt>
                <c:pt idx="1281">
                  <c:v>753.0</c:v>
                </c:pt>
                <c:pt idx="1282">
                  <c:v>753.0</c:v>
                </c:pt>
                <c:pt idx="1283">
                  <c:v>754.0</c:v>
                </c:pt>
                <c:pt idx="1284">
                  <c:v>754.0</c:v>
                </c:pt>
                <c:pt idx="1285">
                  <c:v>755.0</c:v>
                </c:pt>
                <c:pt idx="1286">
                  <c:v>755.0</c:v>
                </c:pt>
                <c:pt idx="1287">
                  <c:v>756.0</c:v>
                </c:pt>
                <c:pt idx="1288">
                  <c:v>756.0</c:v>
                </c:pt>
                <c:pt idx="1289">
                  <c:v>757.0</c:v>
                </c:pt>
                <c:pt idx="1290">
                  <c:v>757.0</c:v>
                </c:pt>
                <c:pt idx="1291">
                  <c:v>758.0</c:v>
                </c:pt>
                <c:pt idx="1292">
                  <c:v>758.0</c:v>
                </c:pt>
                <c:pt idx="1293">
                  <c:v>759.0</c:v>
                </c:pt>
                <c:pt idx="1294">
                  <c:v>759.0</c:v>
                </c:pt>
                <c:pt idx="1295">
                  <c:v>760.0</c:v>
                </c:pt>
                <c:pt idx="1296">
                  <c:v>760.0</c:v>
                </c:pt>
                <c:pt idx="1297">
                  <c:v>761.0</c:v>
                </c:pt>
                <c:pt idx="1298">
                  <c:v>761.0</c:v>
                </c:pt>
                <c:pt idx="1299">
                  <c:v>763.0</c:v>
                </c:pt>
                <c:pt idx="1300">
                  <c:v>763.0</c:v>
                </c:pt>
                <c:pt idx="1301">
                  <c:v>764.0</c:v>
                </c:pt>
                <c:pt idx="1302">
                  <c:v>764.0</c:v>
                </c:pt>
                <c:pt idx="1303">
                  <c:v>765.0</c:v>
                </c:pt>
                <c:pt idx="1304">
                  <c:v>765.0</c:v>
                </c:pt>
                <c:pt idx="1305">
                  <c:v>767.0</c:v>
                </c:pt>
                <c:pt idx="1306">
                  <c:v>767.0</c:v>
                </c:pt>
                <c:pt idx="1307">
                  <c:v>783.0</c:v>
                </c:pt>
                <c:pt idx="1308">
                  <c:v>783.0</c:v>
                </c:pt>
                <c:pt idx="1309">
                  <c:v>791.0</c:v>
                </c:pt>
                <c:pt idx="1310">
                  <c:v>791.0</c:v>
                </c:pt>
                <c:pt idx="1311">
                  <c:v>808.0</c:v>
                </c:pt>
                <c:pt idx="1312">
                  <c:v>808.0</c:v>
                </c:pt>
                <c:pt idx="1313">
                  <c:v>815.0</c:v>
                </c:pt>
                <c:pt idx="1314">
                  <c:v>815.0</c:v>
                </c:pt>
                <c:pt idx="1315">
                  <c:v>820.0</c:v>
                </c:pt>
                <c:pt idx="1318">
                  <c:v>0.0</c:v>
                </c:pt>
                <c:pt idx="1319">
                  <c:v>1.0</c:v>
                </c:pt>
                <c:pt idx="1320">
                  <c:v>1.0</c:v>
                </c:pt>
                <c:pt idx="1321">
                  <c:v>2.0</c:v>
                </c:pt>
                <c:pt idx="1322">
                  <c:v>2.0</c:v>
                </c:pt>
                <c:pt idx="1323">
                  <c:v>8.0</c:v>
                </c:pt>
                <c:pt idx="1324">
                  <c:v>8.0</c:v>
                </c:pt>
                <c:pt idx="1325">
                  <c:v>9.0</c:v>
                </c:pt>
                <c:pt idx="1326">
                  <c:v>9.0</c:v>
                </c:pt>
                <c:pt idx="1327">
                  <c:v>11.0</c:v>
                </c:pt>
                <c:pt idx="1328">
                  <c:v>11.0</c:v>
                </c:pt>
                <c:pt idx="1329">
                  <c:v>12.0</c:v>
                </c:pt>
                <c:pt idx="1330">
                  <c:v>12.0</c:v>
                </c:pt>
                <c:pt idx="1331">
                  <c:v>13.0</c:v>
                </c:pt>
                <c:pt idx="1332">
                  <c:v>13.0</c:v>
                </c:pt>
                <c:pt idx="1333">
                  <c:v>14.0</c:v>
                </c:pt>
                <c:pt idx="1334">
                  <c:v>14.0</c:v>
                </c:pt>
                <c:pt idx="1335">
                  <c:v>15.0</c:v>
                </c:pt>
                <c:pt idx="1336">
                  <c:v>15.0</c:v>
                </c:pt>
                <c:pt idx="1337">
                  <c:v>17.0</c:v>
                </c:pt>
                <c:pt idx="1338">
                  <c:v>17.0</c:v>
                </c:pt>
                <c:pt idx="1339">
                  <c:v>20.0</c:v>
                </c:pt>
                <c:pt idx="1340">
                  <c:v>20.0</c:v>
                </c:pt>
                <c:pt idx="1341">
                  <c:v>21.0</c:v>
                </c:pt>
                <c:pt idx="1342">
                  <c:v>21.0</c:v>
                </c:pt>
                <c:pt idx="1343">
                  <c:v>22.0</c:v>
                </c:pt>
                <c:pt idx="1344">
                  <c:v>22.0</c:v>
                </c:pt>
                <c:pt idx="1345">
                  <c:v>23.0</c:v>
                </c:pt>
                <c:pt idx="1346">
                  <c:v>23.0</c:v>
                </c:pt>
                <c:pt idx="1347">
                  <c:v>25.0</c:v>
                </c:pt>
                <c:pt idx="1348">
                  <c:v>25.0</c:v>
                </c:pt>
                <c:pt idx="1349">
                  <c:v>26.0</c:v>
                </c:pt>
                <c:pt idx="1350">
                  <c:v>26.0</c:v>
                </c:pt>
                <c:pt idx="1351">
                  <c:v>27.0</c:v>
                </c:pt>
                <c:pt idx="1352">
                  <c:v>27.0</c:v>
                </c:pt>
                <c:pt idx="1353">
                  <c:v>28.0</c:v>
                </c:pt>
                <c:pt idx="1354">
                  <c:v>28.0</c:v>
                </c:pt>
                <c:pt idx="1355">
                  <c:v>29.0</c:v>
                </c:pt>
                <c:pt idx="1356">
                  <c:v>29.0</c:v>
                </c:pt>
                <c:pt idx="1357">
                  <c:v>30.0</c:v>
                </c:pt>
                <c:pt idx="1358">
                  <c:v>30.0</c:v>
                </c:pt>
                <c:pt idx="1359">
                  <c:v>31.0</c:v>
                </c:pt>
                <c:pt idx="1360">
                  <c:v>31.0</c:v>
                </c:pt>
                <c:pt idx="1361">
                  <c:v>32.0</c:v>
                </c:pt>
                <c:pt idx="1362">
                  <c:v>32.0</c:v>
                </c:pt>
                <c:pt idx="1363">
                  <c:v>33.0</c:v>
                </c:pt>
                <c:pt idx="1364">
                  <c:v>33.0</c:v>
                </c:pt>
                <c:pt idx="1365">
                  <c:v>35.0</c:v>
                </c:pt>
                <c:pt idx="1366">
                  <c:v>35.0</c:v>
                </c:pt>
                <c:pt idx="1367">
                  <c:v>36.0</c:v>
                </c:pt>
                <c:pt idx="1368">
                  <c:v>36.0</c:v>
                </c:pt>
                <c:pt idx="1369">
                  <c:v>37.0</c:v>
                </c:pt>
                <c:pt idx="1370">
                  <c:v>37.0</c:v>
                </c:pt>
                <c:pt idx="1371">
                  <c:v>38.0</c:v>
                </c:pt>
                <c:pt idx="1372">
                  <c:v>38.0</c:v>
                </c:pt>
                <c:pt idx="1373">
                  <c:v>38.0</c:v>
                </c:pt>
                <c:pt idx="1374">
                  <c:v>38.0</c:v>
                </c:pt>
                <c:pt idx="1375">
                  <c:v>39.0</c:v>
                </c:pt>
                <c:pt idx="1376">
                  <c:v>39.0</c:v>
                </c:pt>
                <c:pt idx="1377">
                  <c:v>40.0</c:v>
                </c:pt>
                <c:pt idx="1378">
                  <c:v>40.0</c:v>
                </c:pt>
                <c:pt idx="1379">
                  <c:v>42.0</c:v>
                </c:pt>
                <c:pt idx="1380">
                  <c:v>42.0</c:v>
                </c:pt>
                <c:pt idx="1381">
                  <c:v>43.0</c:v>
                </c:pt>
                <c:pt idx="1382">
                  <c:v>43.0</c:v>
                </c:pt>
                <c:pt idx="1383">
                  <c:v>44.0</c:v>
                </c:pt>
                <c:pt idx="1384">
                  <c:v>44.0</c:v>
                </c:pt>
                <c:pt idx="1385">
                  <c:v>45.0</c:v>
                </c:pt>
                <c:pt idx="1386">
                  <c:v>45.0</c:v>
                </c:pt>
                <c:pt idx="1387">
                  <c:v>46.0</c:v>
                </c:pt>
                <c:pt idx="1388">
                  <c:v>46.0</c:v>
                </c:pt>
                <c:pt idx="1389">
                  <c:v>47.0</c:v>
                </c:pt>
                <c:pt idx="1390">
                  <c:v>47.0</c:v>
                </c:pt>
                <c:pt idx="1391">
                  <c:v>48.0</c:v>
                </c:pt>
                <c:pt idx="1392">
                  <c:v>48.0</c:v>
                </c:pt>
                <c:pt idx="1393">
                  <c:v>51.0</c:v>
                </c:pt>
                <c:pt idx="1394">
                  <c:v>51.0</c:v>
                </c:pt>
                <c:pt idx="1395">
                  <c:v>52.0</c:v>
                </c:pt>
                <c:pt idx="1396">
                  <c:v>52.0</c:v>
                </c:pt>
                <c:pt idx="1397">
                  <c:v>53.0</c:v>
                </c:pt>
                <c:pt idx="1398">
                  <c:v>53.0</c:v>
                </c:pt>
                <c:pt idx="1399">
                  <c:v>55.0</c:v>
                </c:pt>
                <c:pt idx="1400">
                  <c:v>55.0</c:v>
                </c:pt>
                <c:pt idx="1401">
                  <c:v>56.0</c:v>
                </c:pt>
                <c:pt idx="1402">
                  <c:v>56.0</c:v>
                </c:pt>
                <c:pt idx="1403">
                  <c:v>57.0</c:v>
                </c:pt>
                <c:pt idx="1404">
                  <c:v>57.0</c:v>
                </c:pt>
                <c:pt idx="1405">
                  <c:v>58.0</c:v>
                </c:pt>
                <c:pt idx="1406">
                  <c:v>58.0</c:v>
                </c:pt>
                <c:pt idx="1407">
                  <c:v>59.0</c:v>
                </c:pt>
                <c:pt idx="1408">
                  <c:v>59.0</c:v>
                </c:pt>
                <c:pt idx="1409">
                  <c:v>60.0</c:v>
                </c:pt>
                <c:pt idx="1410">
                  <c:v>60.0</c:v>
                </c:pt>
                <c:pt idx="1411">
                  <c:v>61.0</c:v>
                </c:pt>
                <c:pt idx="1412">
                  <c:v>61.0</c:v>
                </c:pt>
                <c:pt idx="1413">
                  <c:v>62.0</c:v>
                </c:pt>
                <c:pt idx="1414">
                  <c:v>62.0</c:v>
                </c:pt>
                <c:pt idx="1415">
                  <c:v>63.0</c:v>
                </c:pt>
                <c:pt idx="1416">
                  <c:v>63.0</c:v>
                </c:pt>
                <c:pt idx="1417">
                  <c:v>64.0</c:v>
                </c:pt>
                <c:pt idx="1418">
                  <c:v>64.0</c:v>
                </c:pt>
                <c:pt idx="1419">
                  <c:v>65.0</c:v>
                </c:pt>
                <c:pt idx="1420">
                  <c:v>65.0</c:v>
                </c:pt>
                <c:pt idx="1421">
                  <c:v>65.0</c:v>
                </c:pt>
                <c:pt idx="1422">
                  <c:v>65.0</c:v>
                </c:pt>
                <c:pt idx="1423">
                  <c:v>67.0</c:v>
                </c:pt>
                <c:pt idx="1424">
                  <c:v>67.0</c:v>
                </c:pt>
                <c:pt idx="1425">
                  <c:v>68.0</c:v>
                </c:pt>
                <c:pt idx="1426">
                  <c:v>68.0</c:v>
                </c:pt>
                <c:pt idx="1427">
                  <c:v>69.0</c:v>
                </c:pt>
                <c:pt idx="1428">
                  <c:v>69.0</c:v>
                </c:pt>
                <c:pt idx="1429">
                  <c:v>70.0</c:v>
                </c:pt>
                <c:pt idx="1430">
                  <c:v>70.0</c:v>
                </c:pt>
                <c:pt idx="1431">
                  <c:v>72.0</c:v>
                </c:pt>
                <c:pt idx="1432">
                  <c:v>72.0</c:v>
                </c:pt>
                <c:pt idx="1433">
                  <c:v>73.0</c:v>
                </c:pt>
                <c:pt idx="1434">
                  <c:v>73.0</c:v>
                </c:pt>
                <c:pt idx="1435">
                  <c:v>75.0</c:v>
                </c:pt>
                <c:pt idx="1436">
                  <c:v>75.0</c:v>
                </c:pt>
                <c:pt idx="1437">
                  <c:v>76.0</c:v>
                </c:pt>
                <c:pt idx="1438">
                  <c:v>76.0</c:v>
                </c:pt>
                <c:pt idx="1439">
                  <c:v>77.0</c:v>
                </c:pt>
                <c:pt idx="1440">
                  <c:v>77.0</c:v>
                </c:pt>
                <c:pt idx="1441">
                  <c:v>78.0</c:v>
                </c:pt>
                <c:pt idx="1442">
                  <c:v>78.0</c:v>
                </c:pt>
                <c:pt idx="1443">
                  <c:v>79.0</c:v>
                </c:pt>
                <c:pt idx="1444">
                  <c:v>79.0</c:v>
                </c:pt>
                <c:pt idx="1445">
                  <c:v>80.0</c:v>
                </c:pt>
                <c:pt idx="1446">
                  <c:v>80.0</c:v>
                </c:pt>
                <c:pt idx="1447">
                  <c:v>81.0</c:v>
                </c:pt>
                <c:pt idx="1448">
                  <c:v>81.0</c:v>
                </c:pt>
                <c:pt idx="1449">
                  <c:v>83.0</c:v>
                </c:pt>
                <c:pt idx="1450">
                  <c:v>83.0</c:v>
                </c:pt>
                <c:pt idx="1451">
                  <c:v>85.0</c:v>
                </c:pt>
                <c:pt idx="1452">
                  <c:v>85.0</c:v>
                </c:pt>
                <c:pt idx="1453">
                  <c:v>86.0</c:v>
                </c:pt>
                <c:pt idx="1454">
                  <c:v>86.0</c:v>
                </c:pt>
                <c:pt idx="1455">
                  <c:v>86.0</c:v>
                </c:pt>
                <c:pt idx="1456">
                  <c:v>86.0</c:v>
                </c:pt>
                <c:pt idx="1457">
                  <c:v>87.0</c:v>
                </c:pt>
                <c:pt idx="1458">
                  <c:v>87.0</c:v>
                </c:pt>
                <c:pt idx="1459">
                  <c:v>88.0</c:v>
                </c:pt>
                <c:pt idx="1460">
                  <c:v>88.0</c:v>
                </c:pt>
                <c:pt idx="1461">
                  <c:v>89.0</c:v>
                </c:pt>
                <c:pt idx="1462">
                  <c:v>89.0</c:v>
                </c:pt>
                <c:pt idx="1463">
                  <c:v>90.0</c:v>
                </c:pt>
                <c:pt idx="1464">
                  <c:v>90.0</c:v>
                </c:pt>
                <c:pt idx="1465">
                  <c:v>92.0</c:v>
                </c:pt>
                <c:pt idx="1466">
                  <c:v>92.0</c:v>
                </c:pt>
                <c:pt idx="1467">
                  <c:v>93.0</c:v>
                </c:pt>
                <c:pt idx="1468">
                  <c:v>93.0</c:v>
                </c:pt>
                <c:pt idx="1469">
                  <c:v>94.0</c:v>
                </c:pt>
                <c:pt idx="1470">
                  <c:v>94.0</c:v>
                </c:pt>
                <c:pt idx="1471">
                  <c:v>95.0</c:v>
                </c:pt>
                <c:pt idx="1472">
                  <c:v>95.0</c:v>
                </c:pt>
                <c:pt idx="1473">
                  <c:v>96.0</c:v>
                </c:pt>
                <c:pt idx="1474">
                  <c:v>96.0</c:v>
                </c:pt>
                <c:pt idx="1475">
                  <c:v>100.0</c:v>
                </c:pt>
                <c:pt idx="1476">
                  <c:v>100.0</c:v>
                </c:pt>
                <c:pt idx="1477">
                  <c:v>104.0</c:v>
                </c:pt>
                <c:pt idx="1478">
                  <c:v>104.0</c:v>
                </c:pt>
                <c:pt idx="1479">
                  <c:v>105.0</c:v>
                </c:pt>
                <c:pt idx="1480">
                  <c:v>105.0</c:v>
                </c:pt>
                <c:pt idx="1481">
                  <c:v>106.0</c:v>
                </c:pt>
                <c:pt idx="1482">
                  <c:v>106.0</c:v>
                </c:pt>
                <c:pt idx="1483">
                  <c:v>106.0</c:v>
                </c:pt>
                <c:pt idx="1484">
                  <c:v>106.0</c:v>
                </c:pt>
                <c:pt idx="1485">
                  <c:v>107.0</c:v>
                </c:pt>
                <c:pt idx="1486">
                  <c:v>107.0</c:v>
                </c:pt>
                <c:pt idx="1487">
                  <c:v>109.0</c:v>
                </c:pt>
                <c:pt idx="1488">
                  <c:v>109.0</c:v>
                </c:pt>
                <c:pt idx="1489">
                  <c:v>110.0</c:v>
                </c:pt>
                <c:pt idx="1490">
                  <c:v>110.0</c:v>
                </c:pt>
                <c:pt idx="1491">
                  <c:v>111.0</c:v>
                </c:pt>
                <c:pt idx="1492">
                  <c:v>111.0</c:v>
                </c:pt>
                <c:pt idx="1493">
                  <c:v>111.0</c:v>
                </c:pt>
                <c:pt idx="1494">
                  <c:v>111.0</c:v>
                </c:pt>
                <c:pt idx="1495">
                  <c:v>112.0</c:v>
                </c:pt>
                <c:pt idx="1496">
                  <c:v>112.0</c:v>
                </c:pt>
                <c:pt idx="1497">
                  <c:v>113.0</c:v>
                </c:pt>
                <c:pt idx="1498">
                  <c:v>113.0</c:v>
                </c:pt>
                <c:pt idx="1499">
                  <c:v>114.0</c:v>
                </c:pt>
                <c:pt idx="1500">
                  <c:v>114.0</c:v>
                </c:pt>
                <c:pt idx="1501">
                  <c:v>114.0</c:v>
                </c:pt>
                <c:pt idx="1502">
                  <c:v>114.0</c:v>
                </c:pt>
                <c:pt idx="1503">
                  <c:v>115.0</c:v>
                </c:pt>
                <c:pt idx="1504">
                  <c:v>115.0</c:v>
                </c:pt>
                <c:pt idx="1505">
                  <c:v>116.0</c:v>
                </c:pt>
                <c:pt idx="1506">
                  <c:v>116.0</c:v>
                </c:pt>
                <c:pt idx="1507">
                  <c:v>117.0</c:v>
                </c:pt>
                <c:pt idx="1508">
                  <c:v>117.0</c:v>
                </c:pt>
                <c:pt idx="1509">
                  <c:v>117.0</c:v>
                </c:pt>
                <c:pt idx="1510">
                  <c:v>117.0</c:v>
                </c:pt>
                <c:pt idx="1511">
                  <c:v>118.0</c:v>
                </c:pt>
                <c:pt idx="1512">
                  <c:v>118.0</c:v>
                </c:pt>
                <c:pt idx="1513">
                  <c:v>119.0</c:v>
                </c:pt>
                <c:pt idx="1514">
                  <c:v>119.0</c:v>
                </c:pt>
                <c:pt idx="1515">
                  <c:v>120.0</c:v>
                </c:pt>
                <c:pt idx="1516">
                  <c:v>120.0</c:v>
                </c:pt>
                <c:pt idx="1517">
                  <c:v>121.0</c:v>
                </c:pt>
                <c:pt idx="1518">
                  <c:v>121.0</c:v>
                </c:pt>
                <c:pt idx="1519">
                  <c:v>122.0</c:v>
                </c:pt>
                <c:pt idx="1520">
                  <c:v>122.0</c:v>
                </c:pt>
                <c:pt idx="1521">
                  <c:v>124.0</c:v>
                </c:pt>
                <c:pt idx="1522">
                  <c:v>124.0</c:v>
                </c:pt>
                <c:pt idx="1523">
                  <c:v>125.0</c:v>
                </c:pt>
                <c:pt idx="1524">
                  <c:v>125.0</c:v>
                </c:pt>
                <c:pt idx="1525">
                  <c:v>126.0</c:v>
                </c:pt>
                <c:pt idx="1526">
                  <c:v>126.0</c:v>
                </c:pt>
                <c:pt idx="1527">
                  <c:v>127.0</c:v>
                </c:pt>
                <c:pt idx="1528">
                  <c:v>127.0</c:v>
                </c:pt>
                <c:pt idx="1529">
                  <c:v>128.0</c:v>
                </c:pt>
                <c:pt idx="1530">
                  <c:v>128.0</c:v>
                </c:pt>
                <c:pt idx="1531">
                  <c:v>129.0</c:v>
                </c:pt>
                <c:pt idx="1532">
                  <c:v>129.0</c:v>
                </c:pt>
                <c:pt idx="1533">
                  <c:v>130.0</c:v>
                </c:pt>
                <c:pt idx="1534">
                  <c:v>130.0</c:v>
                </c:pt>
                <c:pt idx="1535">
                  <c:v>133.0</c:v>
                </c:pt>
                <c:pt idx="1536">
                  <c:v>133.0</c:v>
                </c:pt>
                <c:pt idx="1537">
                  <c:v>134.0</c:v>
                </c:pt>
                <c:pt idx="1538">
                  <c:v>134.0</c:v>
                </c:pt>
                <c:pt idx="1539">
                  <c:v>135.0</c:v>
                </c:pt>
                <c:pt idx="1540">
                  <c:v>135.0</c:v>
                </c:pt>
                <c:pt idx="1541">
                  <c:v>137.0</c:v>
                </c:pt>
                <c:pt idx="1542">
                  <c:v>137.0</c:v>
                </c:pt>
                <c:pt idx="1543">
                  <c:v>138.0</c:v>
                </c:pt>
                <c:pt idx="1544">
                  <c:v>138.0</c:v>
                </c:pt>
                <c:pt idx="1545">
                  <c:v>141.0</c:v>
                </c:pt>
                <c:pt idx="1546">
                  <c:v>141.0</c:v>
                </c:pt>
                <c:pt idx="1547">
                  <c:v>142.0</c:v>
                </c:pt>
                <c:pt idx="1548">
                  <c:v>142.0</c:v>
                </c:pt>
                <c:pt idx="1549">
                  <c:v>143.0</c:v>
                </c:pt>
                <c:pt idx="1550">
                  <c:v>143.0</c:v>
                </c:pt>
                <c:pt idx="1551">
                  <c:v>145.0</c:v>
                </c:pt>
                <c:pt idx="1552">
                  <c:v>145.0</c:v>
                </c:pt>
                <c:pt idx="1553">
                  <c:v>147.0</c:v>
                </c:pt>
                <c:pt idx="1554">
                  <c:v>147.0</c:v>
                </c:pt>
                <c:pt idx="1555">
                  <c:v>149.0</c:v>
                </c:pt>
                <c:pt idx="1556">
                  <c:v>149.0</c:v>
                </c:pt>
                <c:pt idx="1557">
                  <c:v>150.0</c:v>
                </c:pt>
                <c:pt idx="1558">
                  <c:v>150.0</c:v>
                </c:pt>
                <c:pt idx="1559">
                  <c:v>152.0</c:v>
                </c:pt>
                <c:pt idx="1560">
                  <c:v>152.0</c:v>
                </c:pt>
                <c:pt idx="1561">
                  <c:v>155.0</c:v>
                </c:pt>
                <c:pt idx="1562">
                  <c:v>155.0</c:v>
                </c:pt>
                <c:pt idx="1563">
                  <c:v>157.0</c:v>
                </c:pt>
                <c:pt idx="1564">
                  <c:v>157.0</c:v>
                </c:pt>
                <c:pt idx="1565">
                  <c:v>161.0</c:v>
                </c:pt>
                <c:pt idx="1566">
                  <c:v>161.0</c:v>
                </c:pt>
                <c:pt idx="1567">
                  <c:v>164.0</c:v>
                </c:pt>
                <c:pt idx="1568">
                  <c:v>164.0</c:v>
                </c:pt>
                <c:pt idx="1569">
                  <c:v>165.0</c:v>
                </c:pt>
                <c:pt idx="1570">
                  <c:v>165.0</c:v>
                </c:pt>
                <c:pt idx="1571">
                  <c:v>166.0</c:v>
                </c:pt>
                <c:pt idx="1572">
                  <c:v>166.0</c:v>
                </c:pt>
                <c:pt idx="1573">
                  <c:v>166.0</c:v>
                </c:pt>
                <c:pt idx="1574">
                  <c:v>166.0</c:v>
                </c:pt>
                <c:pt idx="1575">
                  <c:v>168.0</c:v>
                </c:pt>
                <c:pt idx="1576">
                  <c:v>168.0</c:v>
                </c:pt>
                <c:pt idx="1577">
                  <c:v>169.0</c:v>
                </c:pt>
                <c:pt idx="1578">
                  <c:v>169.0</c:v>
                </c:pt>
                <c:pt idx="1579">
                  <c:v>171.0</c:v>
                </c:pt>
                <c:pt idx="1580">
                  <c:v>171.0</c:v>
                </c:pt>
                <c:pt idx="1581">
                  <c:v>172.0</c:v>
                </c:pt>
                <c:pt idx="1582">
                  <c:v>172.0</c:v>
                </c:pt>
                <c:pt idx="1583">
                  <c:v>173.0</c:v>
                </c:pt>
                <c:pt idx="1584">
                  <c:v>173.0</c:v>
                </c:pt>
                <c:pt idx="1585">
                  <c:v>174.0</c:v>
                </c:pt>
                <c:pt idx="1586">
                  <c:v>174.0</c:v>
                </c:pt>
                <c:pt idx="1587">
                  <c:v>175.0</c:v>
                </c:pt>
                <c:pt idx="1588">
                  <c:v>175.0</c:v>
                </c:pt>
                <c:pt idx="1589">
                  <c:v>176.0</c:v>
                </c:pt>
                <c:pt idx="1590">
                  <c:v>176.0</c:v>
                </c:pt>
                <c:pt idx="1591">
                  <c:v>177.0</c:v>
                </c:pt>
                <c:pt idx="1592">
                  <c:v>177.0</c:v>
                </c:pt>
                <c:pt idx="1593">
                  <c:v>178.0</c:v>
                </c:pt>
                <c:pt idx="1594">
                  <c:v>178.0</c:v>
                </c:pt>
                <c:pt idx="1595">
                  <c:v>179.0</c:v>
                </c:pt>
                <c:pt idx="1596">
                  <c:v>179.0</c:v>
                </c:pt>
                <c:pt idx="1597">
                  <c:v>181.0</c:v>
                </c:pt>
                <c:pt idx="1598">
                  <c:v>181.0</c:v>
                </c:pt>
                <c:pt idx="1599">
                  <c:v>182.0</c:v>
                </c:pt>
                <c:pt idx="1600">
                  <c:v>182.0</c:v>
                </c:pt>
                <c:pt idx="1601">
                  <c:v>183.0</c:v>
                </c:pt>
                <c:pt idx="1602">
                  <c:v>183.0</c:v>
                </c:pt>
                <c:pt idx="1603">
                  <c:v>183.0</c:v>
                </c:pt>
                <c:pt idx="1604">
                  <c:v>183.0</c:v>
                </c:pt>
                <c:pt idx="1605">
                  <c:v>184.0</c:v>
                </c:pt>
                <c:pt idx="1606">
                  <c:v>184.0</c:v>
                </c:pt>
                <c:pt idx="1607">
                  <c:v>185.0</c:v>
                </c:pt>
                <c:pt idx="1608">
                  <c:v>185.0</c:v>
                </c:pt>
                <c:pt idx="1609">
                  <c:v>185.0</c:v>
                </c:pt>
                <c:pt idx="1610">
                  <c:v>185.0</c:v>
                </c:pt>
                <c:pt idx="1611">
                  <c:v>186.0</c:v>
                </c:pt>
                <c:pt idx="1612">
                  <c:v>186.0</c:v>
                </c:pt>
                <c:pt idx="1613">
                  <c:v>187.0</c:v>
                </c:pt>
                <c:pt idx="1614">
                  <c:v>187.0</c:v>
                </c:pt>
                <c:pt idx="1615">
                  <c:v>188.0</c:v>
                </c:pt>
                <c:pt idx="1616">
                  <c:v>188.0</c:v>
                </c:pt>
                <c:pt idx="1617">
                  <c:v>189.0</c:v>
                </c:pt>
                <c:pt idx="1618">
                  <c:v>189.0</c:v>
                </c:pt>
                <c:pt idx="1619">
                  <c:v>190.0</c:v>
                </c:pt>
                <c:pt idx="1620">
                  <c:v>190.0</c:v>
                </c:pt>
                <c:pt idx="1621">
                  <c:v>191.0</c:v>
                </c:pt>
                <c:pt idx="1622">
                  <c:v>191.0</c:v>
                </c:pt>
                <c:pt idx="1623">
                  <c:v>192.0</c:v>
                </c:pt>
                <c:pt idx="1624">
                  <c:v>192.0</c:v>
                </c:pt>
                <c:pt idx="1625">
                  <c:v>193.0</c:v>
                </c:pt>
                <c:pt idx="1626">
                  <c:v>193.0</c:v>
                </c:pt>
                <c:pt idx="1627">
                  <c:v>194.0</c:v>
                </c:pt>
                <c:pt idx="1628">
                  <c:v>194.0</c:v>
                </c:pt>
                <c:pt idx="1629">
                  <c:v>195.0</c:v>
                </c:pt>
                <c:pt idx="1630">
                  <c:v>195.0</c:v>
                </c:pt>
                <c:pt idx="1631">
                  <c:v>195.0</c:v>
                </c:pt>
                <c:pt idx="1632">
                  <c:v>195.0</c:v>
                </c:pt>
                <c:pt idx="1633">
                  <c:v>196.0</c:v>
                </c:pt>
                <c:pt idx="1634">
                  <c:v>196.0</c:v>
                </c:pt>
                <c:pt idx="1635">
                  <c:v>197.0</c:v>
                </c:pt>
                <c:pt idx="1636">
                  <c:v>197.0</c:v>
                </c:pt>
                <c:pt idx="1637">
                  <c:v>197.0</c:v>
                </c:pt>
                <c:pt idx="1638">
                  <c:v>197.0</c:v>
                </c:pt>
                <c:pt idx="1639">
                  <c:v>198.0</c:v>
                </c:pt>
                <c:pt idx="1640">
                  <c:v>198.0</c:v>
                </c:pt>
                <c:pt idx="1641">
                  <c:v>199.0</c:v>
                </c:pt>
                <c:pt idx="1642">
                  <c:v>199.0</c:v>
                </c:pt>
                <c:pt idx="1643">
                  <c:v>200.0</c:v>
                </c:pt>
                <c:pt idx="1644">
                  <c:v>200.0</c:v>
                </c:pt>
                <c:pt idx="1645">
                  <c:v>201.0</c:v>
                </c:pt>
                <c:pt idx="1646">
                  <c:v>201.0</c:v>
                </c:pt>
                <c:pt idx="1647">
                  <c:v>202.0</c:v>
                </c:pt>
                <c:pt idx="1648">
                  <c:v>202.0</c:v>
                </c:pt>
                <c:pt idx="1649">
                  <c:v>203.0</c:v>
                </c:pt>
                <c:pt idx="1650">
                  <c:v>203.0</c:v>
                </c:pt>
                <c:pt idx="1651">
                  <c:v>204.0</c:v>
                </c:pt>
                <c:pt idx="1652">
                  <c:v>204.0</c:v>
                </c:pt>
                <c:pt idx="1653">
                  <c:v>205.0</c:v>
                </c:pt>
                <c:pt idx="1654">
                  <c:v>205.0</c:v>
                </c:pt>
                <c:pt idx="1655">
                  <c:v>206.0</c:v>
                </c:pt>
                <c:pt idx="1656">
                  <c:v>206.0</c:v>
                </c:pt>
                <c:pt idx="1657">
                  <c:v>207.0</c:v>
                </c:pt>
                <c:pt idx="1658">
                  <c:v>207.0</c:v>
                </c:pt>
                <c:pt idx="1659">
                  <c:v>208.0</c:v>
                </c:pt>
                <c:pt idx="1660">
                  <c:v>208.0</c:v>
                </c:pt>
                <c:pt idx="1661">
                  <c:v>210.0</c:v>
                </c:pt>
                <c:pt idx="1662">
                  <c:v>210.0</c:v>
                </c:pt>
                <c:pt idx="1663">
                  <c:v>211.0</c:v>
                </c:pt>
                <c:pt idx="1664">
                  <c:v>211.0</c:v>
                </c:pt>
                <c:pt idx="1665">
                  <c:v>212.0</c:v>
                </c:pt>
                <c:pt idx="1666">
                  <c:v>212.0</c:v>
                </c:pt>
                <c:pt idx="1667">
                  <c:v>214.0</c:v>
                </c:pt>
                <c:pt idx="1668">
                  <c:v>214.0</c:v>
                </c:pt>
                <c:pt idx="1669">
                  <c:v>215.0</c:v>
                </c:pt>
                <c:pt idx="1670">
                  <c:v>215.0</c:v>
                </c:pt>
                <c:pt idx="1671">
                  <c:v>218.0</c:v>
                </c:pt>
                <c:pt idx="1672">
                  <c:v>218.0</c:v>
                </c:pt>
                <c:pt idx="1673">
                  <c:v>220.0</c:v>
                </c:pt>
                <c:pt idx="1674">
                  <c:v>220.0</c:v>
                </c:pt>
                <c:pt idx="1675">
                  <c:v>223.0</c:v>
                </c:pt>
                <c:pt idx="1676">
                  <c:v>223.0</c:v>
                </c:pt>
                <c:pt idx="1677">
                  <c:v>224.0</c:v>
                </c:pt>
                <c:pt idx="1678">
                  <c:v>224.0</c:v>
                </c:pt>
                <c:pt idx="1679">
                  <c:v>227.0</c:v>
                </c:pt>
                <c:pt idx="1680">
                  <c:v>227.0</c:v>
                </c:pt>
                <c:pt idx="1681">
                  <c:v>229.0</c:v>
                </c:pt>
                <c:pt idx="1682">
                  <c:v>229.0</c:v>
                </c:pt>
                <c:pt idx="1683">
                  <c:v>231.0</c:v>
                </c:pt>
                <c:pt idx="1684">
                  <c:v>231.0</c:v>
                </c:pt>
                <c:pt idx="1685">
                  <c:v>234.0</c:v>
                </c:pt>
                <c:pt idx="1686">
                  <c:v>234.0</c:v>
                </c:pt>
                <c:pt idx="1687">
                  <c:v>236.0</c:v>
                </c:pt>
                <c:pt idx="1688">
                  <c:v>236.0</c:v>
                </c:pt>
                <c:pt idx="1689">
                  <c:v>237.0</c:v>
                </c:pt>
                <c:pt idx="1690">
                  <c:v>237.0</c:v>
                </c:pt>
                <c:pt idx="1691">
                  <c:v>238.0</c:v>
                </c:pt>
                <c:pt idx="1692">
                  <c:v>238.0</c:v>
                </c:pt>
                <c:pt idx="1693">
                  <c:v>239.0</c:v>
                </c:pt>
                <c:pt idx="1694">
                  <c:v>239.0</c:v>
                </c:pt>
                <c:pt idx="1695">
                  <c:v>240.0</c:v>
                </c:pt>
                <c:pt idx="1696">
                  <c:v>240.0</c:v>
                </c:pt>
                <c:pt idx="1697">
                  <c:v>240.0</c:v>
                </c:pt>
                <c:pt idx="1698">
                  <c:v>240.0</c:v>
                </c:pt>
                <c:pt idx="1699">
                  <c:v>241.0</c:v>
                </c:pt>
                <c:pt idx="1700">
                  <c:v>241.0</c:v>
                </c:pt>
                <c:pt idx="1701">
                  <c:v>242.0</c:v>
                </c:pt>
                <c:pt idx="1702">
                  <c:v>242.0</c:v>
                </c:pt>
                <c:pt idx="1703">
                  <c:v>244.0</c:v>
                </c:pt>
                <c:pt idx="1704">
                  <c:v>244.0</c:v>
                </c:pt>
                <c:pt idx="1705">
                  <c:v>245.0</c:v>
                </c:pt>
                <c:pt idx="1706">
                  <c:v>245.0</c:v>
                </c:pt>
                <c:pt idx="1707">
                  <c:v>246.0</c:v>
                </c:pt>
                <c:pt idx="1708">
                  <c:v>246.0</c:v>
                </c:pt>
                <c:pt idx="1709">
                  <c:v>249.0</c:v>
                </c:pt>
                <c:pt idx="1710">
                  <c:v>249.0</c:v>
                </c:pt>
                <c:pt idx="1711">
                  <c:v>249.0</c:v>
                </c:pt>
                <c:pt idx="1712">
                  <c:v>249.0</c:v>
                </c:pt>
                <c:pt idx="1713">
                  <c:v>252.0</c:v>
                </c:pt>
                <c:pt idx="1714">
                  <c:v>252.0</c:v>
                </c:pt>
                <c:pt idx="1715">
                  <c:v>253.0</c:v>
                </c:pt>
                <c:pt idx="1716">
                  <c:v>253.0</c:v>
                </c:pt>
                <c:pt idx="1717">
                  <c:v>254.0</c:v>
                </c:pt>
                <c:pt idx="1718">
                  <c:v>254.0</c:v>
                </c:pt>
                <c:pt idx="1719">
                  <c:v>255.0</c:v>
                </c:pt>
                <c:pt idx="1720">
                  <c:v>255.0</c:v>
                </c:pt>
                <c:pt idx="1721">
                  <c:v>257.0</c:v>
                </c:pt>
                <c:pt idx="1722">
                  <c:v>257.0</c:v>
                </c:pt>
                <c:pt idx="1723">
                  <c:v>258.0</c:v>
                </c:pt>
                <c:pt idx="1724">
                  <c:v>258.0</c:v>
                </c:pt>
                <c:pt idx="1725">
                  <c:v>259.0</c:v>
                </c:pt>
                <c:pt idx="1726">
                  <c:v>259.0</c:v>
                </c:pt>
                <c:pt idx="1727">
                  <c:v>260.0</c:v>
                </c:pt>
                <c:pt idx="1728">
                  <c:v>260.0</c:v>
                </c:pt>
                <c:pt idx="1729">
                  <c:v>261.0</c:v>
                </c:pt>
                <c:pt idx="1730">
                  <c:v>261.0</c:v>
                </c:pt>
                <c:pt idx="1731">
                  <c:v>264.0</c:v>
                </c:pt>
                <c:pt idx="1732">
                  <c:v>264.0</c:v>
                </c:pt>
                <c:pt idx="1733">
                  <c:v>265.0</c:v>
                </c:pt>
                <c:pt idx="1734">
                  <c:v>265.0</c:v>
                </c:pt>
                <c:pt idx="1735">
                  <c:v>266.0</c:v>
                </c:pt>
                <c:pt idx="1736">
                  <c:v>266.0</c:v>
                </c:pt>
                <c:pt idx="1737">
                  <c:v>267.0</c:v>
                </c:pt>
                <c:pt idx="1738">
                  <c:v>267.0</c:v>
                </c:pt>
                <c:pt idx="1739">
                  <c:v>270.0</c:v>
                </c:pt>
                <c:pt idx="1740">
                  <c:v>270.0</c:v>
                </c:pt>
                <c:pt idx="1741">
                  <c:v>274.0</c:v>
                </c:pt>
                <c:pt idx="1742">
                  <c:v>274.0</c:v>
                </c:pt>
                <c:pt idx="1743">
                  <c:v>275.0</c:v>
                </c:pt>
                <c:pt idx="1744">
                  <c:v>275.0</c:v>
                </c:pt>
                <c:pt idx="1745">
                  <c:v>277.0</c:v>
                </c:pt>
                <c:pt idx="1746">
                  <c:v>277.0</c:v>
                </c:pt>
                <c:pt idx="1747">
                  <c:v>280.0</c:v>
                </c:pt>
                <c:pt idx="1748">
                  <c:v>280.0</c:v>
                </c:pt>
                <c:pt idx="1749">
                  <c:v>280.0</c:v>
                </c:pt>
                <c:pt idx="1750">
                  <c:v>280.0</c:v>
                </c:pt>
                <c:pt idx="1751">
                  <c:v>282.0</c:v>
                </c:pt>
                <c:pt idx="1752">
                  <c:v>282.0</c:v>
                </c:pt>
                <c:pt idx="1753">
                  <c:v>283.0</c:v>
                </c:pt>
                <c:pt idx="1754">
                  <c:v>283.0</c:v>
                </c:pt>
                <c:pt idx="1755">
                  <c:v>285.0</c:v>
                </c:pt>
                <c:pt idx="1756">
                  <c:v>285.0</c:v>
                </c:pt>
                <c:pt idx="1757">
                  <c:v>289.0</c:v>
                </c:pt>
                <c:pt idx="1758">
                  <c:v>289.0</c:v>
                </c:pt>
                <c:pt idx="1759">
                  <c:v>290.0</c:v>
                </c:pt>
                <c:pt idx="1760">
                  <c:v>290.0</c:v>
                </c:pt>
                <c:pt idx="1761">
                  <c:v>295.0</c:v>
                </c:pt>
                <c:pt idx="1762">
                  <c:v>295.0</c:v>
                </c:pt>
                <c:pt idx="1763">
                  <c:v>300.0</c:v>
                </c:pt>
                <c:pt idx="1764">
                  <c:v>300.0</c:v>
                </c:pt>
                <c:pt idx="1765">
                  <c:v>302.0</c:v>
                </c:pt>
                <c:pt idx="1766">
                  <c:v>302.0</c:v>
                </c:pt>
                <c:pt idx="1767">
                  <c:v>303.0</c:v>
                </c:pt>
                <c:pt idx="1768">
                  <c:v>303.0</c:v>
                </c:pt>
                <c:pt idx="1769">
                  <c:v>306.0</c:v>
                </c:pt>
                <c:pt idx="1770">
                  <c:v>306.0</c:v>
                </c:pt>
                <c:pt idx="1771">
                  <c:v>313.0</c:v>
                </c:pt>
                <c:pt idx="1772">
                  <c:v>313.0</c:v>
                </c:pt>
                <c:pt idx="1773">
                  <c:v>318.0</c:v>
                </c:pt>
                <c:pt idx="1774">
                  <c:v>318.0</c:v>
                </c:pt>
                <c:pt idx="1775">
                  <c:v>323.0</c:v>
                </c:pt>
                <c:pt idx="1776">
                  <c:v>323.0</c:v>
                </c:pt>
                <c:pt idx="1777">
                  <c:v>325.0</c:v>
                </c:pt>
                <c:pt idx="1778">
                  <c:v>325.0</c:v>
                </c:pt>
                <c:pt idx="1779">
                  <c:v>325.0</c:v>
                </c:pt>
                <c:pt idx="1780">
                  <c:v>325.0</c:v>
                </c:pt>
                <c:pt idx="1781">
                  <c:v>326.0</c:v>
                </c:pt>
                <c:pt idx="1782">
                  <c:v>326.0</c:v>
                </c:pt>
                <c:pt idx="1783">
                  <c:v>327.0</c:v>
                </c:pt>
                <c:pt idx="1784">
                  <c:v>327.0</c:v>
                </c:pt>
                <c:pt idx="1785">
                  <c:v>328.0</c:v>
                </c:pt>
                <c:pt idx="1786">
                  <c:v>328.0</c:v>
                </c:pt>
                <c:pt idx="1787">
                  <c:v>329.0</c:v>
                </c:pt>
                <c:pt idx="1788">
                  <c:v>329.0</c:v>
                </c:pt>
                <c:pt idx="1789">
                  <c:v>330.0</c:v>
                </c:pt>
                <c:pt idx="1790">
                  <c:v>330.0</c:v>
                </c:pt>
                <c:pt idx="1791">
                  <c:v>332.0</c:v>
                </c:pt>
                <c:pt idx="1792">
                  <c:v>332.0</c:v>
                </c:pt>
                <c:pt idx="1793">
                  <c:v>336.0</c:v>
                </c:pt>
                <c:pt idx="1794">
                  <c:v>336.0</c:v>
                </c:pt>
                <c:pt idx="1795">
                  <c:v>337.0</c:v>
                </c:pt>
                <c:pt idx="1796">
                  <c:v>337.0</c:v>
                </c:pt>
                <c:pt idx="1797">
                  <c:v>338.0</c:v>
                </c:pt>
                <c:pt idx="1798">
                  <c:v>338.0</c:v>
                </c:pt>
                <c:pt idx="1799">
                  <c:v>339.0</c:v>
                </c:pt>
                <c:pt idx="1800">
                  <c:v>339.0</c:v>
                </c:pt>
                <c:pt idx="1801">
                  <c:v>340.0</c:v>
                </c:pt>
                <c:pt idx="1802">
                  <c:v>340.0</c:v>
                </c:pt>
                <c:pt idx="1803">
                  <c:v>342.0</c:v>
                </c:pt>
                <c:pt idx="1804">
                  <c:v>342.0</c:v>
                </c:pt>
                <c:pt idx="1805">
                  <c:v>342.0</c:v>
                </c:pt>
                <c:pt idx="1806">
                  <c:v>342.0</c:v>
                </c:pt>
                <c:pt idx="1807">
                  <c:v>343.0</c:v>
                </c:pt>
                <c:pt idx="1808">
                  <c:v>343.0</c:v>
                </c:pt>
                <c:pt idx="1809">
                  <c:v>344.0</c:v>
                </c:pt>
                <c:pt idx="1810">
                  <c:v>344.0</c:v>
                </c:pt>
                <c:pt idx="1811">
                  <c:v>345.0</c:v>
                </c:pt>
                <c:pt idx="1812">
                  <c:v>345.0</c:v>
                </c:pt>
                <c:pt idx="1813">
                  <c:v>347.0</c:v>
                </c:pt>
                <c:pt idx="1814">
                  <c:v>347.0</c:v>
                </c:pt>
                <c:pt idx="1815">
                  <c:v>348.0</c:v>
                </c:pt>
                <c:pt idx="1816">
                  <c:v>348.0</c:v>
                </c:pt>
                <c:pt idx="1817">
                  <c:v>349.0</c:v>
                </c:pt>
                <c:pt idx="1818">
                  <c:v>349.0</c:v>
                </c:pt>
                <c:pt idx="1819">
                  <c:v>350.0</c:v>
                </c:pt>
                <c:pt idx="1820">
                  <c:v>350.0</c:v>
                </c:pt>
                <c:pt idx="1821">
                  <c:v>351.0</c:v>
                </c:pt>
                <c:pt idx="1822">
                  <c:v>351.0</c:v>
                </c:pt>
                <c:pt idx="1823">
                  <c:v>352.0</c:v>
                </c:pt>
                <c:pt idx="1824">
                  <c:v>352.0</c:v>
                </c:pt>
                <c:pt idx="1825">
                  <c:v>353.0</c:v>
                </c:pt>
                <c:pt idx="1826">
                  <c:v>353.0</c:v>
                </c:pt>
                <c:pt idx="1827">
                  <c:v>354.0</c:v>
                </c:pt>
                <c:pt idx="1828">
                  <c:v>354.0</c:v>
                </c:pt>
                <c:pt idx="1829">
                  <c:v>355.0</c:v>
                </c:pt>
                <c:pt idx="1830">
                  <c:v>355.0</c:v>
                </c:pt>
                <c:pt idx="1831">
                  <c:v>356.0</c:v>
                </c:pt>
                <c:pt idx="1832">
                  <c:v>356.0</c:v>
                </c:pt>
                <c:pt idx="1833">
                  <c:v>357.0</c:v>
                </c:pt>
                <c:pt idx="1834">
                  <c:v>357.0</c:v>
                </c:pt>
                <c:pt idx="1835">
                  <c:v>358.0</c:v>
                </c:pt>
                <c:pt idx="1836">
                  <c:v>358.0</c:v>
                </c:pt>
                <c:pt idx="1837">
                  <c:v>358.0</c:v>
                </c:pt>
                <c:pt idx="1838">
                  <c:v>358.0</c:v>
                </c:pt>
                <c:pt idx="1839">
                  <c:v>359.0</c:v>
                </c:pt>
                <c:pt idx="1840">
                  <c:v>359.0</c:v>
                </c:pt>
                <c:pt idx="1841">
                  <c:v>360.0</c:v>
                </c:pt>
                <c:pt idx="1842">
                  <c:v>360.0</c:v>
                </c:pt>
                <c:pt idx="1843">
                  <c:v>361.0</c:v>
                </c:pt>
                <c:pt idx="1844">
                  <c:v>361.0</c:v>
                </c:pt>
                <c:pt idx="1845">
                  <c:v>362.0</c:v>
                </c:pt>
                <c:pt idx="1846">
                  <c:v>362.0</c:v>
                </c:pt>
                <c:pt idx="1847">
                  <c:v>363.0</c:v>
                </c:pt>
                <c:pt idx="1848">
                  <c:v>363.0</c:v>
                </c:pt>
                <c:pt idx="1849">
                  <c:v>364.0</c:v>
                </c:pt>
                <c:pt idx="1850">
                  <c:v>364.0</c:v>
                </c:pt>
                <c:pt idx="1851">
                  <c:v>365.0</c:v>
                </c:pt>
                <c:pt idx="1852">
                  <c:v>365.0</c:v>
                </c:pt>
                <c:pt idx="1853">
                  <c:v>366.0</c:v>
                </c:pt>
                <c:pt idx="1854">
                  <c:v>366.0</c:v>
                </c:pt>
                <c:pt idx="1855">
                  <c:v>366.0</c:v>
                </c:pt>
                <c:pt idx="1856">
                  <c:v>366.0</c:v>
                </c:pt>
                <c:pt idx="1857">
                  <c:v>367.0</c:v>
                </c:pt>
                <c:pt idx="1858">
                  <c:v>367.0</c:v>
                </c:pt>
                <c:pt idx="1859">
                  <c:v>368.0</c:v>
                </c:pt>
                <c:pt idx="1860">
                  <c:v>368.0</c:v>
                </c:pt>
                <c:pt idx="1861">
                  <c:v>369.0</c:v>
                </c:pt>
                <c:pt idx="1862">
                  <c:v>369.0</c:v>
                </c:pt>
                <c:pt idx="1863">
                  <c:v>371.0</c:v>
                </c:pt>
                <c:pt idx="1864">
                  <c:v>371.0</c:v>
                </c:pt>
                <c:pt idx="1865">
                  <c:v>372.0</c:v>
                </c:pt>
                <c:pt idx="1866">
                  <c:v>372.0</c:v>
                </c:pt>
                <c:pt idx="1867">
                  <c:v>373.0</c:v>
                </c:pt>
                <c:pt idx="1868">
                  <c:v>373.0</c:v>
                </c:pt>
                <c:pt idx="1869">
                  <c:v>374.0</c:v>
                </c:pt>
                <c:pt idx="1870">
                  <c:v>374.0</c:v>
                </c:pt>
                <c:pt idx="1871">
                  <c:v>375.0</c:v>
                </c:pt>
                <c:pt idx="1872">
                  <c:v>375.0</c:v>
                </c:pt>
                <c:pt idx="1873">
                  <c:v>377.0</c:v>
                </c:pt>
                <c:pt idx="1874">
                  <c:v>377.0</c:v>
                </c:pt>
                <c:pt idx="1875">
                  <c:v>379.0</c:v>
                </c:pt>
                <c:pt idx="1876">
                  <c:v>379.0</c:v>
                </c:pt>
                <c:pt idx="1877">
                  <c:v>380.0</c:v>
                </c:pt>
                <c:pt idx="1878">
                  <c:v>380.0</c:v>
                </c:pt>
                <c:pt idx="1879">
                  <c:v>381.0</c:v>
                </c:pt>
                <c:pt idx="1880">
                  <c:v>381.0</c:v>
                </c:pt>
                <c:pt idx="1881">
                  <c:v>382.0</c:v>
                </c:pt>
                <c:pt idx="1882">
                  <c:v>382.0</c:v>
                </c:pt>
                <c:pt idx="1883">
                  <c:v>386.0</c:v>
                </c:pt>
                <c:pt idx="1884">
                  <c:v>386.0</c:v>
                </c:pt>
                <c:pt idx="1885">
                  <c:v>387.0</c:v>
                </c:pt>
                <c:pt idx="1886">
                  <c:v>387.0</c:v>
                </c:pt>
                <c:pt idx="1887">
                  <c:v>388.0</c:v>
                </c:pt>
                <c:pt idx="1888">
                  <c:v>388.0</c:v>
                </c:pt>
                <c:pt idx="1889">
                  <c:v>389.0</c:v>
                </c:pt>
                <c:pt idx="1890">
                  <c:v>389.0</c:v>
                </c:pt>
                <c:pt idx="1891">
                  <c:v>391.0</c:v>
                </c:pt>
                <c:pt idx="1892">
                  <c:v>391.0</c:v>
                </c:pt>
                <c:pt idx="1893">
                  <c:v>394.0</c:v>
                </c:pt>
                <c:pt idx="1894">
                  <c:v>394.0</c:v>
                </c:pt>
                <c:pt idx="1895">
                  <c:v>395.0</c:v>
                </c:pt>
                <c:pt idx="1896">
                  <c:v>395.0</c:v>
                </c:pt>
                <c:pt idx="1897">
                  <c:v>397.0</c:v>
                </c:pt>
                <c:pt idx="1898">
                  <c:v>397.0</c:v>
                </c:pt>
                <c:pt idx="1899">
                  <c:v>401.0</c:v>
                </c:pt>
                <c:pt idx="1900">
                  <c:v>401.0</c:v>
                </c:pt>
                <c:pt idx="1901">
                  <c:v>402.0</c:v>
                </c:pt>
                <c:pt idx="1902">
                  <c:v>402.0</c:v>
                </c:pt>
                <c:pt idx="1903">
                  <c:v>405.0</c:v>
                </c:pt>
                <c:pt idx="1904">
                  <c:v>405.0</c:v>
                </c:pt>
                <c:pt idx="1905">
                  <c:v>407.0</c:v>
                </c:pt>
                <c:pt idx="1906">
                  <c:v>407.0</c:v>
                </c:pt>
                <c:pt idx="1907">
                  <c:v>409.0</c:v>
                </c:pt>
                <c:pt idx="1908">
                  <c:v>409.0</c:v>
                </c:pt>
                <c:pt idx="1909">
                  <c:v>410.0</c:v>
                </c:pt>
                <c:pt idx="1910">
                  <c:v>410.0</c:v>
                </c:pt>
                <c:pt idx="1911">
                  <c:v>416.0</c:v>
                </c:pt>
                <c:pt idx="1912">
                  <c:v>416.0</c:v>
                </c:pt>
                <c:pt idx="1913">
                  <c:v>417.0</c:v>
                </c:pt>
                <c:pt idx="1914">
                  <c:v>417.0</c:v>
                </c:pt>
                <c:pt idx="1915">
                  <c:v>418.0</c:v>
                </c:pt>
                <c:pt idx="1916">
                  <c:v>418.0</c:v>
                </c:pt>
                <c:pt idx="1917">
                  <c:v>423.0</c:v>
                </c:pt>
                <c:pt idx="1918">
                  <c:v>423.0</c:v>
                </c:pt>
                <c:pt idx="1919">
                  <c:v>424.0</c:v>
                </c:pt>
                <c:pt idx="1920">
                  <c:v>424.0</c:v>
                </c:pt>
                <c:pt idx="1921">
                  <c:v>427.0</c:v>
                </c:pt>
                <c:pt idx="1922">
                  <c:v>427.0</c:v>
                </c:pt>
                <c:pt idx="1923">
                  <c:v>432.0</c:v>
                </c:pt>
                <c:pt idx="1924">
                  <c:v>432.0</c:v>
                </c:pt>
                <c:pt idx="1925">
                  <c:v>435.0</c:v>
                </c:pt>
                <c:pt idx="1926">
                  <c:v>435.0</c:v>
                </c:pt>
                <c:pt idx="1927">
                  <c:v>436.0</c:v>
                </c:pt>
                <c:pt idx="1928">
                  <c:v>436.0</c:v>
                </c:pt>
                <c:pt idx="1929">
                  <c:v>437.0</c:v>
                </c:pt>
                <c:pt idx="1930">
                  <c:v>437.0</c:v>
                </c:pt>
                <c:pt idx="1931">
                  <c:v>438.0</c:v>
                </c:pt>
                <c:pt idx="1932">
                  <c:v>438.0</c:v>
                </c:pt>
                <c:pt idx="1933">
                  <c:v>440.0</c:v>
                </c:pt>
                <c:pt idx="1934">
                  <c:v>440.0</c:v>
                </c:pt>
                <c:pt idx="1935">
                  <c:v>442.0</c:v>
                </c:pt>
                <c:pt idx="1936">
                  <c:v>442.0</c:v>
                </c:pt>
                <c:pt idx="1937">
                  <c:v>443.0</c:v>
                </c:pt>
                <c:pt idx="1938">
                  <c:v>443.0</c:v>
                </c:pt>
                <c:pt idx="1939">
                  <c:v>444.0</c:v>
                </c:pt>
                <c:pt idx="1940">
                  <c:v>444.0</c:v>
                </c:pt>
                <c:pt idx="1941">
                  <c:v>446.0</c:v>
                </c:pt>
                <c:pt idx="1942">
                  <c:v>446.0</c:v>
                </c:pt>
                <c:pt idx="1943">
                  <c:v>446.0</c:v>
                </c:pt>
                <c:pt idx="1944">
                  <c:v>446.0</c:v>
                </c:pt>
                <c:pt idx="1945">
                  <c:v>449.0</c:v>
                </c:pt>
                <c:pt idx="1946">
                  <c:v>449.0</c:v>
                </c:pt>
                <c:pt idx="1947">
                  <c:v>450.0</c:v>
                </c:pt>
                <c:pt idx="1948">
                  <c:v>450.0</c:v>
                </c:pt>
                <c:pt idx="1949">
                  <c:v>451.0</c:v>
                </c:pt>
                <c:pt idx="1950">
                  <c:v>451.0</c:v>
                </c:pt>
                <c:pt idx="1951">
                  <c:v>452.0</c:v>
                </c:pt>
                <c:pt idx="1952">
                  <c:v>452.0</c:v>
                </c:pt>
                <c:pt idx="1953">
                  <c:v>453.0</c:v>
                </c:pt>
                <c:pt idx="1954">
                  <c:v>453.0</c:v>
                </c:pt>
                <c:pt idx="1955">
                  <c:v>455.0</c:v>
                </c:pt>
                <c:pt idx="1956">
                  <c:v>455.0</c:v>
                </c:pt>
                <c:pt idx="1957">
                  <c:v>457.0</c:v>
                </c:pt>
                <c:pt idx="1958">
                  <c:v>457.0</c:v>
                </c:pt>
                <c:pt idx="1959">
                  <c:v>459.0</c:v>
                </c:pt>
                <c:pt idx="1960">
                  <c:v>459.0</c:v>
                </c:pt>
                <c:pt idx="1961">
                  <c:v>463.0</c:v>
                </c:pt>
                <c:pt idx="1962">
                  <c:v>463.0</c:v>
                </c:pt>
                <c:pt idx="1963">
                  <c:v>464.0</c:v>
                </c:pt>
                <c:pt idx="1964">
                  <c:v>464.0</c:v>
                </c:pt>
                <c:pt idx="1965">
                  <c:v>466.0</c:v>
                </c:pt>
                <c:pt idx="1966">
                  <c:v>466.0</c:v>
                </c:pt>
                <c:pt idx="1967">
                  <c:v>467.0</c:v>
                </c:pt>
                <c:pt idx="1968">
                  <c:v>467.0</c:v>
                </c:pt>
                <c:pt idx="1969">
                  <c:v>471.0</c:v>
                </c:pt>
                <c:pt idx="1970">
                  <c:v>471.0</c:v>
                </c:pt>
                <c:pt idx="1971">
                  <c:v>472.0</c:v>
                </c:pt>
                <c:pt idx="1972">
                  <c:v>472.0</c:v>
                </c:pt>
                <c:pt idx="1973">
                  <c:v>475.0</c:v>
                </c:pt>
                <c:pt idx="1974">
                  <c:v>475.0</c:v>
                </c:pt>
                <c:pt idx="1975">
                  <c:v>476.0</c:v>
                </c:pt>
                <c:pt idx="1976">
                  <c:v>476.0</c:v>
                </c:pt>
                <c:pt idx="1977">
                  <c:v>478.0</c:v>
                </c:pt>
                <c:pt idx="1978">
                  <c:v>478.0</c:v>
                </c:pt>
                <c:pt idx="1979">
                  <c:v>479.0</c:v>
                </c:pt>
                <c:pt idx="1980">
                  <c:v>479.0</c:v>
                </c:pt>
                <c:pt idx="1981">
                  <c:v>480.0</c:v>
                </c:pt>
                <c:pt idx="1982">
                  <c:v>480.0</c:v>
                </c:pt>
                <c:pt idx="1983">
                  <c:v>481.0</c:v>
                </c:pt>
                <c:pt idx="1984">
                  <c:v>481.0</c:v>
                </c:pt>
                <c:pt idx="1985">
                  <c:v>483.0</c:v>
                </c:pt>
                <c:pt idx="1986">
                  <c:v>483.0</c:v>
                </c:pt>
                <c:pt idx="1987">
                  <c:v>484.0</c:v>
                </c:pt>
                <c:pt idx="1988">
                  <c:v>484.0</c:v>
                </c:pt>
                <c:pt idx="1989">
                  <c:v>485.0</c:v>
                </c:pt>
                <c:pt idx="1990">
                  <c:v>485.0</c:v>
                </c:pt>
                <c:pt idx="1991">
                  <c:v>486.0</c:v>
                </c:pt>
                <c:pt idx="1992">
                  <c:v>486.0</c:v>
                </c:pt>
                <c:pt idx="1993">
                  <c:v>488.0</c:v>
                </c:pt>
                <c:pt idx="1994">
                  <c:v>488.0</c:v>
                </c:pt>
                <c:pt idx="1995">
                  <c:v>489.0</c:v>
                </c:pt>
                <c:pt idx="1996">
                  <c:v>489.0</c:v>
                </c:pt>
                <c:pt idx="1997">
                  <c:v>490.0</c:v>
                </c:pt>
                <c:pt idx="1998">
                  <c:v>490.0</c:v>
                </c:pt>
                <c:pt idx="1999">
                  <c:v>491.0</c:v>
                </c:pt>
                <c:pt idx="2000">
                  <c:v>491.0</c:v>
                </c:pt>
                <c:pt idx="2001">
                  <c:v>491.0</c:v>
                </c:pt>
                <c:pt idx="2002">
                  <c:v>491.0</c:v>
                </c:pt>
                <c:pt idx="2003">
                  <c:v>492.0</c:v>
                </c:pt>
                <c:pt idx="2004">
                  <c:v>492.0</c:v>
                </c:pt>
                <c:pt idx="2005">
                  <c:v>493.0</c:v>
                </c:pt>
                <c:pt idx="2006">
                  <c:v>493.0</c:v>
                </c:pt>
                <c:pt idx="2007">
                  <c:v>494.0</c:v>
                </c:pt>
                <c:pt idx="2008">
                  <c:v>494.0</c:v>
                </c:pt>
                <c:pt idx="2009">
                  <c:v>495.0</c:v>
                </c:pt>
                <c:pt idx="2010">
                  <c:v>495.0</c:v>
                </c:pt>
                <c:pt idx="2011">
                  <c:v>497.0</c:v>
                </c:pt>
                <c:pt idx="2012">
                  <c:v>497.0</c:v>
                </c:pt>
                <c:pt idx="2013">
                  <c:v>498.0</c:v>
                </c:pt>
                <c:pt idx="2014">
                  <c:v>498.0</c:v>
                </c:pt>
                <c:pt idx="2015">
                  <c:v>499.0</c:v>
                </c:pt>
                <c:pt idx="2016">
                  <c:v>499.0</c:v>
                </c:pt>
                <c:pt idx="2017">
                  <c:v>503.0</c:v>
                </c:pt>
                <c:pt idx="2018">
                  <c:v>503.0</c:v>
                </c:pt>
                <c:pt idx="2019">
                  <c:v>504.0</c:v>
                </c:pt>
                <c:pt idx="2020">
                  <c:v>504.0</c:v>
                </c:pt>
                <c:pt idx="2021">
                  <c:v>505.0</c:v>
                </c:pt>
                <c:pt idx="2022">
                  <c:v>505.0</c:v>
                </c:pt>
                <c:pt idx="2023">
                  <c:v>506.0</c:v>
                </c:pt>
                <c:pt idx="2024">
                  <c:v>506.0</c:v>
                </c:pt>
                <c:pt idx="2025">
                  <c:v>507.0</c:v>
                </c:pt>
                <c:pt idx="2026">
                  <c:v>507.0</c:v>
                </c:pt>
                <c:pt idx="2027">
                  <c:v>508.0</c:v>
                </c:pt>
                <c:pt idx="2028">
                  <c:v>508.0</c:v>
                </c:pt>
                <c:pt idx="2029">
                  <c:v>511.0</c:v>
                </c:pt>
                <c:pt idx="2030">
                  <c:v>511.0</c:v>
                </c:pt>
                <c:pt idx="2031">
                  <c:v>512.0</c:v>
                </c:pt>
                <c:pt idx="2032">
                  <c:v>512.0</c:v>
                </c:pt>
                <c:pt idx="2033">
                  <c:v>513.0</c:v>
                </c:pt>
                <c:pt idx="2034">
                  <c:v>513.0</c:v>
                </c:pt>
                <c:pt idx="2035">
                  <c:v>515.0</c:v>
                </c:pt>
                <c:pt idx="2036">
                  <c:v>515.0</c:v>
                </c:pt>
                <c:pt idx="2037">
                  <c:v>519.0</c:v>
                </c:pt>
                <c:pt idx="2038">
                  <c:v>519.0</c:v>
                </c:pt>
                <c:pt idx="2039">
                  <c:v>520.0</c:v>
                </c:pt>
                <c:pt idx="2040">
                  <c:v>520.0</c:v>
                </c:pt>
                <c:pt idx="2041">
                  <c:v>523.0</c:v>
                </c:pt>
                <c:pt idx="2042">
                  <c:v>523.0</c:v>
                </c:pt>
                <c:pt idx="2043">
                  <c:v>524.0</c:v>
                </c:pt>
                <c:pt idx="2044">
                  <c:v>524.0</c:v>
                </c:pt>
                <c:pt idx="2045">
                  <c:v>526.0</c:v>
                </c:pt>
                <c:pt idx="2046">
                  <c:v>526.0</c:v>
                </c:pt>
                <c:pt idx="2047">
                  <c:v>527.0</c:v>
                </c:pt>
                <c:pt idx="2048">
                  <c:v>527.0</c:v>
                </c:pt>
                <c:pt idx="2049">
                  <c:v>531.0</c:v>
                </c:pt>
                <c:pt idx="2050">
                  <c:v>531.0</c:v>
                </c:pt>
                <c:pt idx="2051">
                  <c:v>532.0</c:v>
                </c:pt>
                <c:pt idx="2052">
                  <c:v>532.0</c:v>
                </c:pt>
                <c:pt idx="2053">
                  <c:v>533.0</c:v>
                </c:pt>
                <c:pt idx="2054">
                  <c:v>533.0</c:v>
                </c:pt>
                <c:pt idx="2055">
                  <c:v>534.0</c:v>
                </c:pt>
                <c:pt idx="2056">
                  <c:v>534.0</c:v>
                </c:pt>
                <c:pt idx="2057">
                  <c:v>535.0</c:v>
                </c:pt>
                <c:pt idx="2058">
                  <c:v>535.0</c:v>
                </c:pt>
                <c:pt idx="2059">
                  <c:v>536.0</c:v>
                </c:pt>
                <c:pt idx="2060">
                  <c:v>536.0</c:v>
                </c:pt>
                <c:pt idx="2061">
                  <c:v>537.0</c:v>
                </c:pt>
                <c:pt idx="2062">
                  <c:v>537.0</c:v>
                </c:pt>
                <c:pt idx="2063">
                  <c:v>538.0</c:v>
                </c:pt>
                <c:pt idx="2064">
                  <c:v>538.0</c:v>
                </c:pt>
                <c:pt idx="2065">
                  <c:v>539.0</c:v>
                </c:pt>
                <c:pt idx="2066">
                  <c:v>539.0</c:v>
                </c:pt>
                <c:pt idx="2067">
                  <c:v>540.0</c:v>
                </c:pt>
                <c:pt idx="2068">
                  <c:v>540.0</c:v>
                </c:pt>
                <c:pt idx="2069">
                  <c:v>541.0</c:v>
                </c:pt>
                <c:pt idx="2070">
                  <c:v>541.0</c:v>
                </c:pt>
                <c:pt idx="2071">
                  <c:v>542.0</c:v>
                </c:pt>
                <c:pt idx="2072">
                  <c:v>542.0</c:v>
                </c:pt>
                <c:pt idx="2073">
                  <c:v>543.0</c:v>
                </c:pt>
                <c:pt idx="2074">
                  <c:v>543.0</c:v>
                </c:pt>
                <c:pt idx="2075">
                  <c:v>544.0</c:v>
                </c:pt>
                <c:pt idx="2076">
                  <c:v>544.0</c:v>
                </c:pt>
                <c:pt idx="2077">
                  <c:v>545.0</c:v>
                </c:pt>
                <c:pt idx="2078">
                  <c:v>545.0</c:v>
                </c:pt>
                <c:pt idx="2079">
                  <c:v>546.0</c:v>
                </c:pt>
                <c:pt idx="2080">
                  <c:v>546.0</c:v>
                </c:pt>
                <c:pt idx="2081">
                  <c:v>547.0</c:v>
                </c:pt>
                <c:pt idx="2082">
                  <c:v>547.0</c:v>
                </c:pt>
                <c:pt idx="2083">
                  <c:v>548.0</c:v>
                </c:pt>
                <c:pt idx="2084">
                  <c:v>548.0</c:v>
                </c:pt>
                <c:pt idx="2085">
                  <c:v>549.0</c:v>
                </c:pt>
                <c:pt idx="2086">
                  <c:v>549.0</c:v>
                </c:pt>
                <c:pt idx="2087">
                  <c:v>550.0</c:v>
                </c:pt>
                <c:pt idx="2088">
                  <c:v>550.0</c:v>
                </c:pt>
                <c:pt idx="2089">
                  <c:v>551.0</c:v>
                </c:pt>
                <c:pt idx="2090">
                  <c:v>551.0</c:v>
                </c:pt>
                <c:pt idx="2091">
                  <c:v>553.0</c:v>
                </c:pt>
                <c:pt idx="2092">
                  <c:v>553.0</c:v>
                </c:pt>
                <c:pt idx="2093">
                  <c:v>554.0</c:v>
                </c:pt>
                <c:pt idx="2094">
                  <c:v>554.0</c:v>
                </c:pt>
                <c:pt idx="2095">
                  <c:v>555.0</c:v>
                </c:pt>
                <c:pt idx="2096">
                  <c:v>555.0</c:v>
                </c:pt>
                <c:pt idx="2097">
                  <c:v>556.0</c:v>
                </c:pt>
                <c:pt idx="2098">
                  <c:v>556.0</c:v>
                </c:pt>
                <c:pt idx="2099">
                  <c:v>557.0</c:v>
                </c:pt>
                <c:pt idx="2100">
                  <c:v>557.0</c:v>
                </c:pt>
                <c:pt idx="2101">
                  <c:v>558.0</c:v>
                </c:pt>
                <c:pt idx="2102">
                  <c:v>558.0</c:v>
                </c:pt>
                <c:pt idx="2103">
                  <c:v>560.0</c:v>
                </c:pt>
                <c:pt idx="2104">
                  <c:v>560.0</c:v>
                </c:pt>
                <c:pt idx="2105">
                  <c:v>561.0</c:v>
                </c:pt>
                <c:pt idx="2106">
                  <c:v>561.0</c:v>
                </c:pt>
                <c:pt idx="2107">
                  <c:v>563.0</c:v>
                </c:pt>
                <c:pt idx="2108">
                  <c:v>563.0</c:v>
                </c:pt>
                <c:pt idx="2109">
                  <c:v>564.0</c:v>
                </c:pt>
                <c:pt idx="2110">
                  <c:v>564.0</c:v>
                </c:pt>
                <c:pt idx="2111">
                  <c:v>565.0</c:v>
                </c:pt>
                <c:pt idx="2112">
                  <c:v>565.0</c:v>
                </c:pt>
                <c:pt idx="2113">
                  <c:v>568.0</c:v>
                </c:pt>
                <c:pt idx="2114">
                  <c:v>568.0</c:v>
                </c:pt>
                <c:pt idx="2115">
                  <c:v>569.0</c:v>
                </c:pt>
                <c:pt idx="2116">
                  <c:v>569.0</c:v>
                </c:pt>
                <c:pt idx="2117">
                  <c:v>570.0</c:v>
                </c:pt>
                <c:pt idx="2118">
                  <c:v>570.0</c:v>
                </c:pt>
                <c:pt idx="2119">
                  <c:v>571.0</c:v>
                </c:pt>
                <c:pt idx="2120">
                  <c:v>571.0</c:v>
                </c:pt>
                <c:pt idx="2121">
                  <c:v>572.0</c:v>
                </c:pt>
                <c:pt idx="2122">
                  <c:v>572.0</c:v>
                </c:pt>
                <c:pt idx="2123">
                  <c:v>574.0</c:v>
                </c:pt>
                <c:pt idx="2124">
                  <c:v>574.0</c:v>
                </c:pt>
                <c:pt idx="2125">
                  <c:v>575.0</c:v>
                </c:pt>
                <c:pt idx="2126">
                  <c:v>575.0</c:v>
                </c:pt>
                <c:pt idx="2127">
                  <c:v>576.0</c:v>
                </c:pt>
                <c:pt idx="2128">
                  <c:v>576.0</c:v>
                </c:pt>
                <c:pt idx="2129">
                  <c:v>578.0</c:v>
                </c:pt>
                <c:pt idx="2130">
                  <c:v>578.0</c:v>
                </c:pt>
                <c:pt idx="2131">
                  <c:v>579.0</c:v>
                </c:pt>
                <c:pt idx="2132">
                  <c:v>579.0</c:v>
                </c:pt>
                <c:pt idx="2133">
                  <c:v>581.0</c:v>
                </c:pt>
                <c:pt idx="2134">
                  <c:v>581.0</c:v>
                </c:pt>
                <c:pt idx="2135">
                  <c:v>582.0</c:v>
                </c:pt>
                <c:pt idx="2136">
                  <c:v>582.0</c:v>
                </c:pt>
                <c:pt idx="2137">
                  <c:v>583.0</c:v>
                </c:pt>
                <c:pt idx="2138">
                  <c:v>583.0</c:v>
                </c:pt>
                <c:pt idx="2139">
                  <c:v>585.0</c:v>
                </c:pt>
                <c:pt idx="2140">
                  <c:v>585.0</c:v>
                </c:pt>
                <c:pt idx="2141">
                  <c:v>586.0</c:v>
                </c:pt>
                <c:pt idx="2142">
                  <c:v>586.0</c:v>
                </c:pt>
                <c:pt idx="2143">
                  <c:v>587.0</c:v>
                </c:pt>
                <c:pt idx="2144">
                  <c:v>587.0</c:v>
                </c:pt>
                <c:pt idx="2145">
                  <c:v>588.0</c:v>
                </c:pt>
                <c:pt idx="2146">
                  <c:v>588.0</c:v>
                </c:pt>
                <c:pt idx="2147">
                  <c:v>589.0</c:v>
                </c:pt>
                <c:pt idx="2148">
                  <c:v>589.0</c:v>
                </c:pt>
                <c:pt idx="2149">
                  <c:v>590.0</c:v>
                </c:pt>
                <c:pt idx="2150">
                  <c:v>590.0</c:v>
                </c:pt>
                <c:pt idx="2151">
                  <c:v>591.0</c:v>
                </c:pt>
                <c:pt idx="2152">
                  <c:v>591.0</c:v>
                </c:pt>
                <c:pt idx="2153">
                  <c:v>596.0</c:v>
                </c:pt>
                <c:pt idx="2154">
                  <c:v>596.0</c:v>
                </c:pt>
                <c:pt idx="2155">
                  <c:v>600.0</c:v>
                </c:pt>
                <c:pt idx="2156">
                  <c:v>600.0</c:v>
                </c:pt>
                <c:pt idx="2157">
                  <c:v>602.0</c:v>
                </c:pt>
                <c:pt idx="2158">
                  <c:v>602.0</c:v>
                </c:pt>
                <c:pt idx="2159">
                  <c:v>603.0</c:v>
                </c:pt>
                <c:pt idx="2160">
                  <c:v>603.0</c:v>
                </c:pt>
                <c:pt idx="2161">
                  <c:v>605.0</c:v>
                </c:pt>
                <c:pt idx="2162">
                  <c:v>605.0</c:v>
                </c:pt>
                <c:pt idx="2163">
                  <c:v>610.0</c:v>
                </c:pt>
                <c:pt idx="2164">
                  <c:v>610.0</c:v>
                </c:pt>
                <c:pt idx="2165">
                  <c:v>613.0</c:v>
                </c:pt>
                <c:pt idx="2166">
                  <c:v>613.0</c:v>
                </c:pt>
                <c:pt idx="2167">
                  <c:v>616.0</c:v>
                </c:pt>
                <c:pt idx="2168">
                  <c:v>616.0</c:v>
                </c:pt>
                <c:pt idx="2169">
                  <c:v>622.0</c:v>
                </c:pt>
                <c:pt idx="2170">
                  <c:v>622.0</c:v>
                </c:pt>
                <c:pt idx="2171">
                  <c:v>624.0</c:v>
                </c:pt>
                <c:pt idx="2172">
                  <c:v>624.0</c:v>
                </c:pt>
                <c:pt idx="2173">
                  <c:v>625.0</c:v>
                </c:pt>
                <c:pt idx="2174">
                  <c:v>625.0</c:v>
                </c:pt>
                <c:pt idx="2175">
                  <c:v>627.0</c:v>
                </c:pt>
                <c:pt idx="2176">
                  <c:v>627.0</c:v>
                </c:pt>
                <c:pt idx="2177">
                  <c:v>628.0</c:v>
                </c:pt>
                <c:pt idx="2178">
                  <c:v>628.0</c:v>
                </c:pt>
                <c:pt idx="2179">
                  <c:v>629.0</c:v>
                </c:pt>
                <c:pt idx="2180">
                  <c:v>629.0</c:v>
                </c:pt>
                <c:pt idx="2181">
                  <c:v>630.0</c:v>
                </c:pt>
                <c:pt idx="2182">
                  <c:v>630.0</c:v>
                </c:pt>
                <c:pt idx="2183">
                  <c:v>631.0</c:v>
                </c:pt>
                <c:pt idx="2184">
                  <c:v>631.0</c:v>
                </c:pt>
                <c:pt idx="2185">
                  <c:v>632.0</c:v>
                </c:pt>
                <c:pt idx="2186">
                  <c:v>632.0</c:v>
                </c:pt>
                <c:pt idx="2187">
                  <c:v>634.0</c:v>
                </c:pt>
                <c:pt idx="2188">
                  <c:v>634.0</c:v>
                </c:pt>
                <c:pt idx="2189">
                  <c:v>635.0</c:v>
                </c:pt>
                <c:pt idx="2190">
                  <c:v>635.0</c:v>
                </c:pt>
                <c:pt idx="2191">
                  <c:v>636.0</c:v>
                </c:pt>
                <c:pt idx="2192">
                  <c:v>636.0</c:v>
                </c:pt>
                <c:pt idx="2193">
                  <c:v>637.0</c:v>
                </c:pt>
                <c:pt idx="2194">
                  <c:v>637.0</c:v>
                </c:pt>
                <c:pt idx="2195">
                  <c:v>638.0</c:v>
                </c:pt>
                <c:pt idx="2196">
                  <c:v>638.0</c:v>
                </c:pt>
                <c:pt idx="2197">
                  <c:v>639.0</c:v>
                </c:pt>
                <c:pt idx="2198">
                  <c:v>639.0</c:v>
                </c:pt>
                <c:pt idx="2199">
                  <c:v>640.0</c:v>
                </c:pt>
                <c:pt idx="2200">
                  <c:v>640.0</c:v>
                </c:pt>
                <c:pt idx="2201">
                  <c:v>641.0</c:v>
                </c:pt>
                <c:pt idx="2202">
                  <c:v>641.0</c:v>
                </c:pt>
                <c:pt idx="2203">
                  <c:v>642.0</c:v>
                </c:pt>
                <c:pt idx="2204">
                  <c:v>642.0</c:v>
                </c:pt>
                <c:pt idx="2205">
                  <c:v>643.0</c:v>
                </c:pt>
                <c:pt idx="2206">
                  <c:v>643.0</c:v>
                </c:pt>
                <c:pt idx="2207">
                  <c:v>644.0</c:v>
                </c:pt>
                <c:pt idx="2208">
                  <c:v>644.0</c:v>
                </c:pt>
                <c:pt idx="2209">
                  <c:v>645.0</c:v>
                </c:pt>
                <c:pt idx="2210">
                  <c:v>645.0</c:v>
                </c:pt>
                <c:pt idx="2211">
                  <c:v>646.0</c:v>
                </c:pt>
                <c:pt idx="2212">
                  <c:v>646.0</c:v>
                </c:pt>
                <c:pt idx="2213">
                  <c:v>647.0</c:v>
                </c:pt>
                <c:pt idx="2214">
                  <c:v>647.0</c:v>
                </c:pt>
                <c:pt idx="2215">
                  <c:v>649.0</c:v>
                </c:pt>
                <c:pt idx="2216">
                  <c:v>649.0</c:v>
                </c:pt>
                <c:pt idx="2217">
                  <c:v>650.0</c:v>
                </c:pt>
                <c:pt idx="2218">
                  <c:v>650.0</c:v>
                </c:pt>
                <c:pt idx="2219">
                  <c:v>651.0</c:v>
                </c:pt>
                <c:pt idx="2220">
                  <c:v>651.0</c:v>
                </c:pt>
                <c:pt idx="2221">
                  <c:v>652.0</c:v>
                </c:pt>
                <c:pt idx="2222">
                  <c:v>652.0</c:v>
                </c:pt>
                <c:pt idx="2223">
                  <c:v>653.0</c:v>
                </c:pt>
                <c:pt idx="2224">
                  <c:v>653.0</c:v>
                </c:pt>
                <c:pt idx="2225">
                  <c:v>654.0</c:v>
                </c:pt>
                <c:pt idx="2226">
                  <c:v>654.0</c:v>
                </c:pt>
                <c:pt idx="2227">
                  <c:v>655.0</c:v>
                </c:pt>
                <c:pt idx="2228">
                  <c:v>655.0</c:v>
                </c:pt>
                <c:pt idx="2229">
                  <c:v>656.0</c:v>
                </c:pt>
                <c:pt idx="2230">
                  <c:v>656.0</c:v>
                </c:pt>
                <c:pt idx="2231">
                  <c:v>660.0</c:v>
                </c:pt>
                <c:pt idx="2232">
                  <c:v>660.0</c:v>
                </c:pt>
                <c:pt idx="2233">
                  <c:v>661.0</c:v>
                </c:pt>
                <c:pt idx="2234">
                  <c:v>661.0</c:v>
                </c:pt>
                <c:pt idx="2235">
                  <c:v>662.0</c:v>
                </c:pt>
                <c:pt idx="2236">
                  <c:v>662.0</c:v>
                </c:pt>
                <c:pt idx="2237">
                  <c:v>665.0</c:v>
                </c:pt>
                <c:pt idx="2238">
                  <c:v>665.0</c:v>
                </c:pt>
                <c:pt idx="2239">
                  <c:v>666.0</c:v>
                </c:pt>
                <c:pt idx="2240">
                  <c:v>666.0</c:v>
                </c:pt>
                <c:pt idx="2241">
                  <c:v>672.0</c:v>
                </c:pt>
                <c:pt idx="2242">
                  <c:v>672.0</c:v>
                </c:pt>
                <c:pt idx="2243">
                  <c:v>673.0</c:v>
                </c:pt>
                <c:pt idx="2244">
                  <c:v>673.0</c:v>
                </c:pt>
                <c:pt idx="2245">
                  <c:v>674.0</c:v>
                </c:pt>
                <c:pt idx="2246">
                  <c:v>674.0</c:v>
                </c:pt>
                <c:pt idx="2247">
                  <c:v>680.0</c:v>
                </c:pt>
                <c:pt idx="2248">
                  <c:v>680.0</c:v>
                </c:pt>
                <c:pt idx="2249">
                  <c:v>681.0</c:v>
                </c:pt>
                <c:pt idx="2250">
                  <c:v>681.0</c:v>
                </c:pt>
                <c:pt idx="2251">
                  <c:v>682.0</c:v>
                </c:pt>
                <c:pt idx="2252">
                  <c:v>682.0</c:v>
                </c:pt>
                <c:pt idx="2253">
                  <c:v>686.0</c:v>
                </c:pt>
                <c:pt idx="2254">
                  <c:v>686.0</c:v>
                </c:pt>
                <c:pt idx="2255">
                  <c:v>687.0</c:v>
                </c:pt>
                <c:pt idx="2256">
                  <c:v>687.0</c:v>
                </c:pt>
                <c:pt idx="2257">
                  <c:v>694.0</c:v>
                </c:pt>
                <c:pt idx="2258">
                  <c:v>694.0</c:v>
                </c:pt>
                <c:pt idx="2259">
                  <c:v>696.0</c:v>
                </c:pt>
                <c:pt idx="2260">
                  <c:v>696.0</c:v>
                </c:pt>
                <c:pt idx="2261">
                  <c:v>697.0</c:v>
                </c:pt>
                <c:pt idx="2262">
                  <c:v>697.0</c:v>
                </c:pt>
                <c:pt idx="2263">
                  <c:v>703.0</c:v>
                </c:pt>
                <c:pt idx="2264">
                  <c:v>703.0</c:v>
                </c:pt>
                <c:pt idx="2265">
                  <c:v>709.0</c:v>
                </c:pt>
                <c:pt idx="2266">
                  <c:v>709.0</c:v>
                </c:pt>
                <c:pt idx="2267">
                  <c:v>711.0</c:v>
                </c:pt>
                <c:pt idx="2268">
                  <c:v>711.0</c:v>
                </c:pt>
                <c:pt idx="2269">
                  <c:v>714.0</c:v>
                </c:pt>
                <c:pt idx="2270">
                  <c:v>714.0</c:v>
                </c:pt>
                <c:pt idx="2271">
                  <c:v>715.0</c:v>
                </c:pt>
                <c:pt idx="2272">
                  <c:v>715.0</c:v>
                </c:pt>
                <c:pt idx="2273">
                  <c:v>716.0</c:v>
                </c:pt>
                <c:pt idx="2274">
                  <c:v>716.0</c:v>
                </c:pt>
                <c:pt idx="2275">
                  <c:v>718.0</c:v>
                </c:pt>
                <c:pt idx="2276">
                  <c:v>718.0</c:v>
                </c:pt>
                <c:pt idx="2277">
                  <c:v>720.0</c:v>
                </c:pt>
                <c:pt idx="2278">
                  <c:v>720.0</c:v>
                </c:pt>
                <c:pt idx="2279">
                  <c:v>722.0</c:v>
                </c:pt>
                <c:pt idx="2280">
                  <c:v>722.0</c:v>
                </c:pt>
                <c:pt idx="2281">
                  <c:v>724.0</c:v>
                </c:pt>
                <c:pt idx="2282">
                  <c:v>724.0</c:v>
                </c:pt>
                <c:pt idx="2283">
                  <c:v>725.0</c:v>
                </c:pt>
                <c:pt idx="2284">
                  <c:v>725.0</c:v>
                </c:pt>
                <c:pt idx="2285">
                  <c:v>726.0</c:v>
                </c:pt>
                <c:pt idx="2286">
                  <c:v>726.0</c:v>
                </c:pt>
                <c:pt idx="2287">
                  <c:v>727.0</c:v>
                </c:pt>
                <c:pt idx="2288">
                  <c:v>727.0</c:v>
                </c:pt>
                <c:pt idx="2289">
                  <c:v>728.0</c:v>
                </c:pt>
                <c:pt idx="2290">
                  <c:v>728.0</c:v>
                </c:pt>
                <c:pt idx="2291">
                  <c:v>729.0</c:v>
                </c:pt>
                <c:pt idx="2292">
                  <c:v>729.0</c:v>
                </c:pt>
                <c:pt idx="2293">
                  <c:v>730.0</c:v>
                </c:pt>
                <c:pt idx="2294">
                  <c:v>730.0</c:v>
                </c:pt>
                <c:pt idx="2295">
                  <c:v>731.0</c:v>
                </c:pt>
                <c:pt idx="2296">
                  <c:v>731.0</c:v>
                </c:pt>
                <c:pt idx="2297">
                  <c:v>732.0</c:v>
                </c:pt>
                <c:pt idx="2298">
                  <c:v>732.0</c:v>
                </c:pt>
                <c:pt idx="2299">
                  <c:v>733.0</c:v>
                </c:pt>
                <c:pt idx="2300">
                  <c:v>733.0</c:v>
                </c:pt>
                <c:pt idx="2301">
                  <c:v>734.0</c:v>
                </c:pt>
                <c:pt idx="2302">
                  <c:v>734.0</c:v>
                </c:pt>
                <c:pt idx="2303">
                  <c:v>735.0</c:v>
                </c:pt>
                <c:pt idx="2304">
                  <c:v>735.0</c:v>
                </c:pt>
                <c:pt idx="2305">
                  <c:v>736.0</c:v>
                </c:pt>
                <c:pt idx="2306">
                  <c:v>736.0</c:v>
                </c:pt>
                <c:pt idx="2307">
                  <c:v>737.0</c:v>
                </c:pt>
                <c:pt idx="2308">
                  <c:v>737.0</c:v>
                </c:pt>
                <c:pt idx="2309">
                  <c:v>738.0</c:v>
                </c:pt>
                <c:pt idx="2310">
                  <c:v>738.0</c:v>
                </c:pt>
                <c:pt idx="2311">
                  <c:v>739.0</c:v>
                </c:pt>
                <c:pt idx="2312">
                  <c:v>739.0</c:v>
                </c:pt>
                <c:pt idx="2313">
                  <c:v>740.0</c:v>
                </c:pt>
                <c:pt idx="2314">
                  <c:v>740.0</c:v>
                </c:pt>
                <c:pt idx="2315">
                  <c:v>741.0</c:v>
                </c:pt>
                <c:pt idx="2316">
                  <c:v>741.0</c:v>
                </c:pt>
                <c:pt idx="2317">
                  <c:v>742.0</c:v>
                </c:pt>
                <c:pt idx="2318">
                  <c:v>742.0</c:v>
                </c:pt>
                <c:pt idx="2319">
                  <c:v>743.0</c:v>
                </c:pt>
                <c:pt idx="2320">
                  <c:v>743.0</c:v>
                </c:pt>
                <c:pt idx="2321">
                  <c:v>744.0</c:v>
                </c:pt>
                <c:pt idx="2322">
                  <c:v>744.0</c:v>
                </c:pt>
                <c:pt idx="2323">
                  <c:v>744.0</c:v>
                </c:pt>
                <c:pt idx="2324">
                  <c:v>744.0</c:v>
                </c:pt>
                <c:pt idx="2325">
                  <c:v>745.0</c:v>
                </c:pt>
                <c:pt idx="2326">
                  <c:v>745.0</c:v>
                </c:pt>
                <c:pt idx="2327">
                  <c:v>746.0</c:v>
                </c:pt>
                <c:pt idx="2328">
                  <c:v>746.0</c:v>
                </c:pt>
                <c:pt idx="2329">
                  <c:v>747.0</c:v>
                </c:pt>
                <c:pt idx="2330">
                  <c:v>747.0</c:v>
                </c:pt>
                <c:pt idx="2331">
                  <c:v>748.0</c:v>
                </c:pt>
                <c:pt idx="2332">
                  <c:v>748.0</c:v>
                </c:pt>
                <c:pt idx="2333">
                  <c:v>749.0</c:v>
                </c:pt>
                <c:pt idx="2334">
                  <c:v>749.0</c:v>
                </c:pt>
                <c:pt idx="2335">
                  <c:v>750.0</c:v>
                </c:pt>
                <c:pt idx="2336">
                  <c:v>750.0</c:v>
                </c:pt>
                <c:pt idx="2337">
                  <c:v>751.0</c:v>
                </c:pt>
                <c:pt idx="2338">
                  <c:v>751.0</c:v>
                </c:pt>
                <c:pt idx="2339">
                  <c:v>752.0</c:v>
                </c:pt>
                <c:pt idx="2340">
                  <c:v>752.0</c:v>
                </c:pt>
                <c:pt idx="2341">
                  <c:v>753.0</c:v>
                </c:pt>
                <c:pt idx="2342">
                  <c:v>753.0</c:v>
                </c:pt>
                <c:pt idx="2343">
                  <c:v>756.0</c:v>
                </c:pt>
                <c:pt idx="2344">
                  <c:v>756.0</c:v>
                </c:pt>
                <c:pt idx="2345">
                  <c:v>757.0</c:v>
                </c:pt>
                <c:pt idx="2346">
                  <c:v>757.0</c:v>
                </c:pt>
                <c:pt idx="2347">
                  <c:v>758.0</c:v>
                </c:pt>
                <c:pt idx="2348">
                  <c:v>758.0</c:v>
                </c:pt>
                <c:pt idx="2349">
                  <c:v>759.0</c:v>
                </c:pt>
                <c:pt idx="2350">
                  <c:v>759.0</c:v>
                </c:pt>
                <c:pt idx="2351">
                  <c:v>760.0</c:v>
                </c:pt>
                <c:pt idx="2352">
                  <c:v>760.0</c:v>
                </c:pt>
                <c:pt idx="2353">
                  <c:v>762.0</c:v>
                </c:pt>
                <c:pt idx="2354">
                  <c:v>762.0</c:v>
                </c:pt>
                <c:pt idx="2355">
                  <c:v>764.0</c:v>
                </c:pt>
                <c:pt idx="2356">
                  <c:v>764.0</c:v>
                </c:pt>
                <c:pt idx="2357">
                  <c:v>797.0</c:v>
                </c:pt>
                <c:pt idx="2358">
                  <c:v>797.0</c:v>
                </c:pt>
                <c:pt idx="2359">
                  <c:v>820.0</c:v>
                </c:pt>
                <c:pt idx="2360">
                  <c:v>820.0</c:v>
                </c:pt>
                <c:pt idx="2361">
                  <c:v>822.0</c:v>
                </c:pt>
                <c:pt idx="2362">
                  <c:v>822.0</c:v>
                </c:pt>
              </c:numCache>
            </c:numRef>
          </c:xVal>
          <c:yVal>
            <c:numRef>
              <c:f>Sheet1!$B$2:$B$2364</c:f>
              <c:numCache>
                <c:formatCode>General</c:formatCode>
                <c:ptCount val="2363"/>
                <c:pt idx="0">
                  <c:v>0.0</c:v>
                </c:pt>
                <c:pt idx="1">
                  <c:v>0.0</c:v>
                </c:pt>
                <c:pt idx="2">
                  <c:v>0.0</c:v>
                </c:pt>
                <c:pt idx="3">
                  <c:v>0.0</c:v>
                </c:pt>
                <c:pt idx="4">
                  <c:v>0.0</c:v>
                </c:pt>
                <c:pt idx="5">
                  <c:v>0.0</c:v>
                </c:pt>
                <c:pt idx="6">
                  <c:v>0.022254537</c:v>
                </c:pt>
                <c:pt idx="7">
                  <c:v>0.022254537</c:v>
                </c:pt>
                <c:pt idx="8">
                  <c:v>0.022254537</c:v>
                </c:pt>
                <c:pt idx="9">
                  <c:v>0.022254537</c:v>
                </c:pt>
                <c:pt idx="10">
                  <c:v>0.022254537</c:v>
                </c:pt>
                <c:pt idx="11">
                  <c:v>0.022254537</c:v>
                </c:pt>
                <c:pt idx="12">
                  <c:v>0.022254537</c:v>
                </c:pt>
                <c:pt idx="13">
                  <c:v>0.022254537</c:v>
                </c:pt>
                <c:pt idx="14">
                  <c:v>0.022254537</c:v>
                </c:pt>
                <c:pt idx="15">
                  <c:v>0.022254537</c:v>
                </c:pt>
                <c:pt idx="16">
                  <c:v>0.022254537</c:v>
                </c:pt>
                <c:pt idx="17">
                  <c:v>0.022254537</c:v>
                </c:pt>
                <c:pt idx="18">
                  <c:v>0.0476626220000001</c:v>
                </c:pt>
                <c:pt idx="19">
                  <c:v>0.0476626220000001</c:v>
                </c:pt>
                <c:pt idx="20">
                  <c:v>0.0476626220000001</c:v>
                </c:pt>
                <c:pt idx="21">
                  <c:v>0.0476626220000001</c:v>
                </c:pt>
                <c:pt idx="22">
                  <c:v>0.0476626220000001</c:v>
                </c:pt>
                <c:pt idx="23">
                  <c:v>0.0476626220000001</c:v>
                </c:pt>
                <c:pt idx="24">
                  <c:v>0.0476626220000001</c:v>
                </c:pt>
                <c:pt idx="25">
                  <c:v>0.0476626220000001</c:v>
                </c:pt>
                <c:pt idx="26">
                  <c:v>0.073099377</c:v>
                </c:pt>
                <c:pt idx="27">
                  <c:v>0.073099377</c:v>
                </c:pt>
                <c:pt idx="28">
                  <c:v>0.073099377</c:v>
                </c:pt>
                <c:pt idx="29">
                  <c:v>0.073099377</c:v>
                </c:pt>
                <c:pt idx="30">
                  <c:v>0.0981605400000003</c:v>
                </c:pt>
                <c:pt idx="31">
                  <c:v>0.0981605400000003</c:v>
                </c:pt>
                <c:pt idx="32">
                  <c:v>0.0981605400000003</c:v>
                </c:pt>
                <c:pt idx="33">
                  <c:v>0.0981605400000003</c:v>
                </c:pt>
                <c:pt idx="34">
                  <c:v>0.0981605400000003</c:v>
                </c:pt>
                <c:pt idx="35">
                  <c:v>0.0981605400000003</c:v>
                </c:pt>
                <c:pt idx="36">
                  <c:v>0.0981605400000003</c:v>
                </c:pt>
                <c:pt idx="37">
                  <c:v>0.0981605400000003</c:v>
                </c:pt>
                <c:pt idx="38">
                  <c:v>0.0981605400000003</c:v>
                </c:pt>
                <c:pt idx="39">
                  <c:v>0.0981605400000003</c:v>
                </c:pt>
                <c:pt idx="40">
                  <c:v>0.0981605400000003</c:v>
                </c:pt>
                <c:pt idx="41">
                  <c:v>0.0981605400000003</c:v>
                </c:pt>
                <c:pt idx="42">
                  <c:v>0.0981605400000003</c:v>
                </c:pt>
                <c:pt idx="43">
                  <c:v>0.0981605400000003</c:v>
                </c:pt>
                <c:pt idx="44">
                  <c:v>0.0981605400000003</c:v>
                </c:pt>
                <c:pt idx="45">
                  <c:v>0.0981605400000003</c:v>
                </c:pt>
                <c:pt idx="46">
                  <c:v>0.0981605400000003</c:v>
                </c:pt>
                <c:pt idx="47">
                  <c:v>0.0981605400000003</c:v>
                </c:pt>
                <c:pt idx="48">
                  <c:v>0.0981605400000003</c:v>
                </c:pt>
                <c:pt idx="49">
                  <c:v>0.0981605400000003</c:v>
                </c:pt>
                <c:pt idx="50">
                  <c:v>0.0981605400000003</c:v>
                </c:pt>
                <c:pt idx="51">
                  <c:v>0.0981605400000003</c:v>
                </c:pt>
                <c:pt idx="52">
                  <c:v>0.0981605400000003</c:v>
                </c:pt>
                <c:pt idx="53">
                  <c:v>0.0981605400000003</c:v>
                </c:pt>
                <c:pt idx="54">
                  <c:v>0.0981605400000003</c:v>
                </c:pt>
                <c:pt idx="55">
                  <c:v>0.0981605400000003</c:v>
                </c:pt>
                <c:pt idx="56">
                  <c:v>0.0981605400000003</c:v>
                </c:pt>
                <c:pt idx="57">
                  <c:v>0.0981605400000003</c:v>
                </c:pt>
                <c:pt idx="58">
                  <c:v>0.0981605400000003</c:v>
                </c:pt>
                <c:pt idx="59">
                  <c:v>0.0981605400000003</c:v>
                </c:pt>
                <c:pt idx="60">
                  <c:v>0.0981605400000003</c:v>
                </c:pt>
                <c:pt idx="61">
                  <c:v>0.0981605400000003</c:v>
                </c:pt>
                <c:pt idx="62">
                  <c:v>0.0981605400000003</c:v>
                </c:pt>
                <c:pt idx="63">
                  <c:v>0.0981605400000003</c:v>
                </c:pt>
                <c:pt idx="64">
                  <c:v>0.0981605400000003</c:v>
                </c:pt>
                <c:pt idx="65">
                  <c:v>0.0981605400000003</c:v>
                </c:pt>
                <c:pt idx="66">
                  <c:v>0.0981605400000003</c:v>
                </c:pt>
                <c:pt idx="67">
                  <c:v>0.0981605400000003</c:v>
                </c:pt>
                <c:pt idx="68">
                  <c:v>0.123774005</c:v>
                </c:pt>
                <c:pt idx="69">
                  <c:v>0.123774005</c:v>
                </c:pt>
                <c:pt idx="70">
                  <c:v>0.123774005</c:v>
                </c:pt>
                <c:pt idx="71">
                  <c:v>0.123774005</c:v>
                </c:pt>
                <c:pt idx="72">
                  <c:v>0.123774005</c:v>
                </c:pt>
                <c:pt idx="73">
                  <c:v>0.123774005</c:v>
                </c:pt>
                <c:pt idx="74">
                  <c:v>0.123774005</c:v>
                </c:pt>
                <c:pt idx="75">
                  <c:v>0.123774005</c:v>
                </c:pt>
                <c:pt idx="76">
                  <c:v>0.123774005</c:v>
                </c:pt>
                <c:pt idx="77">
                  <c:v>0.123774005</c:v>
                </c:pt>
                <c:pt idx="78">
                  <c:v>0.123774005</c:v>
                </c:pt>
                <c:pt idx="79">
                  <c:v>0.123774005</c:v>
                </c:pt>
                <c:pt idx="80">
                  <c:v>0.123774005</c:v>
                </c:pt>
                <c:pt idx="81">
                  <c:v>0.123774005</c:v>
                </c:pt>
                <c:pt idx="82">
                  <c:v>0.123774005</c:v>
                </c:pt>
                <c:pt idx="83">
                  <c:v>0.123774005</c:v>
                </c:pt>
                <c:pt idx="84">
                  <c:v>0.123774005</c:v>
                </c:pt>
                <c:pt idx="85">
                  <c:v>0.123774005</c:v>
                </c:pt>
                <c:pt idx="86">
                  <c:v>0.123774005</c:v>
                </c:pt>
                <c:pt idx="87">
                  <c:v>0.123774005</c:v>
                </c:pt>
                <c:pt idx="88">
                  <c:v>0.123774005</c:v>
                </c:pt>
                <c:pt idx="89">
                  <c:v>0.123774005</c:v>
                </c:pt>
                <c:pt idx="90">
                  <c:v>0.123774005</c:v>
                </c:pt>
                <c:pt idx="91">
                  <c:v>0.123774005</c:v>
                </c:pt>
                <c:pt idx="92">
                  <c:v>0.123774005</c:v>
                </c:pt>
                <c:pt idx="93">
                  <c:v>0.123774005</c:v>
                </c:pt>
                <c:pt idx="94">
                  <c:v>0.123774005</c:v>
                </c:pt>
                <c:pt idx="95">
                  <c:v>0.123774005</c:v>
                </c:pt>
                <c:pt idx="96">
                  <c:v>0.123774005</c:v>
                </c:pt>
                <c:pt idx="97">
                  <c:v>0.123774005</c:v>
                </c:pt>
                <c:pt idx="98">
                  <c:v>0.123774005</c:v>
                </c:pt>
                <c:pt idx="99">
                  <c:v>0.123774005</c:v>
                </c:pt>
                <c:pt idx="100">
                  <c:v>0.123774005</c:v>
                </c:pt>
                <c:pt idx="101">
                  <c:v>0.123774005</c:v>
                </c:pt>
                <c:pt idx="102">
                  <c:v>0.123774005</c:v>
                </c:pt>
                <c:pt idx="103">
                  <c:v>0.123774005</c:v>
                </c:pt>
                <c:pt idx="104">
                  <c:v>0.123774005</c:v>
                </c:pt>
                <c:pt idx="105">
                  <c:v>0.123774005</c:v>
                </c:pt>
                <c:pt idx="106">
                  <c:v>0.123774005</c:v>
                </c:pt>
                <c:pt idx="107">
                  <c:v>0.123774005</c:v>
                </c:pt>
                <c:pt idx="108">
                  <c:v>0.123774005</c:v>
                </c:pt>
                <c:pt idx="109">
                  <c:v>0.123774005</c:v>
                </c:pt>
                <c:pt idx="110">
                  <c:v>0.123774005</c:v>
                </c:pt>
                <c:pt idx="111">
                  <c:v>0.123774005</c:v>
                </c:pt>
                <c:pt idx="112">
                  <c:v>0.123774005</c:v>
                </c:pt>
                <c:pt idx="113">
                  <c:v>0.123774005</c:v>
                </c:pt>
                <c:pt idx="114">
                  <c:v>0.14694315</c:v>
                </c:pt>
                <c:pt idx="115">
                  <c:v>0.14694315</c:v>
                </c:pt>
                <c:pt idx="116">
                  <c:v>0.14694315</c:v>
                </c:pt>
                <c:pt idx="117">
                  <c:v>0.14694315</c:v>
                </c:pt>
                <c:pt idx="118">
                  <c:v>0.14694315</c:v>
                </c:pt>
                <c:pt idx="119">
                  <c:v>0.14694315</c:v>
                </c:pt>
                <c:pt idx="120">
                  <c:v>0.14694315</c:v>
                </c:pt>
                <c:pt idx="121">
                  <c:v>0.14694315</c:v>
                </c:pt>
                <c:pt idx="122">
                  <c:v>0.14694315</c:v>
                </c:pt>
                <c:pt idx="123">
                  <c:v>0.14694315</c:v>
                </c:pt>
                <c:pt idx="124">
                  <c:v>0.14694315</c:v>
                </c:pt>
                <c:pt idx="125">
                  <c:v>0.14694315</c:v>
                </c:pt>
                <c:pt idx="126">
                  <c:v>0.171385411</c:v>
                </c:pt>
                <c:pt idx="127">
                  <c:v>0.171385411</c:v>
                </c:pt>
                <c:pt idx="128">
                  <c:v>0.171385411</c:v>
                </c:pt>
                <c:pt idx="129">
                  <c:v>0.171385411</c:v>
                </c:pt>
                <c:pt idx="130">
                  <c:v>0.171385411</c:v>
                </c:pt>
                <c:pt idx="131">
                  <c:v>0.171385411</c:v>
                </c:pt>
                <c:pt idx="132">
                  <c:v>0.171385411</c:v>
                </c:pt>
                <c:pt idx="133">
                  <c:v>0.171385411</c:v>
                </c:pt>
                <c:pt idx="134">
                  <c:v>0.19220823</c:v>
                </c:pt>
                <c:pt idx="135">
                  <c:v>0.19220823</c:v>
                </c:pt>
                <c:pt idx="136">
                  <c:v>0.213031049</c:v>
                </c:pt>
                <c:pt idx="137">
                  <c:v>0.213031049</c:v>
                </c:pt>
                <c:pt idx="138">
                  <c:v>0.213031049</c:v>
                </c:pt>
                <c:pt idx="139">
                  <c:v>0.213031049</c:v>
                </c:pt>
                <c:pt idx="140">
                  <c:v>0.236377842</c:v>
                </c:pt>
                <c:pt idx="141">
                  <c:v>0.236377842</c:v>
                </c:pt>
                <c:pt idx="142">
                  <c:v>0.236377842</c:v>
                </c:pt>
                <c:pt idx="143">
                  <c:v>0.236377842</c:v>
                </c:pt>
                <c:pt idx="144">
                  <c:v>0.236377842</c:v>
                </c:pt>
                <c:pt idx="145">
                  <c:v>0.236377842</c:v>
                </c:pt>
                <c:pt idx="146">
                  <c:v>0.236377842</c:v>
                </c:pt>
                <c:pt idx="147">
                  <c:v>0.236377842</c:v>
                </c:pt>
                <c:pt idx="148">
                  <c:v>0.236377842</c:v>
                </c:pt>
                <c:pt idx="149">
                  <c:v>0.236377842</c:v>
                </c:pt>
                <c:pt idx="150">
                  <c:v>0.236377842</c:v>
                </c:pt>
                <c:pt idx="151">
                  <c:v>0.236377842</c:v>
                </c:pt>
                <c:pt idx="152">
                  <c:v>0.271867761000001</c:v>
                </c:pt>
                <c:pt idx="153">
                  <c:v>0.271867761000001</c:v>
                </c:pt>
                <c:pt idx="154">
                  <c:v>0.271867761000001</c:v>
                </c:pt>
                <c:pt idx="155">
                  <c:v>0.271867761000001</c:v>
                </c:pt>
                <c:pt idx="156">
                  <c:v>0.298432333</c:v>
                </c:pt>
                <c:pt idx="157">
                  <c:v>0.298432333</c:v>
                </c:pt>
                <c:pt idx="158">
                  <c:v>0.298432333</c:v>
                </c:pt>
                <c:pt idx="159">
                  <c:v>0.298432333</c:v>
                </c:pt>
                <c:pt idx="160">
                  <c:v>0.298432333</c:v>
                </c:pt>
                <c:pt idx="161">
                  <c:v>0.298432333</c:v>
                </c:pt>
                <c:pt idx="162">
                  <c:v>0.298432333</c:v>
                </c:pt>
                <c:pt idx="163">
                  <c:v>0.298432333</c:v>
                </c:pt>
                <c:pt idx="164">
                  <c:v>0.298432333</c:v>
                </c:pt>
                <c:pt idx="165">
                  <c:v>0.298432333</c:v>
                </c:pt>
                <c:pt idx="166">
                  <c:v>0.298432333</c:v>
                </c:pt>
                <c:pt idx="167">
                  <c:v>0.298432333</c:v>
                </c:pt>
                <c:pt idx="168">
                  <c:v>0.298432333</c:v>
                </c:pt>
                <c:pt idx="169">
                  <c:v>0.298432333</c:v>
                </c:pt>
                <c:pt idx="170">
                  <c:v>0.298432333</c:v>
                </c:pt>
                <c:pt idx="171">
                  <c:v>0.298432333</c:v>
                </c:pt>
                <c:pt idx="172">
                  <c:v>0.298432333</c:v>
                </c:pt>
                <c:pt idx="173">
                  <c:v>0.298432333</c:v>
                </c:pt>
                <c:pt idx="174">
                  <c:v>0.298432333</c:v>
                </c:pt>
                <c:pt idx="175">
                  <c:v>0.298432333</c:v>
                </c:pt>
                <c:pt idx="176">
                  <c:v>0.298432333</c:v>
                </c:pt>
                <c:pt idx="177">
                  <c:v>0.298432333</c:v>
                </c:pt>
                <c:pt idx="178">
                  <c:v>0.298432333</c:v>
                </c:pt>
                <c:pt idx="179">
                  <c:v>0.298432333</c:v>
                </c:pt>
                <c:pt idx="180">
                  <c:v>0.298432333</c:v>
                </c:pt>
                <c:pt idx="181">
                  <c:v>0.298432333</c:v>
                </c:pt>
                <c:pt idx="182">
                  <c:v>0.298432333</c:v>
                </c:pt>
                <c:pt idx="183">
                  <c:v>0.298432333</c:v>
                </c:pt>
                <c:pt idx="184">
                  <c:v>0.298432333</c:v>
                </c:pt>
                <c:pt idx="185">
                  <c:v>0.298432333</c:v>
                </c:pt>
                <c:pt idx="186">
                  <c:v>0.298432333</c:v>
                </c:pt>
                <c:pt idx="187">
                  <c:v>0.298432333</c:v>
                </c:pt>
                <c:pt idx="188">
                  <c:v>0.298432333</c:v>
                </c:pt>
                <c:pt idx="189">
                  <c:v>0.298432333</c:v>
                </c:pt>
                <c:pt idx="190">
                  <c:v>0.298432333</c:v>
                </c:pt>
                <c:pt idx="191">
                  <c:v>0.298432333</c:v>
                </c:pt>
                <c:pt idx="192">
                  <c:v>0.298432333</c:v>
                </c:pt>
                <c:pt idx="193">
                  <c:v>0.298432333</c:v>
                </c:pt>
                <c:pt idx="194">
                  <c:v>0.298432333</c:v>
                </c:pt>
                <c:pt idx="195">
                  <c:v>0.298432333</c:v>
                </c:pt>
                <c:pt idx="196">
                  <c:v>0.298432333</c:v>
                </c:pt>
                <c:pt idx="197">
                  <c:v>0.298432333</c:v>
                </c:pt>
                <c:pt idx="198">
                  <c:v>0.298432333</c:v>
                </c:pt>
                <c:pt idx="199">
                  <c:v>0.298432333</c:v>
                </c:pt>
                <c:pt idx="200">
                  <c:v>0.322268342</c:v>
                </c:pt>
                <c:pt idx="201">
                  <c:v>0.322268342</c:v>
                </c:pt>
                <c:pt idx="202">
                  <c:v>0.322268342</c:v>
                </c:pt>
                <c:pt idx="203">
                  <c:v>0.322268342</c:v>
                </c:pt>
                <c:pt idx="204">
                  <c:v>0.322268342</c:v>
                </c:pt>
                <c:pt idx="205">
                  <c:v>0.322268342</c:v>
                </c:pt>
                <c:pt idx="206">
                  <c:v>0.322268342</c:v>
                </c:pt>
                <c:pt idx="207">
                  <c:v>0.322268342</c:v>
                </c:pt>
                <c:pt idx="208">
                  <c:v>0.322268342</c:v>
                </c:pt>
                <c:pt idx="209">
                  <c:v>0.322268342</c:v>
                </c:pt>
                <c:pt idx="210">
                  <c:v>0.322268342</c:v>
                </c:pt>
                <c:pt idx="211">
                  <c:v>0.322268342</c:v>
                </c:pt>
                <c:pt idx="212">
                  <c:v>0.322268342</c:v>
                </c:pt>
                <c:pt idx="213">
                  <c:v>0.322268342</c:v>
                </c:pt>
                <c:pt idx="214">
                  <c:v>0.322268342</c:v>
                </c:pt>
                <c:pt idx="215">
                  <c:v>0.322268342</c:v>
                </c:pt>
                <c:pt idx="216">
                  <c:v>0.322268342</c:v>
                </c:pt>
                <c:pt idx="217">
                  <c:v>0.322268342</c:v>
                </c:pt>
                <c:pt idx="218">
                  <c:v>0.322268342</c:v>
                </c:pt>
                <c:pt idx="219">
                  <c:v>0.322268342</c:v>
                </c:pt>
                <c:pt idx="220">
                  <c:v>0.322268342</c:v>
                </c:pt>
                <c:pt idx="221">
                  <c:v>0.322268342</c:v>
                </c:pt>
                <c:pt idx="222">
                  <c:v>0.322268342</c:v>
                </c:pt>
                <c:pt idx="223">
                  <c:v>0.322268342</c:v>
                </c:pt>
                <c:pt idx="224">
                  <c:v>0.322268342</c:v>
                </c:pt>
                <c:pt idx="225">
                  <c:v>0.322268342</c:v>
                </c:pt>
                <c:pt idx="226">
                  <c:v>0.361391047</c:v>
                </c:pt>
                <c:pt idx="227">
                  <c:v>0.361391047</c:v>
                </c:pt>
                <c:pt idx="228">
                  <c:v>0.361391047</c:v>
                </c:pt>
                <c:pt idx="229">
                  <c:v>0.361391047</c:v>
                </c:pt>
                <c:pt idx="230">
                  <c:v>0.361391047</c:v>
                </c:pt>
                <c:pt idx="231">
                  <c:v>0.361391047</c:v>
                </c:pt>
                <c:pt idx="232">
                  <c:v>0.361391047</c:v>
                </c:pt>
                <c:pt idx="233">
                  <c:v>0.361391047</c:v>
                </c:pt>
                <c:pt idx="234">
                  <c:v>0.361391047</c:v>
                </c:pt>
                <c:pt idx="235">
                  <c:v>0.361391047</c:v>
                </c:pt>
                <c:pt idx="236">
                  <c:v>0.361391047</c:v>
                </c:pt>
                <c:pt idx="237">
                  <c:v>0.361391047</c:v>
                </c:pt>
                <c:pt idx="238">
                  <c:v>0.361391047</c:v>
                </c:pt>
                <c:pt idx="239">
                  <c:v>0.361391047</c:v>
                </c:pt>
                <c:pt idx="240">
                  <c:v>0.361391047</c:v>
                </c:pt>
                <c:pt idx="241">
                  <c:v>0.361391047</c:v>
                </c:pt>
                <c:pt idx="242">
                  <c:v>0.361391047</c:v>
                </c:pt>
                <c:pt idx="243">
                  <c:v>0.361391047</c:v>
                </c:pt>
                <c:pt idx="244">
                  <c:v>0.388195731</c:v>
                </c:pt>
                <c:pt idx="245">
                  <c:v>0.388195731</c:v>
                </c:pt>
                <c:pt idx="246">
                  <c:v>0.388195731</c:v>
                </c:pt>
                <c:pt idx="247">
                  <c:v>0.388195731</c:v>
                </c:pt>
                <c:pt idx="248">
                  <c:v>0.388195731</c:v>
                </c:pt>
                <c:pt idx="249">
                  <c:v>0.388195731</c:v>
                </c:pt>
                <c:pt idx="250">
                  <c:v>0.388195731</c:v>
                </c:pt>
                <c:pt idx="251">
                  <c:v>0.388195731</c:v>
                </c:pt>
                <c:pt idx="252">
                  <c:v>0.388195731</c:v>
                </c:pt>
                <c:pt idx="253">
                  <c:v>0.388195731</c:v>
                </c:pt>
                <c:pt idx="254">
                  <c:v>0.388195731</c:v>
                </c:pt>
                <c:pt idx="255">
                  <c:v>0.388195731</c:v>
                </c:pt>
                <c:pt idx="256">
                  <c:v>0.388195731</c:v>
                </c:pt>
                <c:pt idx="257">
                  <c:v>0.388195731</c:v>
                </c:pt>
                <c:pt idx="258">
                  <c:v>0.415168695</c:v>
                </c:pt>
                <c:pt idx="259">
                  <c:v>0.415168695</c:v>
                </c:pt>
                <c:pt idx="260">
                  <c:v>0.415168695</c:v>
                </c:pt>
                <c:pt idx="261">
                  <c:v>0.415168695</c:v>
                </c:pt>
                <c:pt idx="262">
                  <c:v>0.415168695</c:v>
                </c:pt>
                <c:pt idx="263">
                  <c:v>0.415168695</c:v>
                </c:pt>
                <c:pt idx="264">
                  <c:v>0.415168695</c:v>
                </c:pt>
                <c:pt idx="265">
                  <c:v>0.415168695</c:v>
                </c:pt>
                <c:pt idx="266">
                  <c:v>0.415168695</c:v>
                </c:pt>
                <c:pt idx="267">
                  <c:v>0.415168695</c:v>
                </c:pt>
                <c:pt idx="268">
                  <c:v>0.415168695</c:v>
                </c:pt>
                <c:pt idx="269">
                  <c:v>0.415168695</c:v>
                </c:pt>
                <c:pt idx="270">
                  <c:v>0.415168695</c:v>
                </c:pt>
                <c:pt idx="271">
                  <c:v>0.415168695</c:v>
                </c:pt>
                <c:pt idx="272">
                  <c:v>0.415168695</c:v>
                </c:pt>
                <c:pt idx="273">
                  <c:v>0.415168695</c:v>
                </c:pt>
                <c:pt idx="274">
                  <c:v>0.415168695</c:v>
                </c:pt>
                <c:pt idx="275">
                  <c:v>0.415168695</c:v>
                </c:pt>
                <c:pt idx="276">
                  <c:v>0.445875973000001</c:v>
                </c:pt>
                <c:pt idx="277">
                  <c:v>0.445875973000001</c:v>
                </c:pt>
                <c:pt idx="278">
                  <c:v>0.445875973000001</c:v>
                </c:pt>
                <c:pt idx="279">
                  <c:v>0.445875973000001</c:v>
                </c:pt>
                <c:pt idx="280">
                  <c:v>0.445875973000001</c:v>
                </c:pt>
                <c:pt idx="281">
                  <c:v>0.445875973000001</c:v>
                </c:pt>
                <c:pt idx="282">
                  <c:v>0.487022915000001</c:v>
                </c:pt>
                <c:pt idx="283">
                  <c:v>0.487022915000001</c:v>
                </c:pt>
                <c:pt idx="284">
                  <c:v>0.487022915000001</c:v>
                </c:pt>
                <c:pt idx="285">
                  <c:v>0.487022915000001</c:v>
                </c:pt>
                <c:pt idx="286">
                  <c:v>0.487022915000001</c:v>
                </c:pt>
                <c:pt idx="287">
                  <c:v>0.487022915000001</c:v>
                </c:pt>
                <c:pt idx="288">
                  <c:v>0.514239293</c:v>
                </c:pt>
                <c:pt idx="289">
                  <c:v>0.514239293</c:v>
                </c:pt>
                <c:pt idx="290">
                  <c:v>0.514239293</c:v>
                </c:pt>
                <c:pt idx="291">
                  <c:v>0.514239293</c:v>
                </c:pt>
                <c:pt idx="292">
                  <c:v>0.514239293</c:v>
                </c:pt>
                <c:pt idx="293">
                  <c:v>0.514239293</c:v>
                </c:pt>
                <c:pt idx="294">
                  <c:v>0.514239293</c:v>
                </c:pt>
                <c:pt idx="295">
                  <c:v>0.514239293</c:v>
                </c:pt>
                <c:pt idx="296">
                  <c:v>0.541516762999997</c:v>
                </c:pt>
                <c:pt idx="297">
                  <c:v>0.541516762999997</c:v>
                </c:pt>
                <c:pt idx="298">
                  <c:v>0.541516762999997</c:v>
                </c:pt>
                <c:pt idx="299">
                  <c:v>0.541516762999997</c:v>
                </c:pt>
                <c:pt idx="300">
                  <c:v>0.541516762999997</c:v>
                </c:pt>
                <c:pt idx="301">
                  <c:v>0.541516762999997</c:v>
                </c:pt>
                <c:pt idx="302">
                  <c:v>0.541516762999997</c:v>
                </c:pt>
                <c:pt idx="303">
                  <c:v>0.541516762999997</c:v>
                </c:pt>
                <c:pt idx="304">
                  <c:v>0.541516762999997</c:v>
                </c:pt>
                <c:pt idx="305">
                  <c:v>0.541516762999997</c:v>
                </c:pt>
                <c:pt idx="306">
                  <c:v>0.541516762999997</c:v>
                </c:pt>
                <c:pt idx="307">
                  <c:v>0.541516762999997</c:v>
                </c:pt>
                <c:pt idx="308">
                  <c:v>0.565959373000001</c:v>
                </c:pt>
                <c:pt idx="309">
                  <c:v>0.565959373000001</c:v>
                </c:pt>
                <c:pt idx="310">
                  <c:v>0.565959373000001</c:v>
                </c:pt>
                <c:pt idx="311">
                  <c:v>0.565959373000001</c:v>
                </c:pt>
                <c:pt idx="312">
                  <c:v>0.565959373000001</c:v>
                </c:pt>
                <c:pt idx="313">
                  <c:v>0.565959373000001</c:v>
                </c:pt>
                <c:pt idx="314">
                  <c:v>0.565959373000001</c:v>
                </c:pt>
                <c:pt idx="315">
                  <c:v>0.565959373000001</c:v>
                </c:pt>
                <c:pt idx="316">
                  <c:v>0.565959373000001</c:v>
                </c:pt>
                <c:pt idx="317">
                  <c:v>0.565959373000001</c:v>
                </c:pt>
                <c:pt idx="318">
                  <c:v>0.565959373000001</c:v>
                </c:pt>
                <c:pt idx="319">
                  <c:v>0.565959373000001</c:v>
                </c:pt>
                <c:pt idx="320">
                  <c:v>0.565959373000001</c:v>
                </c:pt>
                <c:pt idx="321">
                  <c:v>0.565959373000001</c:v>
                </c:pt>
                <c:pt idx="322">
                  <c:v>0.565959373000001</c:v>
                </c:pt>
                <c:pt idx="323">
                  <c:v>0.565959373000001</c:v>
                </c:pt>
                <c:pt idx="324">
                  <c:v>0.565959373000001</c:v>
                </c:pt>
                <c:pt idx="325">
                  <c:v>0.565959373000001</c:v>
                </c:pt>
                <c:pt idx="326">
                  <c:v>0.565959373000001</c:v>
                </c:pt>
                <c:pt idx="327">
                  <c:v>0.565959373000001</c:v>
                </c:pt>
                <c:pt idx="328">
                  <c:v>0.565959373000001</c:v>
                </c:pt>
                <c:pt idx="329">
                  <c:v>0.565959373000001</c:v>
                </c:pt>
                <c:pt idx="330">
                  <c:v>0.565959373000001</c:v>
                </c:pt>
                <c:pt idx="331">
                  <c:v>0.565959373000001</c:v>
                </c:pt>
                <c:pt idx="332">
                  <c:v>0.593697187</c:v>
                </c:pt>
                <c:pt idx="333">
                  <c:v>0.593697187</c:v>
                </c:pt>
                <c:pt idx="334">
                  <c:v>0.593697187</c:v>
                </c:pt>
                <c:pt idx="335">
                  <c:v>0.593697187</c:v>
                </c:pt>
                <c:pt idx="336">
                  <c:v>0.593697187</c:v>
                </c:pt>
                <c:pt idx="337">
                  <c:v>0.593697187</c:v>
                </c:pt>
                <c:pt idx="338">
                  <c:v>0.593697187</c:v>
                </c:pt>
                <c:pt idx="339">
                  <c:v>0.593697187</c:v>
                </c:pt>
                <c:pt idx="340">
                  <c:v>0.593697187</c:v>
                </c:pt>
                <c:pt idx="341">
                  <c:v>0.593697187</c:v>
                </c:pt>
                <c:pt idx="342">
                  <c:v>0.593697187</c:v>
                </c:pt>
                <c:pt idx="343">
                  <c:v>0.593697187</c:v>
                </c:pt>
                <c:pt idx="344">
                  <c:v>0.624769645000001</c:v>
                </c:pt>
                <c:pt idx="345">
                  <c:v>0.624769645000001</c:v>
                </c:pt>
                <c:pt idx="346">
                  <c:v>0.624769645000001</c:v>
                </c:pt>
                <c:pt idx="347">
                  <c:v>0.624769645000001</c:v>
                </c:pt>
                <c:pt idx="348">
                  <c:v>0.624769645000001</c:v>
                </c:pt>
                <c:pt idx="349">
                  <c:v>0.624769645000001</c:v>
                </c:pt>
                <c:pt idx="350">
                  <c:v>0.624769645000001</c:v>
                </c:pt>
                <c:pt idx="351">
                  <c:v>0.624769645000001</c:v>
                </c:pt>
                <c:pt idx="352">
                  <c:v>0.624769645000001</c:v>
                </c:pt>
                <c:pt idx="353">
                  <c:v>0.624769645000001</c:v>
                </c:pt>
                <c:pt idx="354">
                  <c:v>0.624769645000001</c:v>
                </c:pt>
                <c:pt idx="355">
                  <c:v>0.624769645000001</c:v>
                </c:pt>
                <c:pt idx="356">
                  <c:v>0.624769645000001</c:v>
                </c:pt>
                <c:pt idx="357">
                  <c:v>0.624769645000001</c:v>
                </c:pt>
                <c:pt idx="358">
                  <c:v>0.653168149</c:v>
                </c:pt>
                <c:pt idx="359">
                  <c:v>0.653168149</c:v>
                </c:pt>
                <c:pt idx="360">
                  <c:v>0.653168149</c:v>
                </c:pt>
                <c:pt idx="361">
                  <c:v>0.653168149</c:v>
                </c:pt>
                <c:pt idx="362">
                  <c:v>0.653168149</c:v>
                </c:pt>
                <c:pt idx="363">
                  <c:v>0.653168149</c:v>
                </c:pt>
                <c:pt idx="364">
                  <c:v>0.653168149</c:v>
                </c:pt>
                <c:pt idx="365">
                  <c:v>0.653168149</c:v>
                </c:pt>
                <c:pt idx="366">
                  <c:v>0.653168149</c:v>
                </c:pt>
                <c:pt idx="367">
                  <c:v>0.653168149</c:v>
                </c:pt>
                <c:pt idx="368">
                  <c:v>0.653168149</c:v>
                </c:pt>
                <c:pt idx="369">
                  <c:v>0.653168149</c:v>
                </c:pt>
                <c:pt idx="370">
                  <c:v>0.653168149</c:v>
                </c:pt>
                <c:pt idx="371">
                  <c:v>0.653168149</c:v>
                </c:pt>
                <c:pt idx="372">
                  <c:v>0.653168149</c:v>
                </c:pt>
                <c:pt idx="373">
                  <c:v>0.653168149</c:v>
                </c:pt>
                <c:pt idx="374">
                  <c:v>0.653168149</c:v>
                </c:pt>
                <c:pt idx="375">
                  <c:v>0.653168149</c:v>
                </c:pt>
                <c:pt idx="376">
                  <c:v>0.653168149</c:v>
                </c:pt>
                <c:pt idx="377">
                  <c:v>0.653168149</c:v>
                </c:pt>
                <c:pt idx="378">
                  <c:v>0.653168149</c:v>
                </c:pt>
                <c:pt idx="379">
                  <c:v>0.653168149</c:v>
                </c:pt>
                <c:pt idx="380">
                  <c:v>0.653168149</c:v>
                </c:pt>
                <c:pt idx="381">
                  <c:v>0.653168149</c:v>
                </c:pt>
                <c:pt idx="382">
                  <c:v>0.653168149</c:v>
                </c:pt>
                <c:pt idx="383">
                  <c:v>0.653168149</c:v>
                </c:pt>
                <c:pt idx="384">
                  <c:v>0.653168149</c:v>
                </c:pt>
                <c:pt idx="385">
                  <c:v>0.653168149</c:v>
                </c:pt>
                <c:pt idx="386">
                  <c:v>0.653168149</c:v>
                </c:pt>
                <c:pt idx="387">
                  <c:v>0.653168149</c:v>
                </c:pt>
                <c:pt idx="388">
                  <c:v>0.653168149</c:v>
                </c:pt>
                <c:pt idx="389">
                  <c:v>0.653168149</c:v>
                </c:pt>
                <c:pt idx="390">
                  <c:v>0.653168149</c:v>
                </c:pt>
                <c:pt idx="391">
                  <c:v>0.653168149</c:v>
                </c:pt>
                <c:pt idx="392">
                  <c:v>0.653168149</c:v>
                </c:pt>
                <c:pt idx="393">
                  <c:v>0.653168149</c:v>
                </c:pt>
                <c:pt idx="394">
                  <c:v>0.653168149</c:v>
                </c:pt>
                <c:pt idx="395">
                  <c:v>0.653168149</c:v>
                </c:pt>
                <c:pt idx="396">
                  <c:v>0.653168149</c:v>
                </c:pt>
                <c:pt idx="397">
                  <c:v>0.653168149</c:v>
                </c:pt>
                <c:pt idx="398">
                  <c:v>0.653168149</c:v>
                </c:pt>
                <c:pt idx="399">
                  <c:v>0.653168149</c:v>
                </c:pt>
                <c:pt idx="400">
                  <c:v>0.653168149</c:v>
                </c:pt>
                <c:pt idx="401">
                  <c:v>0.653168149</c:v>
                </c:pt>
                <c:pt idx="402">
                  <c:v>0.653168149</c:v>
                </c:pt>
                <c:pt idx="403">
                  <c:v>0.653168149</c:v>
                </c:pt>
                <c:pt idx="404">
                  <c:v>0.653168149</c:v>
                </c:pt>
                <c:pt idx="405">
                  <c:v>0.653168149</c:v>
                </c:pt>
                <c:pt idx="406">
                  <c:v>0.653168149</c:v>
                </c:pt>
                <c:pt idx="407">
                  <c:v>0.653168149</c:v>
                </c:pt>
                <c:pt idx="408">
                  <c:v>0.693004321</c:v>
                </c:pt>
                <c:pt idx="409">
                  <c:v>0.693004321</c:v>
                </c:pt>
                <c:pt idx="410">
                  <c:v>0.693004321</c:v>
                </c:pt>
                <c:pt idx="411">
                  <c:v>0.693004321</c:v>
                </c:pt>
                <c:pt idx="412">
                  <c:v>0.693004321</c:v>
                </c:pt>
                <c:pt idx="413">
                  <c:v>0.693004321</c:v>
                </c:pt>
                <c:pt idx="414">
                  <c:v>0.693004321</c:v>
                </c:pt>
                <c:pt idx="415">
                  <c:v>0.693004321</c:v>
                </c:pt>
                <c:pt idx="416">
                  <c:v>0.693004321</c:v>
                </c:pt>
                <c:pt idx="417">
                  <c:v>0.693004321</c:v>
                </c:pt>
                <c:pt idx="418">
                  <c:v>0.693004321</c:v>
                </c:pt>
                <c:pt idx="419">
                  <c:v>0.693004321</c:v>
                </c:pt>
                <c:pt idx="420">
                  <c:v>0.693004321</c:v>
                </c:pt>
                <c:pt idx="421">
                  <c:v>0.693004321</c:v>
                </c:pt>
                <c:pt idx="422">
                  <c:v>0.693004321</c:v>
                </c:pt>
                <c:pt idx="423">
                  <c:v>0.693004321</c:v>
                </c:pt>
                <c:pt idx="424">
                  <c:v>0.693004321</c:v>
                </c:pt>
                <c:pt idx="425">
                  <c:v>0.693004321</c:v>
                </c:pt>
                <c:pt idx="426">
                  <c:v>0.693004321</c:v>
                </c:pt>
                <c:pt idx="427">
                  <c:v>0.693004321</c:v>
                </c:pt>
                <c:pt idx="428">
                  <c:v>0.693004321</c:v>
                </c:pt>
                <c:pt idx="429">
                  <c:v>0.693004321</c:v>
                </c:pt>
                <c:pt idx="430">
                  <c:v>0.693004321</c:v>
                </c:pt>
                <c:pt idx="431">
                  <c:v>0.693004321</c:v>
                </c:pt>
                <c:pt idx="432">
                  <c:v>0.693004321</c:v>
                </c:pt>
                <c:pt idx="433">
                  <c:v>0.693004321</c:v>
                </c:pt>
                <c:pt idx="434">
                  <c:v>0.693004321</c:v>
                </c:pt>
                <c:pt idx="435">
                  <c:v>0.693004321</c:v>
                </c:pt>
                <c:pt idx="436">
                  <c:v>0.693004321</c:v>
                </c:pt>
                <c:pt idx="437">
                  <c:v>0.693004321</c:v>
                </c:pt>
                <c:pt idx="438">
                  <c:v>0.693004321</c:v>
                </c:pt>
                <c:pt idx="439">
                  <c:v>0.693004321</c:v>
                </c:pt>
                <c:pt idx="440">
                  <c:v>0.693004321</c:v>
                </c:pt>
                <c:pt idx="441">
                  <c:v>0.693004321</c:v>
                </c:pt>
                <c:pt idx="442">
                  <c:v>0.693004321</c:v>
                </c:pt>
                <c:pt idx="443">
                  <c:v>0.693004321</c:v>
                </c:pt>
                <c:pt idx="444">
                  <c:v>0.693004321</c:v>
                </c:pt>
                <c:pt idx="445">
                  <c:v>0.693004321</c:v>
                </c:pt>
                <c:pt idx="446">
                  <c:v>0.693004321</c:v>
                </c:pt>
                <c:pt idx="447">
                  <c:v>0.693004321</c:v>
                </c:pt>
                <c:pt idx="448">
                  <c:v>0.693004321</c:v>
                </c:pt>
                <c:pt idx="449">
                  <c:v>0.693004321</c:v>
                </c:pt>
                <c:pt idx="450">
                  <c:v>0.693004321</c:v>
                </c:pt>
                <c:pt idx="451">
                  <c:v>0.693004321</c:v>
                </c:pt>
                <c:pt idx="452">
                  <c:v>0.693004321</c:v>
                </c:pt>
                <c:pt idx="453">
                  <c:v>0.693004321</c:v>
                </c:pt>
                <c:pt idx="454">
                  <c:v>0.730045664000003</c:v>
                </c:pt>
                <c:pt idx="455">
                  <c:v>0.730045664000003</c:v>
                </c:pt>
                <c:pt idx="456">
                  <c:v>0.730045664000003</c:v>
                </c:pt>
                <c:pt idx="457">
                  <c:v>0.730045664000003</c:v>
                </c:pt>
                <c:pt idx="458">
                  <c:v>0.730045664000003</c:v>
                </c:pt>
                <c:pt idx="459">
                  <c:v>0.730045664000003</c:v>
                </c:pt>
                <c:pt idx="460">
                  <c:v>0.730045664000003</c:v>
                </c:pt>
                <c:pt idx="461">
                  <c:v>0.730045664000003</c:v>
                </c:pt>
                <c:pt idx="462">
                  <c:v>0.730045664000003</c:v>
                </c:pt>
                <c:pt idx="463">
                  <c:v>0.730045664000003</c:v>
                </c:pt>
                <c:pt idx="464">
                  <c:v>0.786287109999997</c:v>
                </c:pt>
                <c:pt idx="465">
                  <c:v>0.786287109999997</c:v>
                </c:pt>
                <c:pt idx="466">
                  <c:v>0.786287109999997</c:v>
                </c:pt>
                <c:pt idx="467">
                  <c:v>0.786287109999997</c:v>
                </c:pt>
                <c:pt idx="468">
                  <c:v>0.786287109999997</c:v>
                </c:pt>
                <c:pt idx="469">
                  <c:v>0.786287109999997</c:v>
                </c:pt>
                <c:pt idx="470">
                  <c:v>0.786287109999997</c:v>
                </c:pt>
                <c:pt idx="471">
                  <c:v>0.786287109999997</c:v>
                </c:pt>
                <c:pt idx="472">
                  <c:v>0.842605347000001</c:v>
                </c:pt>
                <c:pt idx="473">
                  <c:v>0.842605347000001</c:v>
                </c:pt>
                <c:pt idx="474">
                  <c:v>0.842605347000001</c:v>
                </c:pt>
                <c:pt idx="475">
                  <c:v>0.842605347000001</c:v>
                </c:pt>
                <c:pt idx="476">
                  <c:v>0.842605347000001</c:v>
                </c:pt>
                <c:pt idx="477">
                  <c:v>0.842605347000001</c:v>
                </c:pt>
                <c:pt idx="478">
                  <c:v>0.842605347000001</c:v>
                </c:pt>
                <c:pt idx="479">
                  <c:v>0.842605347000001</c:v>
                </c:pt>
                <c:pt idx="480">
                  <c:v>0.842605347000001</c:v>
                </c:pt>
                <c:pt idx="481">
                  <c:v>0.842605347000001</c:v>
                </c:pt>
                <c:pt idx="482">
                  <c:v>0.842605347000001</c:v>
                </c:pt>
                <c:pt idx="483">
                  <c:v>0.842605347000001</c:v>
                </c:pt>
                <c:pt idx="484">
                  <c:v>0.842605347000001</c:v>
                </c:pt>
                <c:pt idx="485">
                  <c:v>0.842605347000001</c:v>
                </c:pt>
                <c:pt idx="486">
                  <c:v>0.842605347000001</c:v>
                </c:pt>
                <c:pt idx="487">
                  <c:v>0.842605347000001</c:v>
                </c:pt>
                <c:pt idx="488">
                  <c:v>0.879943134000001</c:v>
                </c:pt>
                <c:pt idx="489">
                  <c:v>0.879943134000001</c:v>
                </c:pt>
                <c:pt idx="490">
                  <c:v>0.879943134000001</c:v>
                </c:pt>
                <c:pt idx="491">
                  <c:v>0.879943134000001</c:v>
                </c:pt>
                <c:pt idx="492">
                  <c:v>0.879943134000001</c:v>
                </c:pt>
                <c:pt idx="493">
                  <c:v>0.879943134000001</c:v>
                </c:pt>
                <c:pt idx="494">
                  <c:v>0.879943134000001</c:v>
                </c:pt>
                <c:pt idx="495">
                  <c:v>0.879943134000001</c:v>
                </c:pt>
                <c:pt idx="496">
                  <c:v>0.879943134000001</c:v>
                </c:pt>
                <c:pt idx="497">
                  <c:v>0.879943134000001</c:v>
                </c:pt>
                <c:pt idx="498">
                  <c:v>0.879943134000001</c:v>
                </c:pt>
                <c:pt idx="499">
                  <c:v>0.879943134000001</c:v>
                </c:pt>
                <c:pt idx="500">
                  <c:v>0.879943134000001</c:v>
                </c:pt>
                <c:pt idx="501">
                  <c:v>0.879943134000001</c:v>
                </c:pt>
                <c:pt idx="502">
                  <c:v>0.879943134000001</c:v>
                </c:pt>
                <c:pt idx="503">
                  <c:v>0.879943134000001</c:v>
                </c:pt>
                <c:pt idx="504">
                  <c:v>0.879943134000001</c:v>
                </c:pt>
                <c:pt idx="505">
                  <c:v>0.879943134000001</c:v>
                </c:pt>
                <c:pt idx="506">
                  <c:v>0.879943134000001</c:v>
                </c:pt>
                <c:pt idx="507">
                  <c:v>0.879943134000001</c:v>
                </c:pt>
                <c:pt idx="508">
                  <c:v>0.879943134000001</c:v>
                </c:pt>
                <c:pt idx="509">
                  <c:v>0.879943134000001</c:v>
                </c:pt>
                <c:pt idx="510">
                  <c:v>0.879943134000001</c:v>
                </c:pt>
                <c:pt idx="511">
                  <c:v>0.879943134000001</c:v>
                </c:pt>
                <c:pt idx="512">
                  <c:v>0.879943134000001</c:v>
                </c:pt>
                <c:pt idx="513">
                  <c:v>0.879943134000001</c:v>
                </c:pt>
                <c:pt idx="514">
                  <c:v>0.879943134000001</c:v>
                </c:pt>
                <c:pt idx="515">
                  <c:v>0.879943134000001</c:v>
                </c:pt>
                <c:pt idx="516">
                  <c:v>0.879943134000001</c:v>
                </c:pt>
                <c:pt idx="517">
                  <c:v>0.879943134000001</c:v>
                </c:pt>
                <c:pt idx="518">
                  <c:v>0.923159287</c:v>
                </c:pt>
                <c:pt idx="519">
                  <c:v>0.923159287</c:v>
                </c:pt>
                <c:pt idx="520">
                  <c:v>0.923159287</c:v>
                </c:pt>
                <c:pt idx="521">
                  <c:v>0.923159287</c:v>
                </c:pt>
                <c:pt idx="522">
                  <c:v>0.923159287</c:v>
                </c:pt>
                <c:pt idx="523">
                  <c:v>0.923159287</c:v>
                </c:pt>
                <c:pt idx="524">
                  <c:v>0.923159287</c:v>
                </c:pt>
                <c:pt idx="525">
                  <c:v>0.923159287</c:v>
                </c:pt>
                <c:pt idx="526">
                  <c:v>0.981046136</c:v>
                </c:pt>
                <c:pt idx="527">
                  <c:v>0.981046136</c:v>
                </c:pt>
                <c:pt idx="528">
                  <c:v>0.981046136</c:v>
                </c:pt>
                <c:pt idx="529">
                  <c:v>0.981046136</c:v>
                </c:pt>
                <c:pt idx="530">
                  <c:v>0.981046136</c:v>
                </c:pt>
                <c:pt idx="531">
                  <c:v>0.981046136</c:v>
                </c:pt>
                <c:pt idx="532">
                  <c:v>0.981046136</c:v>
                </c:pt>
                <c:pt idx="533">
                  <c:v>0.981046136</c:v>
                </c:pt>
                <c:pt idx="534">
                  <c:v>0.981046136</c:v>
                </c:pt>
                <c:pt idx="535">
                  <c:v>0.981046136</c:v>
                </c:pt>
                <c:pt idx="536">
                  <c:v>0.981046136</c:v>
                </c:pt>
                <c:pt idx="537">
                  <c:v>0.981046136</c:v>
                </c:pt>
                <c:pt idx="538">
                  <c:v>1.019407567</c:v>
                </c:pt>
                <c:pt idx="539">
                  <c:v>1.019407567</c:v>
                </c:pt>
                <c:pt idx="540">
                  <c:v>1.019407567</c:v>
                </c:pt>
                <c:pt idx="541">
                  <c:v>1.019407567</c:v>
                </c:pt>
                <c:pt idx="542">
                  <c:v>1.019407567</c:v>
                </c:pt>
                <c:pt idx="543">
                  <c:v>1.019407567</c:v>
                </c:pt>
                <c:pt idx="544">
                  <c:v>1.019407567</c:v>
                </c:pt>
                <c:pt idx="545">
                  <c:v>1.019407567</c:v>
                </c:pt>
                <c:pt idx="546">
                  <c:v>1.019407567</c:v>
                </c:pt>
                <c:pt idx="547">
                  <c:v>1.019407567</c:v>
                </c:pt>
                <c:pt idx="548">
                  <c:v>1.019407567</c:v>
                </c:pt>
                <c:pt idx="549">
                  <c:v>1.019407567</c:v>
                </c:pt>
                <c:pt idx="550">
                  <c:v>1.019407567</c:v>
                </c:pt>
                <c:pt idx="551">
                  <c:v>1.019407567</c:v>
                </c:pt>
                <c:pt idx="552">
                  <c:v>1.057966940999997</c:v>
                </c:pt>
                <c:pt idx="553">
                  <c:v>1.057966940999997</c:v>
                </c:pt>
                <c:pt idx="554">
                  <c:v>1.057966940999997</c:v>
                </c:pt>
                <c:pt idx="555">
                  <c:v>1.057966940999997</c:v>
                </c:pt>
                <c:pt idx="556">
                  <c:v>1.057966940999997</c:v>
                </c:pt>
                <c:pt idx="557">
                  <c:v>1.057966940999997</c:v>
                </c:pt>
                <c:pt idx="558">
                  <c:v>1.057966940999997</c:v>
                </c:pt>
                <c:pt idx="559">
                  <c:v>1.057966940999997</c:v>
                </c:pt>
                <c:pt idx="560">
                  <c:v>1.057966940999997</c:v>
                </c:pt>
                <c:pt idx="561">
                  <c:v>1.057966940999997</c:v>
                </c:pt>
                <c:pt idx="562">
                  <c:v>1.057966940999997</c:v>
                </c:pt>
                <c:pt idx="563">
                  <c:v>1.057966940999997</c:v>
                </c:pt>
                <c:pt idx="564">
                  <c:v>1.057966940999997</c:v>
                </c:pt>
                <c:pt idx="565">
                  <c:v>1.057966940999997</c:v>
                </c:pt>
                <c:pt idx="566">
                  <c:v>1.096647643</c:v>
                </c:pt>
                <c:pt idx="567">
                  <c:v>1.096647643</c:v>
                </c:pt>
                <c:pt idx="568">
                  <c:v>1.096647643</c:v>
                </c:pt>
                <c:pt idx="569">
                  <c:v>1.096647643</c:v>
                </c:pt>
                <c:pt idx="570">
                  <c:v>1.096647643</c:v>
                </c:pt>
                <c:pt idx="571">
                  <c:v>1.096647643</c:v>
                </c:pt>
                <c:pt idx="572">
                  <c:v>1.096647643</c:v>
                </c:pt>
                <c:pt idx="573">
                  <c:v>1.096647643</c:v>
                </c:pt>
                <c:pt idx="574">
                  <c:v>1.096647643</c:v>
                </c:pt>
                <c:pt idx="575">
                  <c:v>1.096647643</c:v>
                </c:pt>
                <c:pt idx="576">
                  <c:v>1.096647643</c:v>
                </c:pt>
                <c:pt idx="577">
                  <c:v>1.096647643</c:v>
                </c:pt>
                <c:pt idx="578">
                  <c:v>1.096647643</c:v>
                </c:pt>
                <c:pt idx="579">
                  <c:v>1.096647643</c:v>
                </c:pt>
                <c:pt idx="580">
                  <c:v>1.140650378</c:v>
                </c:pt>
                <c:pt idx="581">
                  <c:v>1.140650378</c:v>
                </c:pt>
                <c:pt idx="582">
                  <c:v>1.140650378</c:v>
                </c:pt>
                <c:pt idx="583">
                  <c:v>1.140650378</c:v>
                </c:pt>
                <c:pt idx="584">
                  <c:v>1.140650378</c:v>
                </c:pt>
                <c:pt idx="585">
                  <c:v>1.140650378</c:v>
                </c:pt>
                <c:pt idx="586">
                  <c:v>1.140650378</c:v>
                </c:pt>
                <c:pt idx="587">
                  <c:v>1.140650378</c:v>
                </c:pt>
                <c:pt idx="588">
                  <c:v>1.140650378</c:v>
                </c:pt>
                <c:pt idx="589">
                  <c:v>1.140650378</c:v>
                </c:pt>
                <c:pt idx="590">
                  <c:v>1.140650378</c:v>
                </c:pt>
                <c:pt idx="591">
                  <c:v>1.140650378</c:v>
                </c:pt>
                <c:pt idx="592">
                  <c:v>1.140650378</c:v>
                </c:pt>
                <c:pt idx="593">
                  <c:v>1.140650378</c:v>
                </c:pt>
                <c:pt idx="594">
                  <c:v>1.140650378</c:v>
                </c:pt>
                <c:pt idx="595">
                  <c:v>1.140650378</c:v>
                </c:pt>
                <c:pt idx="596">
                  <c:v>1.140650378</c:v>
                </c:pt>
                <c:pt idx="597">
                  <c:v>1.140650378</c:v>
                </c:pt>
                <c:pt idx="598">
                  <c:v>1.175582894000002</c:v>
                </c:pt>
                <c:pt idx="599">
                  <c:v>1.175582894000002</c:v>
                </c:pt>
                <c:pt idx="600">
                  <c:v>1.175582894000002</c:v>
                </c:pt>
                <c:pt idx="601">
                  <c:v>1.175582894000002</c:v>
                </c:pt>
                <c:pt idx="602">
                  <c:v>1.175582894000002</c:v>
                </c:pt>
                <c:pt idx="603">
                  <c:v>1.175582894000002</c:v>
                </c:pt>
                <c:pt idx="604">
                  <c:v>1.175582894000002</c:v>
                </c:pt>
                <c:pt idx="605">
                  <c:v>1.175582894000002</c:v>
                </c:pt>
                <c:pt idx="606">
                  <c:v>1.175582894000002</c:v>
                </c:pt>
                <c:pt idx="607">
                  <c:v>1.175582894000002</c:v>
                </c:pt>
                <c:pt idx="608">
                  <c:v>1.175582894000002</c:v>
                </c:pt>
                <c:pt idx="609">
                  <c:v>1.175582894000002</c:v>
                </c:pt>
                <c:pt idx="610">
                  <c:v>1.175582894000002</c:v>
                </c:pt>
                <c:pt idx="611">
                  <c:v>1.175582894000002</c:v>
                </c:pt>
                <c:pt idx="612">
                  <c:v>1.175582894000002</c:v>
                </c:pt>
                <c:pt idx="613">
                  <c:v>1.175582894000002</c:v>
                </c:pt>
                <c:pt idx="614">
                  <c:v>1.175582894000002</c:v>
                </c:pt>
                <c:pt idx="615">
                  <c:v>1.175582894000002</c:v>
                </c:pt>
                <c:pt idx="616">
                  <c:v>1.175582894000002</c:v>
                </c:pt>
                <c:pt idx="617">
                  <c:v>1.175582894000002</c:v>
                </c:pt>
                <c:pt idx="618">
                  <c:v>1.175582894000002</c:v>
                </c:pt>
                <c:pt idx="619">
                  <c:v>1.175582894000002</c:v>
                </c:pt>
                <c:pt idx="620">
                  <c:v>1.175582894000002</c:v>
                </c:pt>
                <c:pt idx="621">
                  <c:v>1.175582894000002</c:v>
                </c:pt>
                <c:pt idx="622">
                  <c:v>1.175582894000002</c:v>
                </c:pt>
                <c:pt idx="623">
                  <c:v>1.175582894000002</c:v>
                </c:pt>
                <c:pt idx="624">
                  <c:v>1.175582894000002</c:v>
                </c:pt>
                <c:pt idx="625">
                  <c:v>1.175582894000002</c:v>
                </c:pt>
                <c:pt idx="626">
                  <c:v>1.175582894000002</c:v>
                </c:pt>
                <c:pt idx="627">
                  <c:v>1.175582894000002</c:v>
                </c:pt>
                <c:pt idx="628">
                  <c:v>1.175582894000002</c:v>
                </c:pt>
                <c:pt idx="629">
                  <c:v>1.175582894000002</c:v>
                </c:pt>
                <c:pt idx="630">
                  <c:v>1.175582894000002</c:v>
                </c:pt>
                <c:pt idx="631">
                  <c:v>1.175582894000002</c:v>
                </c:pt>
                <c:pt idx="632">
                  <c:v>1.175582894000002</c:v>
                </c:pt>
                <c:pt idx="633">
                  <c:v>1.175582894000002</c:v>
                </c:pt>
                <c:pt idx="634">
                  <c:v>1.175582894000002</c:v>
                </c:pt>
                <c:pt idx="635">
                  <c:v>1.175582894000002</c:v>
                </c:pt>
                <c:pt idx="636">
                  <c:v>1.175582894000002</c:v>
                </c:pt>
                <c:pt idx="637">
                  <c:v>1.175582894000002</c:v>
                </c:pt>
                <c:pt idx="638">
                  <c:v>1.175582894000002</c:v>
                </c:pt>
                <c:pt idx="639">
                  <c:v>1.175582894000002</c:v>
                </c:pt>
                <c:pt idx="640">
                  <c:v>1.175582894000002</c:v>
                </c:pt>
                <c:pt idx="641">
                  <c:v>1.175582894000002</c:v>
                </c:pt>
                <c:pt idx="642">
                  <c:v>1.175582894000002</c:v>
                </c:pt>
                <c:pt idx="643">
                  <c:v>1.175582894000002</c:v>
                </c:pt>
                <c:pt idx="644">
                  <c:v>1.175582894000002</c:v>
                </c:pt>
                <c:pt idx="645">
                  <c:v>1.175582894000002</c:v>
                </c:pt>
                <c:pt idx="646">
                  <c:v>1.175582894000002</c:v>
                </c:pt>
                <c:pt idx="647">
                  <c:v>1.175582894000002</c:v>
                </c:pt>
                <c:pt idx="648">
                  <c:v>1.175582894000002</c:v>
                </c:pt>
                <c:pt idx="649">
                  <c:v>1.175582894000002</c:v>
                </c:pt>
                <c:pt idx="650">
                  <c:v>1.175582894000002</c:v>
                </c:pt>
                <c:pt idx="651">
                  <c:v>1.175582894000002</c:v>
                </c:pt>
                <c:pt idx="652">
                  <c:v>1.175582894000002</c:v>
                </c:pt>
                <c:pt idx="653">
                  <c:v>1.175582894000002</c:v>
                </c:pt>
                <c:pt idx="654">
                  <c:v>1.175582894000002</c:v>
                </c:pt>
                <c:pt idx="655">
                  <c:v>1.175582894000002</c:v>
                </c:pt>
                <c:pt idx="656">
                  <c:v>1.175582894000002</c:v>
                </c:pt>
                <c:pt idx="657">
                  <c:v>1.175582894000002</c:v>
                </c:pt>
                <c:pt idx="658">
                  <c:v>1.175582894000002</c:v>
                </c:pt>
                <c:pt idx="659">
                  <c:v>1.175582894000002</c:v>
                </c:pt>
                <c:pt idx="660">
                  <c:v>1.175582894000002</c:v>
                </c:pt>
                <c:pt idx="661">
                  <c:v>1.175582894000002</c:v>
                </c:pt>
                <c:pt idx="662">
                  <c:v>1.175582894000002</c:v>
                </c:pt>
                <c:pt idx="663">
                  <c:v>1.175582894000002</c:v>
                </c:pt>
                <c:pt idx="664">
                  <c:v>1.175582894000002</c:v>
                </c:pt>
                <c:pt idx="665">
                  <c:v>1.175582894000002</c:v>
                </c:pt>
                <c:pt idx="666">
                  <c:v>1.175582894000002</c:v>
                </c:pt>
                <c:pt idx="667">
                  <c:v>1.175582894000002</c:v>
                </c:pt>
                <c:pt idx="668">
                  <c:v>1.175582894000002</c:v>
                </c:pt>
                <c:pt idx="669">
                  <c:v>1.175582894000002</c:v>
                </c:pt>
                <c:pt idx="670">
                  <c:v>1.175582894000002</c:v>
                </c:pt>
                <c:pt idx="671">
                  <c:v>1.175582894000002</c:v>
                </c:pt>
                <c:pt idx="672">
                  <c:v>1.175582894000002</c:v>
                </c:pt>
                <c:pt idx="673">
                  <c:v>1.175582894000002</c:v>
                </c:pt>
                <c:pt idx="674">
                  <c:v>1.175582894000002</c:v>
                </c:pt>
                <c:pt idx="675">
                  <c:v>1.175582894000002</c:v>
                </c:pt>
                <c:pt idx="676">
                  <c:v>1.175582894000002</c:v>
                </c:pt>
                <c:pt idx="677">
                  <c:v>1.175582894000002</c:v>
                </c:pt>
                <c:pt idx="678">
                  <c:v>1.175582894000002</c:v>
                </c:pt>
                <c:pt idx="679">
                  <c:v>1.175582894000002</c:v>
                </c:pt>
                <c:pt idx="680">
                  <c:v>1.175582894000002</c:v>
                </c:pt>
                <c:pt idx="681">
                  <c:v>1.175582894000002</c:v>
                </c:pt>
                <c:pt idx="682">
                  <c:v>1.175582894000002</c:v>
                </c:pt>
                <c:pt idx="683">
                  <c:v>1.175582894000002</c:v>
                </c:pt>
                <c:pt idx="684">
                  <c:v>1.175582894000002</c:v>
                </c:pt>
                <c:pt idx="685">
                  <c:v>1.175582894000002</c:v>
                </c:pt>
                <c:pt idx="686">
                  <c:v>1.175582894000002</c:v>
                </c:pt>
                <c:pt idx="687">
                  <c:v>1.175582894000002</c:v>
                </c:pt>
                <c:pt idx="688">
                  <c:v>1.175582894000002</c:v>
                </c:pt>
                <c:pt idx="689">
                  <c:v>1.175582894000002</c:v>
                </c:pt>
                <c:pt idx="690">
                  <c:v>1.175582894000002</c:v>
                </c:pt>
                <c:pt idx="691">
                  <c:v>1.175582894000002</c:v>
                </c:pt>
                <c:pt idx="692">
                  <c:v>1.175582894000002</c:v>
                </c:pt>
                <c:pt idx="693">
                  <c:v>1.175582894000002</c:v>
                </c:pt>
                <c:pt idx="694">
                  <c:v>1.175582894000002</c:v>
                </c:pt>
                <c:pt idx="695">
                  <c:v>1.175582894000002</c:v>
                </c:pt>
                <c:pt idx="696">
                  <c:v>1.175582894000002</c:v>
                </c:pt>
                <c:pt idx="697">
                  <c:v>1.175582894000002</c:v>
                </c:pt>
                <c:pt idx="698">
                  <c:v>1.175582894000002</c:v>
                </c:pt>
                <c:pt idx="699">
                  <c:v>1.175582894000002</c:v>
                </c:pt>
                <c:pt idx="700">
                  <c:v>1.175582894000002</c:v>
                </c:pt>
                <c:pt idx="701">
                  <c:v>1.175582894000002</c:v>
                </c:pt>
                <c:pt idx="702">
                  <c:v>1.175582894000002</c:v>
                </c:pt>
                <c:pt idx="703">
                  <c:v>1.175582894000002</c:v>
                </c:pt>
                <c:pt idx="704">
                  <c:v>1.175582894000002</c:v>
                </c:pt>
                <c:pt idx="705">
                  <c:v>1.175582894000002</c:v>
                </c:pt>
                <c:pt idx="706">
                  <c:v>1.175582894000002</c:v>
                </c:pt>
                <c:pt idx="707">
                  <c:v>1.175582894000002</c:v>
                </c:pt>
                <c:pt idx="708">
                  <c:v>1.175582894000002</c:v>
                </c:pt>
                <c:pt idx="709">
                  <c:v>1.175582894000002</c:v>
                </c:pt>
                <c:pt idx="710">
                  <c:v>1.175582894000002</c:v>
                </c:pt>
                <c:pt idx="711">
                  <c:v>1.175582894000002</c:v>
                </c:pt>
                <c:pt idx="712">
                  <c:v>1.175582894000002</c:v>
                </c:pt>
                <c:pt idx="713">
                  <c:v>1.175582894000002</c:v>
                </c:pt>
                <c:pt idx="714">
                  <c:v>1.175582894000002</c:v>
                </c:pt>
                <c:pt idx="715">
                  <c:v>1.175582894000002</c:v>
                </c:pt>
                <c:pt idx="716">
                  <c:v>1.175582894000002</c:v>
                </c:pt>
                <c:pt idx="717">
                  <c:v>1.175582894000002</c:v>
                </c:pt>
                <c:pt idx="718">
                  <c:v>1.175582894000002</c:v>
                </c:pt>
                <c:pt idx="719">
                  <c:v>1.175582894000002</c:v>
                </c:pt>
                <c:pt idx="720">
                  <c:v>1.175582894000002</c:v>
                </c:pt>
                <c:pt idx="721">
                  <c:v>1.175582894000002</c:v>
                </c:pt>
                <c:pt idx="722">
                  <c:v>1.175582894000002</c:v>
                </c:pt>
                <c:pt idx="723">
                  <c:v>1.175582894000002</c:v>
                </c:pt>
                <c:pt idx="724">
                  <c:v>1.265258641</c:v>
                </c:pt>
                <c:pt idx="725">
                  <c:v>1.265258641</c:v>
                </c:pt>
                <c:pt idx="726">
                  <c:v>1.265258641</c:v>
                </c:pt>
                <c:pt idx="727">
                  <c:v>1.265258641</c:v>
                </c:pt>
                <c:pt idx="728">
                  <c:v>1.265258641</c:v>
                </c:pt>
                <c:pt idx="729">
                  <c:v>1.265258641</c:v>
                </c:pt>
                <c:pt idx="730">
                  <c:v>1.265258641</c:v>
                </c:pt>
                <c:pt idx="731">
                  <c:v>1.265258641</c:v>
                </c:pt>
                <c:pt idx="732">
                  <c:v>1.265258641</c:v>
                </c:pt>
                <c:pt idx="733">
                  <c:v>1.265258641</c:v>
                </c:pt>
                <c:pt idx="734">
                  <c:v>1.265258641</c:v>
                </c:pt>
                <c:pt idx="735">
                  <c:v>1.265258641</c:v>
                </c:pt>
                <c:pt idx="736">
                  <c:v>1.265258641</c:v>
                </c:pt>
                <c:pt idx="737">
                  <c:v>1.265258641</c:v>
                </c:pt>
                <c:pt idx="738">
                  <c:v>1.265258641</c:v>
                </c:pt>
                <c:pt idx="739">
                  <c:v>1.265258641</c:v>
                </c:pt>
                <c:pt idx="740">
                  <c:v>1.265258641</c:v>
                </c:pt>
                <c:pt idx="741">
                  <c:v>1.265258641</c:v>
                </c:pt>
                <c:pt idx="742">
                  <c:v>1.265258641</c:v>
                </c:pt>
                <c:pt idx="743">
                  <c:v>1.265258641</c:v>
                </c:pt>
                <c:pt idx="744">
                  <c:v>1.265258641</c:v>
                </c:pt>
                <c:pt idx="745">
                  <c:v>1.265258641</c:v>
                </c:pt>
                <c:pt idx="746">
                  <c:v>1.265258641</c:v>
                </c:pt>
                <c:pt idx="747">
                  <c:v>1.265258641</c:v>
                </c:pt>
                <c:pt idx="748">
                  <c:v>1.265258641</c:v>
                </c:pt>
                <c:pt idx="749">
                  <c:v>1.265258641</c:v>
                </c:pt>
                <c:pt idx="750">
                  <c:v>1.265258641</c:v>
                </c:pt>
                <c:pt idx="751">
                  <c:v>1.265258641</c:v>
                </c:pt>
                <c:pt idx="752">
                  <c:v>1.265258641</c:v>
                </c:pt>
                <c:pt idx="753">
                  <c:v>1.265258641</c:v>
                </c:pt>
                <c:pt idx="754">
                  <c:v>1.265258641</c:v>
                </c:pt>
                <c:pt idx="755">
                  <c:v>1.265258641</c:v>
                </c:pt>
                <c:pt idx="756">
                  <c:v>1.265258641</c:v>
                </c:pt>
                <c:pt idx="757">
                  <c:v>1.265258641</c:v>
                </c:pt>
                <c:pt idx="758">
                  <c:v>1.265258641</c:v>
                </c:pt>
                <c:pt idx="759">
                  <c:v>1.265258641</c:v>
                </c:pt>
                <c:pt idx="760">
                  <c:v>1.265258641</c:v>
                </c:pt>
                <c:pt idx="761">
                  <c:v>1.265258641</c:v>
                </c:pt>
                <c:pt idx="762">
                  <c:v>1.265258641</c:v>
                </c:pt>
                <c:pt idx="763">
                  <c:v>1.265258641</c:v>
                </c:pt>
                <c:pt idx="764">
                  <c:v>1.265258641</c:v>
                </c:pt>
                <c:pt idx="765">
                  <c:v>1.265258641</c:v>
                </c:pt>
                <c:pt idx="766">
                  <c:v>1.265258641</c:v>
                </c:pt>
                <c:pt idx="767">
                  <c:v>1.265258641</c:v>
                </c:pt>
                <c:pt idx="768">
                  <c:v>1.265258641</c:v>
                </c:pt>
                <c:pt idx="769">
                  <c:v>1.265258641</c:v>
                </c:pt>
                <c:pt idx="770">
                  <c:v>1.265258641</c:v>
                </c:pt>
                <c:pt idx="771">
                  <c:v>1.265258641</c:v>
                </c:pt>
                <c:pt idx="772">
                  <c:v>1.265258641</c:v>
                </c:pt>
                <c:pt idx="773">
                  <c:v>1.265258641</c:v>
                </c:pt>
                <c:pt idx="774">
                  <c:v>1.265258641</c:v>
                </c:pt>
                <c:pt idx="775">
                  <c:v>1.265258641</c:v>
                </c:pt>
                <c:pt idx="776">
                  <c:v>1.265258641</c:v>
                </c:pt>
                <c:pt idx="777">
                  <c:v>1.265258641</c:v>
                </c:pt>
                <c:pt idx="778">
                  <c:v>1.265258641</c:v>
                </c:pt>
                <c:pt idx="779">
                  <c:v>1.265258641</c:v>
                </c:pt>
                <c:pt idx="780">
                  <c:v>1.326956827</c:v>
                </c:pt>
                <c:pt idx="781">
                  <c:v>1.326956827</c:v>
                </c:pt>
                <c:pt idx="782">
                  <c:v>1.326956827</c:v>
                </c:pt>
                <c:pt idx="783">
                  <c:v>1.326956827</c:v>
                </c:pt>
                <c:pt idx="784">
                  <c:v>1.326956827</c:v>
                </c:pt>
                <c:pt idx="785">
                  <c:v>1.326956827</c:v>
                </c:pt>
                <c:pt idx="786">
                  <c:v>1.326956827</c:v>
                </c:pt>
                <c:pt idx="787">
                  <c:v>1.326956827</c:v>
                </c:pt>
                <c:pt idx="788">
                  <c:v>1.326956827</c:v>
                </c:pt>
                <c:pt idx="789">
                  <c:v>1.326956827</c:v>
                </c:pt>
                <c:pt idx="790">
                  <c:v>1.326956827</c:v>
                </c:pt>
                <c:pt idx="791">
                  <c:v>1.326956827</c:v>
                </c:pt>
                <c:pt idx="792">
                  <c:v>1.389115164000005</c:v>
                </c:pt>
                <c:pt idx="793">
                  <c:v>1.389115164000005</c:v>
                </c:pt>
                <c:pt idx="794">
                  <c:v>1.389115164000005</c:v>
                </c:pt>
                <c:pt idx="795">
                  <c:v>1.389115164000005</c:v>
                </c:pt>
                <c:pt idx="796">
                  <c:v>1.389115164000005</c:v>
                </c:pt>
                <c:pt idx="797">
                  <c:v>1.389115164000005</c:v>
                </c:pt>
                <c:pt idx="798">
                  <c:v>1.389115164000005</c:v>
                </c:pt>
                <c:pt idx="799">
                  <c:v>1.389115164000005</c:v>
                </c:pt>
                <c:pt idx="800">
                  <c:v>1.389115164000005</c:v>
                </c:pt>
                <c:pt idx="801">
                  <c:v>1.389115164000005</c:v>
                </c:pt>
                <c:pt idx="802">
                  <c:v>1.389115164000005</c:v>
                </c:pt>
                <c:pt idx="803">
                  <c:v>1.389115164000005</c:v>
                </c:pt>
                <c:pt idx="804">
                  <c:v>1.389115164000005</c:v>
                </c:pt>
                <c:pt idx="805">
                  <c:v>1.389115164000005</c:v>
                </c:pt>
                <c:pt idx="806">
                  <c:v>1.389115164000005</c:v>
                </c:pt>
                <c:pt idx="807">
                  <c:v>1.389115164000005</c:v>
                </c:pt>
                <c:pt idx="808">
                  <c:v>1.389115164000005</c:v>
                </c:pt>
                <c:pt idx="809">
                  <c:v>1.389115164000005</c:v>
                </c:pt>
                <c:pt idx="810">
                  <c:v>1.389115164000005</c:v>
                </c:pt>
                <c:pt idx="811">
                  <c:v>1.389115164000005</c:v>
                </c:pt>
                <c:pt idx="812">
                  <c:v>1.389115164000005</c:v>
                </c:pt>
                <c:pt idx="813">
                  <c:v>1.389115164000005</c:v>
                </c:pt>
                <c:pt idx="814">
                  <c:v>1.389115164000005</c:v>
                </c:pt>
                <c:pt idx="815">
                  <c:v>1.389115164000005</c:v>
                </c:pt>
                <c:pt idx="816">
                  <c:v>1.389115164000005</c:v>
                </c:pt>
                <c:pt idx="817">
                  <c:v>1.389115164000005</c:v>
                </c:pt>
                <c:pt idx="818">
                  <c:v>1.389115164000005</c:v>
                </c:pt>
                <c:pt idx="819">
                  <c:v>1.389115164000005</c:v>
                </c:pt>
                <c:pt idx="820">
                  <c:v>1.389115164000005</c:v>
                </c:pt>
                <c:pt idx="821">
                  <c:v>1.389115164000005</c:v>
                </c:pt>
                <c:pt idx="822">
                  <c:v>1.389115164000005</c:v>
                </c:pt>
                <c:pt idx="823">
                  <c:v>1.389115164000005</c:v>
                </c:pt>
                <c:pt idx="824">
                  <c:v>1.389115164000005</c:v>
                </c:pt>
                <c:pt idx="825">
                  <c:v>1.389115164000005</c:v>
                </c:pt>
                <c:pt idx="826">
                  <c:v>1.389115164000005</c:v>
                </c:pt>
                <c:pt idx="827">
                  <c:v>1.389115164000005</c:v>
                </c:pt>
                <c:pt idx="828">
                  <c:v>1.453140314999997</c:v>
                </c:pt>
                <c:pt idx="829">
                  <c:v>1.453140314999997</c:v>
                </c:pt>
                <c:pt idx="830">
                  <c:v>1.453140314999997</c:v>
                </c:pt>
                <c:pt idx="831">
                  <c:v>1.453140314999997</c:v>
                </c:pt>
                <c:pt idx="832">
                  <c:v>1.453140314999997</c:v>
                </c:pt>
                <c:pt idx="833">
                  <c:v>1.453140314999997</c:v>
                </c:pt>
                <c:pt idx="834">
                  <c:v>1.453140314999997</c:v>
                </c:pt>
                <c:pt idx="835">
                  <c:v>1.453140314999997</c:v>
                </c:pt>
                <c:pt idx="836">
                  <c:v>1.453140314999997</c:v>
                </c:pt>
                <c:pt idx="837">
                  <c:v>1.453140314999997</c:v>
                </c:pt>
                <c:pt idx="838">
                  <c:v>1.453140314999997</c:v>
                </c:pt>
                <c:pt idx="839">
                  <c:v>1.453140314999997</c:v>
                </c:pt>
                <c:pt idx="840">
                  <c:v>1.453140314999997</c:v>
                </c:pt>
                <c:pt idx="841">
                  <c:v>1.453140314999997</c:v>
                </c:pt>
                <c:pt idx="842">
                  <c:v>1.517066768999997</c:v>
                </c:pt>
                <c:pt idx="843">
                  <c:v>1.517066768999997</c:v>
                </c:pt>
                <c:pt idx="844">
                  <c:v>1.517066768999997</c:v>
                </c:pt>
                <c:pt idx="845">
                  <c:v>1.517066768999997</c:v>
                </c:pt>
                <c:pt idx="846">
                  <c:v>1.517066768999997</c:v>
                </c:pt>
                <c:pt idx="847">
                  <c:v>1.517066768999997</c:v>
                </c:pt>
                <c:pt idx="848">
                  <c:v>1.517066768999997</c:v>
                </c:pt>
                <c:pt idx="849">
                  <c:v>1.517066768999997</c:v>
                </c:pt>
                <c:pt idx="850">
                  <c:v>1.517066768999997</c:v>
                </c:pt>
                <c:pt idx="851">
                  <c:v>1.517066768999997</c:v>
                </c:pt>
                <c:pt idx="852">
                  <c:v>1.517066768999997</c:v>
                </c:pt>
                <c:pt idx="853">
                  <c:v>1.517066768999997</c:v>
                </c:pt>
                <c:pt idx="854">
                  <c:v>1.517066768999997</c:v>
                </c:pt>
                <c:pt idx="855">
                  <c:v>1.517066768999997</c:v>
                </c:pt>
                <c:pt idx="856">
                  <c:v>1.517066768999997</c:v>
                </c:pt>
                <c:pt idx="857">
                  <c:v>1.517066768999997</c:v>
                </c:pt>
                <c:pt idx="858">
                  <c:v>1.517066768999997</c:v>
                </c:pt>
                <c:pt idx="859">
                  <c:v>1.517066768999997</c:v>
                </c:pt>
                <c:pt idx="860">
                  <c:v>1.517066768999997</c:v>
                </c:pt>
                <c:pt idx="861">
                  <c:v>1.517066768999997</c:v>
                </c:pt>
                <c:pt idx="862">
                  <c:v>1.517066768999997</c:v>
                </c:pt>
                <c:pt idx="863">
                  <c:v>1.517066768999997</c:v>
                </c:pt>
                <c:pt idx="864">
                  <c:v>1.517066768999997</c:v>
                </c:pt>
                <c:pt idx="865">
                  <c:v>1.517066768999997</c:v>
                </c:pt>
                <c:pt idx="866">
                  <c:v>1.517066768999997</c:v>
                </c:pt>
                <c:pt idx="867">
                  <c:v>1.517066768999997</c:v>
                </c:pt>
                <c:pt idx="868">
                  <c:v>1.517066768999997</c:v>
                </c:pt>
                <c:pt idx="869">
                  <c:v>1.517066768999997</c:v>
                </c:pt>
                <c:pt idx="870">
                  <c:v>1.517066768999997</c:v>
                </c:pt>
                <c:pt idx="871">
                  <c:v>1.517066768999997</c:v>
                </c:pt>
                <c:pt idx="872">
                  <c:v>1.517066768999997</c:v>
                </c:pt>
                <c:pt idx="873">
                  <c:v>1.517066768999997</c:v>
                </c:pt>
                <c:pt idx="874">
                  <c:v>1.517066768999997</c:v>
                </c:pt>
                <c:pt idx="875">
                  <c:v>1.517066768999997</c:v>
                </c:pt>
                <c:pt idx="876">
                  <c:v>1.517066768999997</c:v>
                </c:pt>
                <c:pt idx="877">
                  <c:v>1.517066768999997</c:v>
                </c:pt>
                <c:pt idx="878">
                  <c:v>1.517066768999997</c:v>
                </c:pt>
                <c:pt idx="879">
                  <c:v>1.517066768999997</c:v>
                </c:pt>
                <c:pt idx="880">
                  <c:v>1.517066768999997</c:v>
                </c:pt>
                <c:pt idx="881">
                  <c:v>1.517066768999997</c:v>
                </c:pt>
                <c:pt idx="882">
                  <c:v>1.592552145000003</c:v>
                </c:pt>
                <c:pt idx="883">
                  <c:v>1.592552145000003</c:v>
                </c:pt>
                <c:pt idx="884">
                  <c:v>1.592552145000003</c:v>
                </c:pt>
                <c:pt idx="885">
                  <c:v>1.592552145000003</c:v>
                </c:pt>
                <c:pt idx="886">
                  <c:v>1.592552145000003</c:v>
                </c:pt>
                <c:pt idx="887">
                  <c:v>1.592552145000003</c:v>
                </c:pt>
                <c:pt idx="888">
                  <c:v>1.592552145000003</c:v>
                </c:pt>
                <c:pt idx="889">
                  <c:v>1.592552145000003</c:v>
                </c:pt>
                <c:pt idx="890">
                  <c:v>1.592552145000003</c:v>
                </c:pt>
                <c:pt idx="891">
                  <c:v>1.592552145000003</c:v>
                </c:pt>
                <c:pt idx="892">
                  <c:v>1.592552145000003</c:v>
                </c:pt>
                <c:pt idx="893">
                  <c:v>1.592552145000003</c:v>
                </c:pt>
                <c:pt idx="894">
                  <c:v>1.592552145000003</c:v>
                </c:pt>
                <c:pt idx="895">
                  <c:v>1.592552145000003</c:v>
                </c:pt>
                <c:pt idx="896">
                  <c:v>1.592552145000003</c:v>
                </c:pt>
                <c:pt idx="897">
                  <c:v>1.592552145000003</c:v>
                </c:pt>
                <c:pt idx="898">
                  <c:v>1.592552145000003</c:v>
                </c:pt>
                <c:pt idx="899">
                  <c:v>1.592552145000003</c:v>
                </c:pt>
                <c:pt idx="900">
                  <c:v>1.592552145000003</c:v>
                </c:pt>
                <c:pt idx="901">
                  <c:v>1.592552145000003</c:v>
                </c:pt>
                <c:pt idx="902">
                  <c:v>1.592552145000003</c:v>
                </c:pt>
                <c:pt idx="903">
                  <c:v>1.592552145000003</c:v>
                </c:pt>
                <c:pt idx="904">
                  <c:v>1.592552145000003</c:v>
                </c:pt>
                <c:pt idx="905">
                  <c:v>1.592552145000003</c:v>
                </c:pt>
                <c:pt idx="906">
                  <c:v>1.592552145000003</c:v>
                </c:pt>
                <c:pt idx="907">
                  <c:v>1.592552145000003</c:v>
                </c:pt>
                <c:pt idx="908">
                  <c:v>1.592552145000003</c:v>
                </c:pt>
                <c:pt idx="909">
                  <c:v>1.592552145000003</c:v>
                </c:pt>
                <c:pt idx="910">
                  <c:v>1.592552145000003</c:v>
                </c:pt>
                <c:pt idx="911">
                  <c:v>1.592552145000003</c:v>
                </c:pt>
                <c:pt idx="912">
                  <c:v>1.592552145000003</c:v>
                </c:pt>
                <c:pt idx="913">
                  <c:v>1.592552145000003</c:v>
                </c:pt>
                <c:pt idx="914">
                  <c:v>1.592552145000003</c:v>
                </c:pt>
                <c:pt idx="915">
                  <c:v>1.592552145000003</c:v>
                </c:pt>
                <c:pt idx="916">
                  <c:v>1.592552145000003</c:v>
                </c:pt>
                <c:pt idx="917">
                  <c:v>1.592552145000003</c:v>
                </c:pt>
                <c:pt idx="918">
                  <c:v>1.592552145000003</c:v>
                </c:pt>
                <c:pt idx="919">
                  <c:v>1.592552145000003</c:v>
                </c:pt>
                <c:pt idx="920">
                  <c:v>1.592552145000003</c:v>
                </c:pt>
                <c:pt idx="921">
                  <c:v>1.592552145000003</c:v>
                </c:pt>
                <c:pt idx="922">
                  <c:v>1.592552145000003</c:v>
                </c:pt>
                <c:pt idx="923">
                  <c:v>1.592552145000003</c:v>
                </c:pt>
                <c:pt idx="924">
                  <c:v>1.592552145000003</c:v>
                </c:pt>
                <c:pt idx="925">
                  <c:v>1.592552145000003</c:v>
                </c:pt>
                <c:pt idx="926">
                  <c:v>1.66070916</c:v>
                </c:pt>
                <c:pt idx="927">
                  <c:v>1.66070916</c:v>
                </c:pt>
                <c:pt idx="928">
                  <c:v>1.66070916</c:v>
                </c:pt>
                <c:pt idx="929">
                  <c:v>1.66070916</c:v>
                </c:pt>
                <c:pt idx="930">
                  <c:v>1.66070916</c:v>
                </c:pt>
                <c:pt idx="931">
                  <c:v>1.66070916</c:v>
                </c:pt>
                <c:pt idx="932">
                  <c:v>1.66070916</c:v>
                </c:pt>
                <c:pt idx="933">
                  <c:v>1.66070916</c:v>
                </c:pt>
                <c:pt idx="934">
                  <c:v>1.66070916</c:v>
                </c:pt>
                <c:pt idx="935">
                  <c:v>1.66070916</c:v>
                </c:pt>
                <c:pt idx="936">
                  <c:v>1.66070916</c:v>
                </c:pt>
                <c:pt idx="937">
                  <c:v>1.66070916</c:v>
                </c:pt>
                <c:pt idx="938">
                  <c:v>1.66070916</c:v>
                </c:pt>
                <c:pt idx="939">
                  <c:v>1.66070916</c:v>
                </c:pt>
                <c:pt idx="940">
                  <c:v>1.66070916</c:v>
                </c:pt>
                <c:pt idx="941">
                  <c:v>1.66070916</c:v>
                </c:pt>
                <c:pt idx="942">
                  <c:v>1.730891604999996</c:v>
                </c:pt>
                <c:pt idx="943">
                  <c:v>1.730891604999996</c:v>
                </c:pt>
                <c:pt idx="944">
                  <c:v>1.730891604999996</c:v>
                </c:pt>
                <c:pt idx="945">
                  <c:v>1.730891604999996</c:v>
                </c:pt>
                <c:pt idx="946">
                  <c:v>1.730891604999996</c:v>
                </c:pt>
                <c:pt idx="947">
                  <c:v>1.730891604999996</c:v>
                </c:pt>
                <c:pt idx="948">
                  <c:v>1.730891604999996</c:v>
                </c:pt>
                <c:pt idx="949">
                  <c:v>1.730891604999996</c:v>
                </c:pt>
                <c:pt idx="950">
                  <c:v>1.730891604999996</c:v>
                </c:pt>
                <c:pt idx="951">
                  <c:v>1.730891604999996</c:v>
                </c:pt>
                <c:pt idx="952">
                  <c:v>1.730891604999996</c:v>
                </c:pt>
                <c:pt idx="953">
                  <c:v>1.730891604999996</c:v>
                </c:pt>
                <c:pt idx="954">
                  <c:v>1.730891604999996</c:v>
                </c:pt>
                <c:pt idx="955">
                  <c:v>1.730891604999996</c:v>
                </c:pt>
                <c:pt idx="956">
                  <c:v>1.730891604999996</c:v>
                </c:pt>
                <c:pt idx="957">
                  <c:v>1.730891604999996</c:v>
                </c:pt>
                <c:pt idx="958">
                  <c:v>1.730891604999996</c:v>
                </c:pt>
                <c:pt idx="959">
                  <c:v>1.730891604999996</c:v>
                </c:pt>
                <c:pt idx="960">
                  <c:v>1.730891604999996</c:v>
                </c:pt>
                <c:pt idx="961">
                  <c:v>1.730891604999996</c:v>
                </c:pt>
                <c:pt idx="962">
                  <c:v>1.730891604999996</c:v>
                </c:pt>
                <c:pt idx="963">
                  <c:v>1.730891604999996</c:v>
                </c:pt>
                <c:pt idx="964">
                  <c:v>1.730891604999996</c:v>
                </c:pt>
                <c:pt idx="965">
                  <c:v>1.730891604999996</c:v>
                </c:pt>
                <c:pt idx="966">
                  <c:v>1.730891604999996</c:v>
                </c:pt>
                <c:pt idx="967">
                  <c:v>1.730891604999996</c:v>
                </c:pt>
                <c:pt idx="968">
                  <c:v>1.730891604999996</c:v>
                </c:pt>
                <c:pt idx="969">
                  <c:v>1.730891604999996</c:v>
                </c:pt>
                <c:pt idx="970">
                  <c:v>1.730891604999996</c:v>
                </c:pt>
                <c:pt idx="971">
                  <c:v>1.730891604999996</c:v>
                </c:pt>
                <c:pt idx="972">
                  <c:v>1.730891604999996</c:v>
                </c:pt>
                <c:pt idx="973">
                  <c:v>1.730891604999996</c:v>
                </c:pt>
                <c:pt idx="974">
                  <c:v>1.730891604999996</c:v>
                </c:pt>
                <c:pt idx="975">
                  <c:v>1.730891604999996</c:v>
                </c:pt>
                <c:pt idx="976">
                  <c:v>1.730891604999996</c:v>
                </c:pt>
                <c:pt idx="977">
                  <c:v>1.730891604999996</c:v>
                </c:pt>
                <c:pt idx="978">
                  <c:v>1.730891604999996</c:v>
                </c:pt>
                <c:pt idx="979">
                  <c:v>1.730891604999996</c:v>
                </c:pt>
                <c:pt idx="980">
                  <c:v>1.730891604999996</c:v>
                </c:pt>
                <c:pt idx="981">
                  <c:v>1.730891604999996</c:v>
                </c:pt>
                <c:pt idx="982">
                  <c:v>1.801907133</c:v>
                </c:pt>
                <c:pt idx="983">
                  <c:v>1.801907133</c:v>
                </c:pt>
                <c:pt idx="984">
                  <c:v>1.801907133</c:v>
                </c:pt>
                <c:pt idx="985">
                  <c:v>1.801907133</c:v>
                </c:pt>
                <c:pt idx="986">
                  <c:v>1.801907133</c:v>
                </c:pt>
                <c:pt idx="987">
                  <c:v>1.801907133</c:v>
                </c:pt>
                <c:pt idx="988">
                  <c:v>1.801907133</c:v>
                </c:pt>
                <c:pt idx="989">
                  <c:v>1.801907133</c:v>
                </c:pt>
                <c:pt idx="990">
                  <c:v>1.801907133</c:v>
                </c:pt>
                <c:pt idx="991">
                  <c:v>1.801907133</c:v>
                </c:pt>
                <c:pt idx="992">
                  <c:v>1.801907133</c:v>
                </c:pt>
                <c:pt idx="993">
                  <c:v>1.801907133</c:v>
                </c:pt>
                <c:pt idx="994">
                  <c:v>1.801907133</c:v>
                </c:pt>
                <c:pt idx="995">
                  <c:v>1.801907133</c:v>
                </c:pt>
                <c:pt idx="996">
                  <c:v>1.801907133</c:v>
                </c:pt>
                <c:pt idx="997">
                  <c:v>1.801907133</c:v>
                </c:pt>
                <c:pt idx="998">
                  <c:v>1.801907133</c:v>
                </c:pt>
                <c:pt idx="999">
                  <c:v>1.801907133</c:v>
                </c:pt>
                <c:pt idx="1000">
                  <c:v>1.801907133</c:v>
                </c:pt>
                <c:pt idx="1001">
                  <c:v>1.801907133</c:v>
                </c:pt>
                <c:pt idx="1002">
                  <c:v>1.801907133</c:v>
                </c:pt>
                <c:pt idx="1003">
                  <c:v>1.801907133</c:v>
                </c:pt>
                <c:pt idx="1004">
                  <c:v>1.801907133</c:v>
                </c:pt>
                <c:pt idx="1005">
                  <c:v>1.801907133</c:v>
                </c:pt>
                <c:pt idx="1006">
                  <c:v>1.801907133</c:v>
                </c:pt>
                <c:pt idx="1007">
                  <c:v>1.801907133</c:v>
                </c:pt>
                <c:pt idx="1008">
                  <c:v>1.801907133</c:v>
                </c:pt>
                <c:pt idx="1009">
                  <c:v>1.801907133</c:v>
                </c:pt>
                <c:pt idx="1010">
                  <c:v>1.801907133</c:v>
                </c:pt>
                <c:pt idx="1011">
                  <c:v>1.801907133</c:v>
                </c:pt>
                <c:pt idx="1012">
                  <c:v>1.801907133</c:v>
                </c:pt>
                <c:pt idx="1013">
                  <c:v>1.801907133</c:v>
                </c:pt>
                <c:pt idx="1014">
                  <c:v>1.801907133</c:v>
                </c:pt>
                <c:pt idx="1015">
                  <c:v>1.801907133</c:v>
                </c:pt>
                <c:pt idx="1016">
                  <c:v>1.801907133</c:v>
                </c:pt>
                <c:pt idx="1017">
                  <c:v>1.801907133</c:v>
                </c:pt>
                <c:pt idx="1018">
                  <c:v>1.801907133</c:v>
                </c:pt>
                <c:pt idx="1019">
                  <c:v>1.801907133</c:v>
                </c:pt>
                <c:pt idx="1020">
                  <c:v>1.801907133</c:v>
                </c:pt>
                <c:pt idx="1021">
                  <c:v>1.801907133</c:v>
                </c:pt>
                <c:pt idx="1022">
                  <c:v>1.801907133</c:v>
                </c:pt>
                <c:pt idx="1023">
                  <c:v>1.801907133</c:v>
                </c:pt>
                <c:pt idx="1024">
                  <c:v>1.801907133</c:v>
                </c:pt>
                <c:pt idx="1025">
                  <c:v>1.801907133</c:v>
                </c:pt>
                <c:pt idx="1026">
                  <c:v>1.885764652999939</c:v>
                </c:pt>
                <c:pt idx="1027">
                  <c:v>1.885764652999939</c:v>
                </c:pt>
                <c:pt idx="1028">
                  <c:v>1.885764652999939</c:v>
                </c:pt>
                <c:pt idx="1029">
                  <c:v>1.885764652999939</c:v>
                </c:pt>
                <c:pt idx="1030">
                  <c:v>1.885764652999939</c:v>
                </c:pt>
                <c:pt idx="1031">
                  <c:v>1.885764652999939</c:v>
                </c:pt>
                <c:pt idx="1032">
                  <c:v>1.885764652999939</c:v>
                </c:pt>
                <c:pt idx="1033">
                  <c:v>1.885764652999939</c:v>
                </c:pt>
                <c:pt idx="1034">
                  <c:v>1.885764652999939</c:v>
                </c:pt>
                <c:pt idx="1035">
                  <c:v>1.885764652999939</c:v>
                </c:pt>
                <c:pt idx="1036">
                  <c:v>1.885764652999939</c:v>
                </c:pt>
                <c:pt idx="1037">
                  <c:v>1.885764652999939</c:v>
                </c:pt>
                <c:pt idx="1038">
                  <c:v>1.885764652999939</c:v>
                </c:pt>
                <c:pt idx="1039">
                  <c:v>1.885764652999939</c:v>
                </c:pt>
                <c:pt idx="1040">
                  <c:v>1.885764652999939</c:v>
                </c:pt>
                <c:pt idx="1041">
                  <c:v>1.885764652999939</c:v>
                </c:pt>
                <c:pt idx="1042">
                  <c:v>1.885764652999939</c:v>
                </c:pt>
                <c:pt idx="1043">
                  <c:v>1.885764652999939</c:v>
                </c:pt>
                <c:pt idx="1044">
                  <c:v>1.885764652999939</c:v>
                </c:pt>
                <c:pt idx="1045">
                  <c:v>1.885764652999939</c:v>
                </c:pt>
                <c:pt idx="1046">
                  <c:v>1.885764652999939</c:v>
                </c:pt>
                <c:pt idx="1047">
                  <c:v>1.885764652999939</c:v>
                </c:pt>
                <c:pt idx="1048">
                  <c:v>1.885764652999939</c:v>
                </c:pt>
                <c:pt idx="1049">
                  <c:v>1.885764652999939</c:v>
                </c:pt>
                <c:pt idx="1050">
                  <c:v>1.885764652999939</c:v>
                </c:pt>
                <c:pt idx="1051">
                  <c:v>1.885764652999939</c:v>
                </c:pt>
                <c:pt idx="1052">
                  <c:v>1.885764652999939</c:v>
                </c:pt>
                <c:pt idx="1053">
                  <c:v>1.885764652999939</c:v>
                </c:pt>
                <c:pt idx="1054">
                  <c:v>1.885764652999939</c:v>
                </c:pt>
                <c:pt idx="1055">
                  <c:v>1.885764652999939</c:v>
                </c:pt>
                <c:pt idx="1056">
                  <c:v>1.885764652999939</c:v>
                </c:pt>
                <c:pt idx="1057">
                  <c:v>1.885764652999939</c:v>
                </c:pt>
                <c:pt idx="1058">
                  <c:v>1.885764652999939</c:v>
                </c:pt>
                <c:pt idx="1059">
                  <c:v>1.885764652999939</c:v>
                </c:pt>
                <c:pt idx="1060">
                  <c:v>1.885764652999939</c:v>
                </c:pt>
                <c:pt idx="1061">
                  <c:v>1.885764652999939</c:v>
                </c:pt>
                <c:pt idx="1062">
                  <c:v>1.885764652999939</c:v>
                </c:pt>
                <c:pt idx="1063">
                  <c:v>1.885764652999939</c:v>
                </c:pt>
                <c:pt idx="1064">
                  <c:v>1.885764652999939</c:v>
                </c:pt>
                <c:pt idx="1065">
                  <c:v>1.885764652999939</c:v>
                </c:pt>
                <c:pt idx="1066">
                  <c:v>1.885764652999939</c:v>
                </c:pt>
                <c:pt idx="1067">
                  <c:v>1.885764652999939</c:v>
                </c:pt>
                <c:pt idx="1068">
                  <c:v>1.885764652999939</c:v>
                </c:pt>
                <c:pt idx="1069">
                  <c:v>1.885764652999939</c:v>
                </c:pt>
                <c:pt idx="1070">
                  <c:v>1.885764652999939</c:v>
                </c:pt>
                <c:pt idx="1071">
                  <c:v>1.885764652999939</c:v>
                </c:pt>
                <c:pt idx="1072">
                  <c:v>1.885764652999939</c:v>
                </c:pt>
                <c:pt idx="1073">
                  <c:v>1.885764652999939</c:v>
                </c:pt>
                <c:pt idx="1074">
                  <c:v>1.885764652999939</c:v>
                </c:pt>
                <c:pt idx="1075">
                  <c:v>1.885764652999939</c:v>
                </c:pt>
                <c:pt idx="1076">
                  <c:v>1.885764652999939</c:v>
                </c:pt>
                <c:pt idx="1077">
                  <c:v>1.885764652999939</c:v>
                </c:pt>
                <c:pt idx="1078">
                  <c:v>1.885764652999939</c:v>
                </c:pt>
                <c:pt idx="1079">
                  <c:v>1.885764652999939</c:v>
                </c:pt>
                <c:pt idx="1080">
                  <c:v>1.885764652999939</c:v>
                </c:pt>
                <c:pt idx="1081">
                  <c:v>1.885764652999939</c:v>
                </c:pt>
                <c:pt idx="1082">
                  <c:v>1.885764652999939</c:v>
                </c:pt>
                <c:pt idx="1083">
                  <c:v>1.885764652999939</c:v>
                </c:pt>
                <c:pt idx="1084">
                  <c:v>1.885764652999939</c:v>
                </c:pt>
                <c:pt idx="1085">
                  <c:v>1.885764652999939</c:v>
                </c:pt>
                <c:pt idx="1086">
                  <c:v>1.885764652999939</c:v>
                </c:pt>
                <c:pt idx="1087">
                  <c:v>1.885764652999939</c:v>
                </c:pt>
                <c:pt idx="1088">
                  <c:v>1.885764652999939</c:v>
                </c:pt>
                <c:pt idx="1089">
                  <c:v>1.885764652999939</c:v>
                </c:pt>
                <c:pt idx="1090">
                  <c:v>1.885764652999939</c:v>
                </c:pt>
                <c:pt idx="1091">
                  <c:v>1.885764652999939</c:v>
                </c:pt>
                <c:pt idx="1092">
                  <c:v>1.885764652999939</c:v>
                </c:pt>
                <c:pt idx="1093">
                  <c:v>1.885764652999939</c:v>
                </c:pt>
                <c:pt idx="1094">
                  <c:v>1.885764652999939</c:v>
                </c:pt>
                <c:pt idx="1095">
                  <c:v>1.885764652999939</c:v>
                </c:pt>
                <c:pt idx="1096">
                  <c:v>1.885764652999939</c:v>
                </c:pt>
                <c:pt idx="1097">
                  <c:v>1.885764652999939</c:v>
                </c:pt>
                <c:pt idx="1098">
                  <c:v>1.885764652999939</c:v>
                </c:pt>
                <c:pt idx="1099">
                  <c:v>1.885764652999939</c:v>
                </c:pt>
                <c:pt idx="1100">
                  <c:v>1.885764652999939</c:v>
                </c:pt>
                <c:pt idx="1101">
                  <c:v>1.885764652999939</c:v>
                </c:pt>
                <c:pt idx="1102">
                  <c:v>1.885764652999939</c:v>
                </c:pt>
                <c:pt idx="1103">
                  <c:v>1.885764652999939</c:v>
                </c:pt>
                <c:pt idx="1104">
                  <c:v>1.885764652999939</c:v>
                </c:pt>
                <c:pt idx="1105">
                  <c:v>1.885764652999939</c:v>
                </c:pt>
                <c:pt idx="1106">
                  <c:v>1.885764652999939</c:v>
                </c:pt>
                <c:pt idx="1107">
                  <c:v>1.885764652999939</c:v>
                </c:pt>
                <c:pt idx="1108">
                  <c:v>1.885764652999939</c:v>
                </c:pt>
                <c:pt idx="1109">
                  <c:v>1.885764652999939</c:v>
                </c:pt>
                <c:pt idx="1110">
                  <c:v>1.885764652999939</c:v>
                </c:pt>
                <c:pt idx="1111">
                  <c:v>1.885764652999939</c:v>
                </c:pt>
                <c:pt idx="1112">
                  <c:v>1.885764652999939</c:v>
                </c:pt>
                <c:pt idx="1113">
                  <c:v>1.885764652999939</c:v>
                </c:pt>
                <c:pt idx="1114">
                  <c:v>1.885764652999939</c:v>
                </c:pt>
                <c:pt idx="1115">
                  <c:v>1.885764652999939</c:v>
                </c:pt>
                <c:pt idx="1116">
                  <c:v>1.885764652999939</c:v>
                </c:pt>
                <c:pt idx="1117">
                  <c:v>1.885764652999939</c:v>
                </c:pt>
                <c:pt idx="1118">
                  <c:v>1.885764652999939</c:v>
                </c:pt>
                <c:pt idx="1119">
                  <c:v>1.885764652999939</c:v>
                </c:pt>
                <c:pt idx="1120">
                  <c:v>1.885764652999939</c:v>
                </c:pt>
                <c:pt idx="1121">
                  <c:v>1.885764652999939</c:v>
                </c:pt>
                <c:pt idx="1122">
                  <c:v>1.885764652999939</c:v>
                </c:pt>
                <c:pt idx="1123">
                  <c:v>1.885764652999939</c:v>
                </c:pt>
                <c:pt idx="1124">
                  <c:v>1.885764652999939</c:v>
                </c:pt>
                <c:pt idx="1125">
                  <c:v>1.885764652999939</c:v>
                </c:pt>
                <c:pt idx="1126">
                  <c:v>1.885764652999939</c:v>
                </c:pt>
                <c:pt idx="1127">
                  <c:v>1.885764652999939</c:v>
                </c:pt>
                <c:pt idx="1128">
                  <c:v>1.885764652999939</c:v>
                </c:pt>
                <c:pt idx="1129">
                  <c:v>1.885764652999939</c:v>
                </c:pt>
                <c:pt idx="1130">
                  <c:v>1.885764652999939</c:v>
                </c:pt>
                <c:pt idx="1131">
                  <c:v>1.885764652999939</c:v>
                </c:pt>
                <c:pt idx="1132">
                  <c:v>1.885764652999939</c:v>
                </c:pt>
                <c:pt idx="1133">
                  <c:v>1.885764652999939</c:v>
                </c:pt>
                <c:pt idx="1134">
                  <c:v>1.885764652999939</c:v>
                </c:pt>
                <c:pt idx="1135">
                  <c:v>1.885764652999939</c:v>
                </c:pt>
                <c:pt idx="1136">
                  <c:v>2.007690933</c:v>
                </c:pt>
                <c:pt idx="1137">
                  <c:v>2.007690933</c:v>
                </c:pt>
                <c:pt idx="1138">
                  <c:v>2.007690933</c:v>
                </c:pt>
                <c:pt idx="1139">
                  <c:v>2.007690933</c:v>
                </c:pt>
                <c:pt idx="1140">
                  <c:v>2.007690933</c:v>
                </c:pt>
                <c:pt idx="1141">
                  <c:v>2.007690933</c:v>
                </c:pt>
                <c:pt idx="1142">
                  <c:v>2.007690933</c:v>
                </c:pt>
                <c:pt idx="1143">
                  <c:v>2.007690933</c:v>
                </c:pt>
                <c:pt idx="1144">
                  <c:v>2.007690933</c:v>
                </c:pt>
                <c:pt idx="1145">
                  <c:v>2.007690933</c:v>
                </c:pt>
                <c:pt idx="1146">
                  <c:v>2.007690933</c:v>
                </c:pt>
                <c:pt idx="1147">
                  <c:v>2.007690933</c:v>
                </c:pt>
                <c:pt idx="1148">
                  <c:v>2.007690933</c:v>
                </c:pt>
                <c:pt idx="1149">
                  <c:v>2.007690933</c:v>
                </c:pt>
                <c:pt idx="1150">
                  <c:v>2.007690933</c:v>
                </c:pt>
                <c:pt idx="1151">
                  <c:v>2.007690933</c:v>
                </c:pt>
                <c:pt idx="1152">
                  <c:v>2.007690933</c:v>
                </c:pt>
                <c:pt idx="1153">
                  <c:v>2.007690933</c:v>
                </c:pt>
                <c:pt idx="1154">
                  <c:v>2.007690933</c:v>
                </c:pt>
                <c:pt idx="1155">
                  <c:v>2.007690933</c:v>
                </c:pt>
                <c:pt idx="1156">
                  <c:v>2.007690933</c:v>
                </c:pt>
                <c:pt idx="1157">
                  <c:v>2.007690933</c:v>
                </c:pt>
                <c:pt idx="1158">
                  <c:v>2.007690933</c:v>
                </c:pt>
                <c:pt idx="1159">
                  <c:v>2.007690933</c:v>
                </c:pt>
                <c:pt idx="1160">
                  <c:v>2.007690933</c:v>
                </c:pt>
                <c:pt idx="1161">
                  <c:v>2.007690933</c:v>
                </c:pt>
                <c:pt idx="1162">
                  <c:v>2.007690933</c:v>
                </c:pt>
                <c:pt idx="1163">
                  <c:v>2.007690933</c:v>
                </c:pt>
                <c:pt idx="1164">
                  <c:v>2.007690933</c:v>
                </c:pt>
                <c:pt idx="1165">
                  <c:v>2.007690933</c:v>
                </c:pt>
                <c:pt idx="1166">
                  <c:v>2.007690933</c:v>
                </c:pt>
                <c:pt idx="1167">
                  <c:v>2.007690933</c:v>
                </c:pt>
                <c:pt idx="1168">
                  <c:v>2.007690933</c:v>
                </c:pt>
                <c:pt idx="1169">
                  <c:v>2.007690933</c:v>
                </c:pt>
                <c:pt idx="1170">
                  <c:v>2.007690933</c:v>
                </c:pt>
                <c:pt idx="1171">
                  <c:v>2.007690933</c:v>
                </c:pt>
                <c:pt idx="1172">
                  <c:v>2.007690933</c:v>
                </c:pt>
                <c:pt idx="1173">
                  <c:v>2.007690933</c:v>
                </c:pt>
                <c:pt idx="1174">
                  <c:v>2.007690933</c:v>
                </c:pt>
                <c:pt idx="1175">
                  <c:v>2.007690933</c:v>
                </c:pt>
                <c:pt idx="1176">
                  <c:v>2.007690933</c:v>
                </c:pt>
                <c:pt idx="1177">
                  <c:v>2.007690933</c:v>
                </c:pt>
                <c:pt idx="1178">
                  <c:v>2.007690933</c:v>
                </c:pt>
                <c:pt idx="1179">
                  <c:v>2.007690933</c:v>
                </c:pt>
                <c:pt idx="1180">
                  <c:v>2.007690933</c:v>
                </c:pt>
                <c:pt idx="1181">
                  <c:v>2.007690933</c:v>
                </c:pt>
                <c:pt idx="1182">
                  <c:v>2.007690933</c:v>
                </c:pt>
                <c:pt idx="1183">
                  <c:v>2.007690933</c:v>
                </c:pt>
                <c:pt idx="1184">
                  <c:v>2.007690933</c:v>
                </c:pt>
                <c:pt idx="1185">
                  <c:v>2.007690933</c:v>
                </c:pt>
                <c:pt idx="1186">
                  <c:v>2.007690933</c:v>
                </c:pt>
                <c:pt idx="1187">
                  <c:v>2.007690933</c:v>
                </c:pt>
                <c:pt idx="1188">
                  <c:v>2.007690933</c:v>
                </c:pt>
                <c:pt idx="1189">
                  <c:v>2.007690933</c:v>
                </c:pt>
                <c:pt idx="1190">
                  <c:v>2.007690933</c:v>
                </c:pt>
                <c:pt idx="1191">
                  <c:v>2.007690933</c:v>
                </c:pt>
                <c:pt idx="1192">
                  <c:v>2.007690933</c:v>
                </c:pt>
                <c:pt idx="1193">
                  <c:v>2.007690933</c:v>
                </c:pt>
                <c:pt idx="1194">
                  <c:v>2.007690933</c:v>
                </c:pt>
                <c:pt idx="1195">
                  <c:v>2.007690933</c:v>
                </c:pt>
                <c:pt idx="1196">
                  <c:v>2.007690933</c:v>
                </c:pt>
                <c:pt idx="1197">
                  <c:v>2.007690933</c:v>
                </c:pt>
                <c:pt idx="1198">
                  <c:v>2.007690933</c:v>
                </c:pt>
                <c:pt idx="1199">
                  <c:v>2.007690933</c:v>
                </c:pt>
                <c:pt idx="1200">
                  <c:v>2.007690933</c:v>
                </c:pt>
                <c:pt idx="1201">
                  <c:v>2.007690933</c:v>
                </c:pt>
                <c:pt idx="1202">
                  <c:v>2.007690933</c:v>
                </c:pt>
                <c:pt idx="1203">
                  <c:v>2.007690933</c:v>
                </c:pt>
                <c:pt idx="1204">
                  <c:v>2.007690933</c:v>
                </c:pt>
                <c:pt idx="1205">
                  <c:v>2.007690933</c:v>
                </c:pt>
                <c:pt idx="1206">
                  <c:v>2.007690933</c:v>
                </c:pt>
                <c:pt idx="1207">
                  <c:v>2.007690933</c:v>
                </c:pt>
                <c:pt idx="1208">
                  <c:v>2.007690933</c:v>
                </c:pt>
                <c:pt idx="1209">
                  <c:v>2.007690933</c:v>
                </c:pt>
                <c:pt idx="1210">
                  <c:v>2.007690933</c:v>
                </c:pt>
                <c:pt idx="1211">
                  <c:v>2.007690933</c:v>
                </c:pt>
                <c:pt idx="1212">
                  <c:v>2.007690933</c:v>
                </c:pt>
                <c:pt idx="1213">
                  <c:v>2.007690933</c:v>
                </c:pt>
                <c:pt idx="1214">
                  <c:v>2.007690933</c:v>
                </c:pt>
                <c:pt idx="1215">
                  <c:v>2.007690933</c:v>
                </c:pt>
                <c:pt idx="1216">
                  <c:v>2.007690933</c:v>
                </c:pt>
                <c:pt idx="1217">
                  <c:v>2.007690933</c:v>
                </c:pt>
                <c:pt idx="1218">
                  <c:v>2.166252352</c:v>
                </c:pt>
                <c:pt idx="1219">
                  <c:v>2.166252352</c:v>
                </c:pt>
                <c:pt idx="1220">
                  <c:v>2.166252352</c:v>
                </c:pt>
                <c:pt idx="1221">
                  <c:v>2.166252352</c:v>
                </c:pt>
                <c:pt idx="1222">
                  <c:v>2.166252352</c:v>
                </c:pt>
                <c:pt idx="1223">
                  <c:v>2.166252352</c:v>
                </c:pt>
                <c:pt idx="1224">
                  <c:v>2.166252352</c:v>
                </c:pt>
                <c:pt idx="1225">
                  <c:v>2.166252352</c:v>
                </c:pt>
                <c:pt idx="1226">
                  <c:v>2.166252352</c:v>
                </c:pt>
                <c:pt idx="1227">
                  <c:v>2.166252352</c:v>
                </c:pt>
                <c:pt idx="1228">
                  <c:v>2.166252352</c:v>
                </c:pt>
                <c:pt idx="1229">
                  <c:v>2.166252352</c:v>
                </c:pt>
                <c:pt idx="1230">
                  <c:v>2.166252352</c:v>
                </c:pt>
                <c:pt idx="1231">
                  <c:v>2.166252352</c:v>
                </c:pt>
                <c:pt idx="1232">
                  <c:v>2.166252352</c:v>
                </c:pt>
                <c:pt idx="1233">
                  <c:v>2.166252352</c:v>
                </c:pt>
                <c:pt idx="1234">
                  <c:v>2.166252352</c:v>
                </c:pt>
                <c:pt idx="1235">
                  <c:v>2.166252352</c:v>
                </c:pt>
                <c:pt idx="1236">
                  <c:v>2.166252352</c:v>
                </c:pt>
                <c:pt idx="1237">
                  <c:v>2.166252352</c:v>
                </c:pt>
                <c:pt idx="1238">
                  <c:v>2.166252352</c:v>
                </c:pt>
                <c:pt idx="1239">
                  <c:v>2.166252352</c:v>
                </c:pt>
                <c:pt idx="1240">
                  <c:v>2.166252352</c:v>
                </c:pt>
                <c:pt idx="1241">
                  <c:v>2.166252352</c:v>
                </c:pt>
                <c:pt idx="1242">
                  <c:v>2.166252352</c:v>
                </c:pt>
                <c:pt idx="1243">
                  <c:v>2.166252352</c:v>
                </c:pt>
                <c:pt idx="1244">
                  <c:v>2.166252352</c:v>
                </c:pt>
                <c:pt idx="1245">
                  <c:v>2.166252352</c:v>
                </c:pt>
                <c:pt idx="1246">
                  <c:v>2.166252352</c:v>
                </c:pt>
                <c:pt idx="1247">
                  <c:v>2.166252352</c:v>
                </c:pt>
                <c:pt idx="1248">
                  <c:v>2.166252352</c:v>
                </c:pt>
                <c:pt idx="1249">
                  <c:v>2.166252352</c:v>
                </c:pt>
                <c:pt idx="1250">
                  <c:v>2.166252352</c:v>
                </c:pt>
                <c:pt idx="1251">
                  <c:v>2.166252352</c:v>
                </c:pt>
                <c:pt idx="1252">
                  <c:v>2.166252352</c:v>
                </c:pt>
                <c:pt idx="1253">
                  <c:v>2.166252352</c:v>
                </c:pt>
                <c:pt idx="1254">
                  <c:v>2.166252352</c:v>
                </c:pt>
                <c:pt idx="1255">
                  <c:v>2.166252352</c:v>
                </c:pt>
                <c:pt idx="1256">
                  <c:v>2.166252352</c:v>
                </c:pt>
                <c:pt idx="1257">
                  <c:v>2.166252352</c:v>
                </c:pt>
                <c:pt idx="1258">
                  <c:v>2.166252352</c:v>
                </c:pt>
                <c:pt idx="1259">
                  <c:v>2.166252352</c:v>
                </c:pt>
                <c:pt idx="1260">
                  <c:v>2.166252352</c:v>
                </c:pt>
                <c:pt idx="1261">
                  <c:v>2.166252352</c:v>
                </c:pt>
                <c:pt idx="1262">
                  <c:v>2.166252352</c:v>
                </c:pt>
                <c:pt idx="1263">
                  <c:v>2.166252352</c:v>
                </c:pt>
                <c:pt idx="1264">
                  <c:v>2.166252352</c:v>
                </c:pt>
                <c:pt idx="1265">
                  <c:v>2.166252352</c:v>
                </c:pt>
                <c:pt idx="1266">
                  <c:v>2.166252352</c:v>
                </c:pt>
                <c:pt idx="1267">
                  <c:v>2.166252352</c:v>
                </c:pt>
                <c:pt idx="1268">
                  <c:v>2.166252352</c:v>
                </c:pt>
                <c:pt idx="1269">
                  <c:v>2.166252352</c:v>
                </c:pt>
                <c:pt idx="1270">
                  <c:v>2.166252352</c:v>
                </c:pt>
                <c:pt idx="1271">
                  <c:v>2.166252352</c:v>
                </c:pt>
                <c:pt idx="1272">
                  <c:v>2.166252352</c:v>
                </c:pt>
                <c:pt idx="1273">
                  <c:v>2.166252352</c:v>
                </c:pt>
                <c:pt idx="1274">
                  <c:v>2.166252352</c:v>
                </c:pt>
                <c:pt idx="1275">
                  <c:v>2.166252352</c:v>
                </c:pt>
                <c:pt idx="1276">
                  <c:v>2.166252352</c:v>
                </c:pt>
                <c:pt idx="1277">
                  <c:v>2.166252352</c:v>
                </c:pt>
                <c:pt idx="1278">
                  <c:v>2.166252352</c:v>
                </c:pt>
                <c:pt idx="1279">
                  <c:v>2.166252352</c:v>
                </c:pt>
                <c:pt idx="1280">
                  <c:v>2.166252352</c:v>
                </c:pt>
                <c:pt idx="1281">
                  <c:v>2.166252352</c:v>
                </c:pt>
                <c:pt idx="1282">
                  <c:v>2.166252352</c:v>
                </c:pt>
                <c:pt idx="1283">
                  <c:v>2.166252352</c:v>
                </c:pt>
                <c:pt idx="1284">
                  <c:v>2.166252352</c:v>
                </c:pt>
                <c:pt idx="1285">
                  <c:v>2.166252352</c:v>
                </c:pt>
                <c:pt idx="1286">
                  <c:v>2.166252352</c:v>
                </c:pt>
                <c:pt idx="1287">
                  <c:v>2.166252352</c:v>
                </c:pt>
                <c:pt idx="1288">
                  <c:v>2.166252352</c:v>
                </c:pt>
                <c:pt idx="1289">
                  <c:v>2.166252352</c:v>
                </c:pt>
                <c:pt idx="1290">
                  <c:v>2.166252352</c:v>
                </c:pt>
                <c:pt idx="1291">
                  <c:v>2.166252352</c:v>
                </c:pt>
                <c:pt idx="1292">
                  <c:v>2.166252352</c:v>
                </c:pt>
                <c:pt idx="1293">
                  <c:v>2.166252352</c:v>
                </c:pt>
                <c:pt idx="1294">
                  <c:v>2.166252352</c:v>
                </c:pt>
                <c:pt idx="1295">
                  <c:v>2.166252352</c:v>
                </c:pt>
                <c:pt idx="1296">
                  <c:v>2.166252352</c:v>
                </c:pt>
                <c:pt idx="1297">
                  <c:v>2.166252352</c:v>
                </c:pt>
                <c:pt idx="1298">
                  <c:v>2.166252352</c:v>
                </c:pt>
                <c:pt idx="1299">
                  <c:v>2.166252352</c:v>
                </c:pt>
                <c:pt idx="1300">
                  <c:v>2.166252352</c:v>
                </c:pt>
                <c:pt idx="1301">
                  <c:v>2.166252352</c:v>
                </c:pt>
                <c:pt idx="1302">
                  <c:v>2.166252352</c:v>
                </c:pt>
                <c:pt idx="1303">
                  <c:v>2.166252352</c:v>
                </c:pt>
                <c:pt idx="1304">
                  <c:v>2.166252352</c:v>
                </c:pt>
                <c:pt idx="1305">
                  <c:v>2.166252352</c:v>
                </c:pt>
                <c:pt idx="1306">
                  <c:v>2.166252352</c:v>
                </c:pt>
                <c:pt idx="1307">
                  <c:v>2.166252352</c:v>
                </c:pt>
                <c:pt idx="1308">
                  <c:v>2.166252352</c:v>
                </c:pt>
                <c:pt idx="1309">
                  <c:v>2.166252352</c:v>
                </c:pt>
                <c:pt idx="1310">
                  <c:v>2.166252352</c:v>
                </c:pt>
                <c:pt idx="1311">
                  <c:v>2.166252352</c:v>
                </c:pt>
                <c:pt idx="1312">
                  <c:v>2.166252352</c:v>
                </c:pt>
                <c:pt idx="1313">
                  <c:v>2.166252352</c:v>
                </c:pt>
                <c:pt idx="1314">
                  <c:v>2.166252352</c:v>
                </c:pt>
                <c:pt idx="1315">
                  <c:v>2.166252352</c:v>
                </c:pt>
              </c:numCache>
            </c:numRef>
          </c:yVal>
          <c:smooth val="0"/>
        </c:ser>
        <c:ser>
          <c:idx val="1"/>
          <c:order val="1"/>
          <c:tx>
            <c:strRef>
              <c:f>Sheet1!$C$1</c:f>
              <c:strCache>
                <c:ptCount val="1"/>
                <c:pt idx="0">
                  <c:v>Comp</c:v>
                </c:pt>
              </c:strCache>
            </c:strRef>
          </c:tx>
          <c:spPr>
            <a:ln w="38099">
              <a:solidFill>
                <a:srgbClr val="FFFF00"/>
              </a:solidFill>
              <a:prstDash val="solid"/>
            </a:ln>
          </c:spPr>
          <c:marker>
            <c:symbol val="none"/>
          </c:marker>
          <c:xVal>
            <c:numRef>
              <c:f>Sheet1!$A$2:$A$2364</c:f>
              <c:numCache>
                <c:formatCode>General</c:formatCode>
                <c:ptCount val="2363"/>
                <c:pt idx="0">
                  <c:v>0.0</c:v>
                </c:pt>
                <c:pt idx="1">
                  <c:v>1.0</c:v>
                </c:pt>
                <c:pt idx="2">
                  <c:v>1.0</c:v>
                </c:pt>
                <c:pt idx="3">
                  <c:v>2.0</c:v>
                </c:pt>
                <c:pt idx="4">
                  <c:v>2.0</c:v>
                </c:pt>
                <c:pt idx="5">
                  <c:v>3.0</c:v>
                </c:pt>
                <c:pt idx="6">
                  <c:v>3.0</c:v>
                </c:pt>
                <c:pt idx="7">
                  <c:v>3.0</c:v>
                </c:pt>
                <c:pt idx="8">
                  <c:v>3.0</c:v>
                </c:pt>
                <c:pt idx="9">
                  <c:v>5.0</c:v>
                </c:pt>
                <c:pt idx="10">
                  <c:v>5.0</c:v>
                </c:pt>
                <c:pt idx="11">
                  <c:v>6.0</c:v>
                </c:pt>
                <c:pt idx="12">
                  <c:v>6.0</c:v>
                </c:pt>
                <c:pt idx="13">
                  <c:v>7.0</c:v>
                </c:pt>
                <c:pt idx="14">
                  <c:v>7.0</c:v>
                </c:pt>
                <c:pt idx="15">
                  <c:v>8.0</c:v>
                </c:pt>
                <c:pt idx="16">
                  <c:v>8.0</c:v>
                </c:pt>
                <c:pt idx="17">
                  <c:v>9.0</c:v>
                </c:pt>
                <c:pt idx="18">
                  <c:v>9.0</c:v>
                </c:pt>
                <c:pt idx="19">
                  <c:v>15.0</c:v>
                </c:pt>
                <c:pt idx="20">
                  <c:v>15.0</c:v>
                </c:pt>
                <c:pt idx="21">
                  <c:v>16.0</c:v>
                </c:pt>
                <c:pt idx="22">
                  <c:v>16.0</c:v>
                </c:pt>
                <c:pt idx="23">
                  <c:v>17.0</c:v>
                </c:pt>
                <c:pt idx="24">
                  <c:v>17.0</c:v>
                </c:pt>
                <c:pt idx="25">
                  <c:v>19.0</c:v>
                </c:pt>
                <c:pt idx="26">
                  <c:v>19.0</c:v>
                </c:pt>
                <c:pt idx="27">
                  <c:v>21.0</c:v>
                </c:pt>
                <c:pt idx="28">
                  <c:v>21.0</c:v>
                </c:pt>
                <c:pt idx="29">
                  <c:v>22.0</c:v>
                </c:pt>
                <c:pt idx="30">
                  <c:v>22.0</c:v>
                </c:pt>
                <c:pt idx="31">
                  <c:v>22.0</c:v>
                </c:pt>
                <c:pt idx="32">
                  <c:v>22.0</c:v>
                </c:pt>
                <c:pt idx="33">
                  <c:v>23.0</c:v>
                </c:pt>
                <c:pt idx="34">
                  <c:v>23.0</c:v>
                </c:pt>
                <c:pt idx="35">
                  <c:v>26.0</c:v>
                </c:pt>
                <c:pt idx="36">
                  <c:v>26.0</c:v>
                </c:pt>
                <c:pt idx="37">
                  <c:v>27.0</c:v>
                </c:pt>
                <c:pt idx="38">
                  <c:v>27.0</c:v>
                </c:pt>
                <c:pt idx="39">
                  <c:v>28.0</c:v>
                </c:pt>
                <c:pt idx="40">
                  <c:v>28.0</c:v>
                </c:pt>
                <c:pt idx="41">
                  <c:v>29.0</c:v>
                </c:pt>
                <c:pt idx="42">
                  <c:v>29.0</c:v>
                </c:pt>
                <c:pt idx="43">
                  <c:v>30.0</c:v>
                </c:pt>
                <c:pt idx="44">
                  <c:v>30.0</c:v>
                </c:pt>
                <c:pt idx="45">
                  <c:v>31.0</c:v>
                </c:pt>
                <c:pt idx="46">
                  <c:v>31.0</c:v>
                </c:pt>
                <c:pt idx="47">
                  <c:v>32.0</c:v>
                </c:pt>
                <c:pt idx="48">
                  <c:v>32.0</c:v>
                </c:pt>
                <c:pt idx="49">
                  <c:v>33.0</c:v>
                </c:pt>
                <c:pt idx="50">
                  <c:v>33.0</c:v>
                </c:pt>
                <c:pt idx="51">
                  <c:v>34.0</c:v>
                </c:pt>
                <c:pt idx="52">
                  <c:v>34.0</c:v>
                </c:pt>
                <c:pt idx="53">
                  <c:v>35.0</c:v>
                </c:pt>
                <c:pt idx="54">
                  <c:v>35.0</c:v>
                </c:pt>
                <c:pt idx="55">
                  <c:v>36.0</c:v>
                </c:pt>
                <c:pt idx="56">
                  <c:v>36.0</c:v>
                </c:pt>
                <c:pt idx="57">
                  <c:v>37.0</c:v>
                </c:pt>
                <c:pt idx="58">
                  <c:v>37.0</c:v>
                </c:pt>
                <c:pt idx="59">
                  <c:v>38.0</c:v>
                </c:pt>
                <c:pt idx="60">
                  <c:v>38.0</c:v>
                </c:pt>
                <c:pt idx="61">
                  <c:v>39.0</c:v>
                </c:pt>
                <c:pt idx="62">
                  <c:v>39.0</c:v>
                </c:pt>
                <c:pt idx="63">
                  <c:v>40.0</c:v>
                </c:pt>
                <c:pt idx="64">
                  <c:v>40.0</c:v>
                </c:pt>
                <c:pt idx="65">
                  <c:v>41.0</c:v>
                </c:pt>
                <c:pt idx="66">
                  <c:v>41.0</c:v>
                </c:pt>
                <c:pt idx="67">
                  <c:v>42.0</c:v>
                </c:pt>
                <c:pt idx="68">
                  <c:v>42.0</c:v>
                </c:pt>
                <c:pt idx="69">
                  <c:v>42.0</c:v>
                </c:pt>
                <c:pt idx="70">
                  <c:v>42.0</c:v>
                </c:pt>
                <c:pt idx="71">
                  <c:v>43.0</c:v>
                </c:pt>
                <c:pt idx="72">
                  <c:v>43.0</c:v>
                </c:pt>
                <c:pt idx="73">
                  <c:v>44.0</c:v>
                </c:pt>
                <c:pt idx="74">
                  <c:v>44.0</c:v>
                </c:pt>
                <c:pt idx="75">
                  <c:v>45.0</c:v>
                </c:pt>
                <c:pt idx="76">
                  <c:v>45.0</c:v>
                </c:pt>
                <c:pt idx="77">
                  <c:v>46.0</c:v>
                </c:pt>
                <c:pt idx="78">
                  <c:v>46.0</c:v>
                </c:pt>
                <c:pt idx="79">
                  <c:v>48.0</c:v>
                </c:pt>
                <c:pt idx="80">
                  <c:v>48.0</c:v>
                </c:pt>
                <c:pt idx="81">
                  <c:v>49.0</c:v>
                </c:pt>
                <c:pt idx="82">
                  <c:v>49.0</c:v>
                </c:pt>
                <c:pt idx="83">
                  <c:v>50.0</c:v>
                </c:pt>
                <c:pt idx="84">
                  <c:v>50.0</c:v>
                </c:pt>
                <c:pt idx="85">
                  <c:v>51.0</c:v>
                </c:pt>
                <c:pt idx="86">
                  <c:v>51.0</c:v>
                </c:pt>
                <c:pt idx="87">
                  <c:v>52.0</c:v>
                </c:pt>
                <c:pt idx="88">
                  <c:v>52.0</c:v>
                </c:pt>
                <c:pt idx="89">
                  <c:v>53.0</c:v>
                </c:pt>
                <c:pt idx="90">
                  <c:v>53.0</c:v>
                </c:pt>
                <c:pt idx="91">
                  <c:v>54.0</c:v>
                </c:pt>
                <c:pt idx="92">
                  <c:v>54.0</c:v>
                </c:pt>
                <c:pt idx="93">
                  <c:v>55.0</c:v>
                </c:pt>
                <c:pt idx="94">
                  <c:v>55.0</c:v>
                </c:pt>
                <c:pt idx="95">
                  <c:v>56.0</c:v>
                </c:pt>
                <c:pt idx="96">
                  <c:v>56.0</c:v>
                </c:pt>
                <c:pt idx="97">
                  <c:v>57.0</c:v>
                </c:pt>
                <c:pt idx="98">
                  <c:v>57.0</c:v>
                </c:pt>
                <c:pt idx="99">
                  <c:v>58.0</c:v>
                </c:pt>
                <c:pt idx="100">
                  <c:v>58.0</c:v>
                </c:pt>
                <c:pt idx="101">
                  <c:v>59.0</c:v>
                </c:pt>
                <c:pt idx="102">
                  <c:v>59.0</c:v>
                </c:pt>
                <c:pt idx="103">
                  <c:v>60.0</c:v>
                </c:pt>
                <c:pt idx="104">
                  <c:v>60.0</c:v>
                </c:pt>
                <c:pt idx="105">
                  <c:v>61.0</c:v>
                </c:pt>
                <c:pt idx="106">
                  <c:v>61.0</c:v>
                </c:pt>
                <c:pt idx="107">
                  <c:v>62.0</c:v>
                </c:pt>
                <c:pt idx="108">
                  <c:v>62.0</c:v>
                </c:pt>
                <c:pt idx="109">
                  <c:v>63.0</c:v>
                </c:pt>
                <c:pt idx="110">
                  <c:v>63.0</c:v>
                </c:pt>
                <c:pt idx="111">
                  <c:v>64.0</c:v>
                </c:pt>
                <c:pt idx="112">
                  <c:v>64.0</c:v>
                </c:pt>
                <c:pt idx="113">
                  <c:v>65.0</c:v>
                </c:pt>
                <c:pt idx="114">
                  <c:v>65.0</c:v>
                </c:pt>
                <c:pt idx="115">
                  <c:v>65.0</c:v>
                </c:pt>
                <c:pt idx="116">
                  <c:v>65.0</c:v>
                </c:pt>
                <c:pt idx="117">
                  <c:v>66.0</c:v>
                </c:pt>
                <c:pt idx="118">
                  <c:v>66.0</c:v>
                </c:pt>
                <c:pt idx="119">
                  <c:v>67.0</c:v>
                </c:pt>
                <c:pt idx="120">
                  <c:v>67.0</c:v>
                </c:pt>
                <c:pt idx="121">
                  <c:v>68.0</c:v>
                </c:pt>
                <c:pt idx="122">
                  <c:v>68.0</c:v>
                </c:pt>
                <c:pt idx="123">
                  <c:v>69.0</c:v>
                </c:pt>
                <c:pt idx="124">
                  <c:v>69.0</c:v>
                </c:pt>
                <c:pt idx="125">
                  <c:v>70.0</c:v>
                </c:pt>
                <c:pt idx="126">
                  <c:v>70.0</c:v>
                </c:pt>
                <c:pt idx="127">
                  <c:v>70.0</c:v>
                </c:pt>
                <c:pt idx="128">
                  <c:v>70.0</c:v>
                </c:pt>
                <c:pt idx="129">
                  <c:v>71.0</c:v>
                </c:pt>
                <c:pt idx="130">
                  <c:v>71.0</c:v>
                </c:pt>
                <c:pt idx="131">
                  <c:v>72.0</c:v>
                </c:pt>
                <c:pt idx="132">
                  <c:v>72.0</c:v>
                </c:pt>
                <c:pt idx="133">
                  <c:v>73.0</c:v>
                </c:pt>
                <c:pt idx="134">
                  <c:v>73.0</c:v>
                </c:pt>
                <c:pt idx="135">
                  <c:v>73.0</c:v>
                </c:pt>
                <c:pt idx="136">
                  <c:v>73.0</c:v>
                </c:pt>
                <c:pt idx="137">
                  <c:v>74.0</c:v>
                </c:pt>
                <c:pt idx="138">
                  <c:v>74.0</c:v>
                </c:pt>
                <c:pt idx="139">
                  <c:v>75.0</c:v>
                </c:pt>
                <c:pt idx="140">
                  <c:v>75.0</c:v>
                </c:pt>
                <c:pt idx="141">
                  <c:v>75.0</c:v>
                </c:pt>
                <c:pt idx="142">
                  <c:v>75.0</c:v>
                </c:pt>
                <c:pt idx="143">
                  <c:v>76.0</c:v>
                </c:pt>
                <c:pt idx="144">
                  <c:v>76.0</c:v>
                </c:pt>
                <c:pt idx="145">
                  <c:v>77.0</c:v>
                </c:pt>
                <c:pt idx="146">
                  <c:v>77.0</c:v>
                </c:pt>
                <c:pt idx="147">
                  <c:v>78.0</c:v>
                </c:pt>
                <c:pt idx="148">
                  <c:v>78.0</c:v>
                </c:pt>
                <c:pt idx="149">
                  <c:v>79.0</c:v>
                </c:pt>
                <c:pt idx="150">
                  <c:v>79.0</c:v>
                </c:pt>
                <c:pt idx="151">
                  <c:v>80.0</c:v>
                </c:pt>
                <c:pt idx="152">
                  <c:v>80.0</c:v>
                </c:pt>
                <c:pt idx="153">
                  <c:v>80.0</c:v>
                </c:pt>
                <c:pt idx="154">
                  <c:v>80.0</c:v>
                </c:pt>
                <c:pt idx="155">
                  <c:v>81.0</c:v>
                </c:pt>
                <c:pt idx="156">
                  <c:v>81.0</c:v>
                </c:pt>
                <c:pt idx="157">
                  <c:v>81.0</c:v>
                </c:pt>
                <c:pt idx="158">
                  <c:v>81.0</c:v>
                </c:pt>
                <c:pt idx="159">
                  <c:v>82.0</c:v>
                </c:pt>
                <c:pt idx="160">
                  <c:v>82.0</c:v>
                </c:pt>
                <c:pt idx="161">
                  <c:v>83.0</c:v>
                </c:pt>
                <c:pt idx="162">
                  <c:v>83.0</c:v>
                </c:pt>
                <c:pt idx="163">
                  <c:v>84.0</c:v>
                </c:pt>
                <c:pt idx="164">
                  <c:v>84.0</c:v>
                </c:pt>
                <c:pt idx="165">
                  <c:v>85.0</c:v>
                </c:pt>
                <c:pt idx="166">
                  <c:v>85.0</c:v>
                </c:pt>
                <c:pt idx="167">
                  <c:v>86.0</c:v>
                </c:pt>
                <c:pt idx="168">
                  <c:v>86.0</c:v>
                </c:pt>
                <c:pt idx="169">
                  <c:v>87.0</c:v>
                </c:pt>
                <c:pt idx="170">
                  <c:v>87.0</c:v>
                </c:pt>
                <c:pt idx="171">
                  <c:v>88.0</c:v>
                </c:pt>
                <c:pt idx="172">
                  <c:v>88.0</c:v>
                </c:pt>
                <c:pt idx="173">
                  <c:v>89.0</c:v>
                </c:pt>
                <c:pt idx="174">
                  <c:v>89.0</c:v>
                </c:pt>
                <c:pt idx="175">
                  <c:v>90.0</c:v>
                </c:pt>
                <c:pt idx="176">
                  <c:v>90.0</c:v>
                </c:pt>
                <c:pt idx="177">
                  <c:v>91.0</c:v>
                </c:pt>
                <c:pt idx="178">
                  <c:v>91.0</c:v>
                </c:pt>
                <c:pt idx="179">
                  <c:v>92.0</c:v>
                </c:pt>
                <c:pt idx="180">
                  <c:v>92.0</c:v>
                </c:pt>
                <c:pt idx="181">
                  <c:v>93.0</c:v>
                </c:pt>
                <c:pt idx="182">
                  <c:v>93.0</c:v>
                </c:pt>
                <c:pt idx="183">
                  <c:v>94.0</c:v>
                </c:pt>
                <c:pt idx="184">
                  <c:v>94.0</c:v>
                </c:pt>
                <c:pt idx="185">
                  <c:v>95.0</c:v>
                </c:pt>
                <c:pt idx="186">
                  <c:v>95.0</c:v>
                </c:pt>
                <c:pt idx="187">
                  <c:v>96.0</c:v>
                </c:pt>
                <c:pt idx="188">
                  <c:v>96.0</c:v>
                </c:pt>
                <c:pt idx="189">
                  <c:v>97.0</c:v>
                </c:pt>
                <c:pt idx="190">
                  <c:v>97.0</c:v>
                </c:pt>
                <c:pt idx="191">
                  <c:v>98.0</c:v>
                </c:pt>
                <c:pt idx="192">
                  <c:v>98.0</c:v>
                </c:pt>
                <c:pt idx="193">
                  <c:v>100.0</c:v>
                </c:pt>
                <c:pt idx="194">
                  <c:v>100.0</c:v>
                </c:pt>
                <c:pt idx="195">
                  <c:v>101.0</c:v>
                </c:pt>
                <c:pt idx="196">
                  <c:v>101.0</c:v>
                </c:pt>
                <c:pt idx="197">
                  <c:v>102.0</c:v>
                </c:pt>
                <c:pt idx="198">
                  <c:v>102.0</c:v>
                </c:pt>
                <c:pt idx="199">
                  <c:v>103.0</c:v>
                </c:pt>
                <c:pt idx="200">
                  <c:v>103.0</c:v>
                </c:pt>
                <c:pt idx="201">
                  <c:v>103.0</c:v>
                </c:pt>
                <c:pt idx="202">
                  <c:v>103.0</c:v>
                </c:pt>
                <c:pt idx="203">
                  <c:v>104.0</c:v>
                </c:pt>
                <c:pt idx="204">
                  <c:v>104.0</c:v>
                </c:pt>
                <c:pt idx="205">
                  <c:v>105.0</c:v>
                </c:pt>
                <c:pt idx="206">
                  <c:v>105.0</c:v>
                </c:pt>
                <c:pt idx="207">
                  <c:v>106.0</c:v>
                </c:pt>
                <c:pt idx="208">
                  <c:v>106.0</c:v>
                </c:pt>
                <c:pt idx="209">
                  <c:v>107.0</c:v>
                </c:pt>
                <c:pt idx="210">
                  <c:v>107.0</c:v>
                </c:pt>
                <c:pt idx="211">
                  <c:v>109.0</c:v>
                </c:pt>
                <c:pt idx="212">
                  <c:v>109.0</c:v>
                </c:pt>
                <c:pt idx="213">
                  <c:v>110.0</c:v>
                </c:pt>
                <c:pt idx="214">
                  <c:v>110.0</c:v>
                </c:pt>
                <c:pt idx="215">
                  <c:v>111.0</c:v>
                </c:pt>
                <c:pt idx="216">
                  <c:v>111.0</c:v>
                </c:pt>
                <c:pt idx="217">
                  <c:v>112.0</c:v>
                </c:pt>
                <c:pt idx="218">
                  <c:v>112.0</c:v>
                </c:pt>
                <c:pt idx="219">
                  <c:v>113.0</c:v>
                </c:pt>
                <c:pt idx="220">
                  <c:v>113.0</c:v>
                </c:pt>
                <c:pt idx="221">
                  <c:v>114.0</c:v>
                </c:pt>
                <c:pt idx="222">
                  <c:v>114.0</c:v>
                </c:pt>
                <c:pt idx="223">
                  <c:v>115.0</c:v>
                </c:pt>
                <c:pt idx="224">
                  <c:v>115.0</c:v>
                </c:pt>
                <c:pt idx="225">
                  <c:v>116.0</c:v>
                </c:pt>
                <c:pt idx="226">
                  <c:v>116.0</c:v>
                </c:pt>
                <c:pt idx="227">
                  <c:v>116.0</c:v>
                </c:pt>
                <c:pt idx="228">
                  <c:v>116.0</c:v>
                </c:pt>
                <c:pt idx="229">
                  <c:v>117.0</c:v>
                </c:pt>
                <c:pt idx="230">
                  <c:v>117.0</c:v>
                </c:pt>
                <c:pt idx="231">
                  <c:v>118.0</c:v>
                </c:pt>
                <c:pt idx="232">
                  <c:v>118.0</c:v>
                </c:pt>
                <c:pt idx="233">
                  <c:v>119.0</c:v>
                </c:pt>
                <c:pt idx="234">
                  <c:v>119.0</c:v>
                </c:pt>
                <c:pt idx="235">
                  <c:v>120.0</c:v>
                </c:pt>
                <c:pt idx="236">
                  <c:v>120.0</c:v>
                </c:pt>
                <c:pt idx="237">
                  <c:v>121.0</c:v>
                </c:pt>
                <c:pt idx="238">
                  <c:v>121.0</c:v>
                </c:pt>
                <c:pt idx="239">
                  <c:v>122.0</c:v>
                </c:pt>
                <c:pt idx="240">
                  <c:v>122.0</c:v>
                </c:pt>
                <c:pt idx="241">
                  <c:v>123.0</c:v>
                </c:pt>
                <c:pt idx="242">
                  <c:v>123.0</c:v>
                </c:pt>
                <c:pt idx="243">
                  <c:v>124.0</c:v>
                </c:pt>
                <c:pt idx="244">
                  <c:v>124.0</c:v>
                </c:pt>
                <c:pt idx="245">
                  <c:v>124.0</c:v>
                </c:pt>
                <c:pt idx="246">
                  <c:v>124.0</c:v>
                </c:pt>
                <c:pt idx="247">
                  <c:v>125.0</c:v>
                </c:pt>
                <c:pt idx="248">
                  <c:v>125.0</c:v>
                </c:pt>
                <c:pt idx="249">
                  <c:v>126.0</c:v>
                </c:pt>
                <c:pt idx="250">
                  <c:v>126.0</c:v>
                </c:pt>
                <c:pt idx="251">
                  <c:v>127.0</c:v>
                </c:pt>
                <c:pt idx="252">
                  <c:v>127.0</c:v>
                </c:pt>
                <c:pt idx="253">
                  <c:v>128.0</c:v>
                </c:pt>
                <c:pt idx="254">
                  <c:v>128.0</c:v>
                </c:pt>
                <c:pt idx="255">
                  <c:v>129.0</c:v>
                </c:pt>
                <c:pt idx="256">
                  <c:v>129.0</c:v>
                </c:pt>
                <c:pt idx="257">
                  <c:v>130.0</c:v>
                </c:pt>
                <c:pt idx="258">
                  <c:v>130.0</c:v>
                </c:pt>
                <c:pt idx="259">
                  <c:v>130.0</c:v>
                </c:pt>
                <c:pt idx="260">
                  <c:v>130.0</c:v>
                </c:pt>
                <c:pt idx="261">
                  <c:v>131.0</c:v>
                </c:pt>
                <c:pt idx="262">
                  <c:v>131.0</c:v>
                </c:pt>
                <c:pt idx="263">
                  <c:v>134.0</c:v>
                </c:pt>
                <c:pt idx="264">
                  <c:v>134.0</c:v>
                </c:pt>
                <c:pt idx="265">
                  <c:v>137.0</c:v>
                </c:pt>
                <c:pt idx="266">
                  <c:v>137.0</c:v>
                </c:pt>
                <c:pt idx="267">
                  <c:v>138.0</c:v>
                </c:pt>
                <c:pt idx="268">
                  <c:v>138.0</c:v>
                </c:pt>
                <c:pt idx="269">
                  <c:v>139.0</c:v>
                </c:pt>
                <c:pt idx="270">
                  <c:v>139.0</c:v>
                </c:pt>
                <c:pt idx="271">
                  <c:v>140.0</c:v>
                </c:pt>
                <c:pt idx="272">
                  <c:v>140.0</c:v>
                </c:pt>
                <c:pt idx="273">
                  <c:v>141.0</c:v>
                </c:pt>
                <c:pt idx="274">
                  <c:v>141.0</c:v>
                </c:pt>
                <c:pt idx="275">
                  <c:v>142.0</c:v>
                </c:pt>
                <c:pt idx="276">
                  <c:v>142.0</c:v>
                </c:pt>
                <c:pt idx="277">
                  <c:v>142.0</c:v>
                </c:pt>
                <c:pt idx="278">
                  <c:v>142.0</c:v>
                </c:pt>
                <c:pt idx="279">
                  <c:v>144.0</c:v>
                </c:pt>
                <c:pt idx="280">
                  <c:v>144.0</c:v>
                </c:pt>
                <c:pt idx="281">
                  <c:v>145.0</c:v>
                </c:pt>
                <c:pt idx="282">
                  <c:v>145.0</c:v>
                </c:pt>
                <c:pt idx="283">
                  <c:v>146.0</c:v>
                </c:pt>
                <c:pt idx="284">
                  <c:v>146.0</c:v>
                </c:pt>
                <c:pt idx="285">
                  <c:v>147.0</c:v>
                </c:pt>
                <c:pt idx="286">
                  <c:v>147.0</c:v>
                </c:pt>
                <c:pt idx="287">
                  <c:v>148.0</c:v>
                </c:pt>
                <c:pt idx="288">
                  <c:v>148.0</c:v>
                </c:pt>
                <c:pt idx="289">
                  <c:v>148.0</c:v>
                </c:pt>
                <c:pt idx="290">
                  <c:v>148.0</c:v>
                </c:pt>
                <c:pt idx="291">
                  <c:v>149.0</c:v>
                </c:pt>
                <c:pt idx="292">
                  <c:v>149.0</c:v>
                </c:pt>
                <c:pt idx="293">
                  <c:v>150.0</c:v>
                </c:pt>
                <c:pt idx="294">
                  <c:v>150.0</c:v>
                </c:pt>
                <c:pt idx="295">
                  <c:v>151.0</c:v>
                </c:pt>
                <c:pt idx="296">
                  <c:v>151.0</c:v>
                </c:pt>
                <c:pt idx="297">
                  <c:v>151.0</c:v>
                </c:pt>
                <c:pt idx="298">
                  <c:v>151.0</c:v>
                </c:pt>
                <c:pt idx="299">
                  <c:v>152.0</c:v>
                </c:pt>
                <c:pt idx="300">
                  <c:v>152.0</c:v>
                </c:pt>
                <c:pt idx="301">
                  <c:v>153.0</c:v>
                </c:pt>
                <c:pt idx="302">
                  <c:v>153.0</c:v>
                </c:pt>
                <c:pt idx="303">
                  <c:v>154.0</c:v>
                </c:pt>
                <c:pt idx="304">
                  <c:v>154.0</c:v>
                </c:pt>
                <c:pt idx="305">
                  <c:v>155.0</c:v>
                </c:pt>
                <c:pt idx="306">
                  <c:v>155.0</c:v>
                </c:pt>
                <c:pt idx="307">
                  <c:v>156.0</c:v>
                </c:pt>
                <c:pt idx="308">
                  <c:v>156.0</c:v>
                </c:pt>
                <c:pt idx="309">
                  <c:v>156.0</c:v>
                </c:pt>
                <c:pt idx="310">
                  <c:v>156.0</c:v>
                </c:pt>
                <c:pt idx="311">
                  <c:v>157.0</c:v>
                </c:pt>
                <c:pt idx="312">
                  <c:v>157.0</c:v>
                </c:pt>
                <c:pt idx="313">
                  <c:v>158.0</c:v>
                </c:pt>
                <c:pt idx="314">
                  <c:v>158.0</c:v>
                </c:pt>
                <c:pt idx="315">
                  <c:v>159.0</c:v>
                </c:pt>
                <c:pt idx="316">
                  <c:v>159.0</c:v>
                </c:pt>
                <c:pt idx="317">
                  <c:v>160.0</c:v>
                </c:pt>
                <c:pt idx="318">
                  <c:v>160.0</c:v>
                </c:pt>
                <c:pt idx="319">
                  <c:v>161.0</c:v>
                </c:pt>
                <c:pt idx="320">
                  <c:v>161.0</c:v>
                </c:pt>
                <c:pt idx="321">
                  <c:v>162.0</c:v>
                </c:pt>
                <c:pt idx="322">
                  <c:v>162.0</c:v>
                </c:pt>
                <c:pt idx="323">
                  <c:v>164.0</c:v>
                </c:pt>
                <c:pt idx="324">
                  <c:v>164.0</c:v>
                </c:pt>
                <c:pt idx="325">
                  <c:v>165.0</c:v>
                </c:pt>
                <c:pt idx="326">
                  <c:v>165.0</c:v>
                </c:pt>
                <c:pt idx="327">
                  <c:v>166.0</c:v>
                </c:pt>
                <c:pt idx="328">
                  <c:v>166.0</c:v>
                </c:pt>
                <c:pt idx="329">
                  <c:v>167.0</c:v>
                </c:pt>
                <c:pt idx="330">
                  <c:v>167.0</c:v>
                </c:pt>
                <c:pt idx="331">
                  <c:v>168.0</c:v>
                </c:pt>
                <c:pt idx="332">
                  <c:v>168.0</c:v>
                </c:pt>
                <c:pt idx="333">
                  <c:v>168.0</c:v>
                </c:pt>
                <c:pt idx="334">
                  <c:v>168.0</c:v>
                </c:pt>
                <c:pt idx="335">
                  <c:v>169.0</c:v>
                </c:pt>
                <c:pt idx="336">
                  <c:v>169.0</c:v>
                </c:pt>
                <c:pt idx="337">
                  <c:v>170.0</c:v>
                </c:pt>
                <c:pt idx="338">
                  <c:v>170.0</c:v>
                </c:pt>
                <c:pt idx="339">
                  <c:v>171.0</c:v>
                </c:pt>
                <c:pt idx="340">
                  <c:v>171.0</c:v>
                </c:pt>
                <c:pt idx="341">
                  <c:v>172.0</c:v>
                </c:pt>
                <c:pt idx="342">
                  <c:v>172.0</c:v>
                </c:pt>
                <c:pt idx="343">
                  <c:v>173.0</c:v>
                </c:pt>
                <c:pt idx="344">
                  <c:v>173.0</c:v>
                </c:pt>
                <c:pt idx="345">
                  <c:v>173.0</c:v>
                </c:pt>
                <c:pt idx="346">
                  <c:v>173.0</c:v>
                </c:pt>
                <c:pt idx="347">
                  <c:v>174.0</c:v>
                </c:pt>
                <c:pt idx="348">
                  <c:v>174.0</c:v>
                </c:pt>
                <c:pt idx="349">
                  <c:v>175.0</c:v>
                </c:pt>
                <c:pt idx="350">
                  <c:v>175.0</c:v>
                </c:pt>
                <c:pt idx="351">
                  <c:v>176.0</c:v>
                </c:pt>
                <c:pt idx="352">
                  <c:v>176.0</c:v>
                </c:pt>
                <c:pt idx="353">
                  <c:v>177.0</c:v>
                </c:pt>
                <c:pt idx="354">
                  <c:v>177.0</c:v>
                </c:pt>
                <c:pt idx="355">
                  <c:v>178.0</c:v>
                </c:pt>
                <c:pt idx="356">
                  <c:v>178.0</c:v>
                </c:pt>
                <c:pt idx="357">
                  <c:v>179.0</c:v>
                </c:pt>
                <c:pt idx="358">
                  <c:v>179.0</c:v>
                </c:pt>
                <c:pt idx="359">
                  <c:v>179.0</c:v>
                </c:pt>
                <c:pt idx="360">
                  <c:v>179.0</c:v>
                </c:pt>
                <c:pt idx="361">
                  <c:v>180.0</c:v>
                </c:pt>
                <c:pt idx="362">
                  <c:v>180.0</c:v>
                </c:pt>
                <c:pt idx="363">
                  <c:v>181.0</c:v>
                </c:pt>
                <c:pt idx="364">
                  <c:v>181.0</c:v>
                </c:pt>
                <c:pt idx="365">
                  <c:v>182.0</c:v>
                </c:pt>
                <c:pt idx="366">
                  <c:v>182.0</c:v>
                </c:pt>
                <c:pt idx="367">
                  <c:v>183.0</c:v>
                </c:pt>
                <c:pt idx="368">
                  <c:v>183.0</c:v>
                </c:pt>
                <c:pt idx="369">
                  <c:v>184.0</c:v>
                </c:pt>
                <c:pt idx="370">
                  <c:v>184.0</c:v>
                </c:pt>
                <c:pt idx="371">
                  <c:v>185.0</c:v>
                </c:pt>
                <c:pt idx="372">
                  <c:v>185.0</c:v>
                </c:pt>
                <c:pt idx="373">
                  <c:v>186.0</c:v>
                </c:pt>
                <c:pt idx="374">
                  <c:v>186.0</c:v>
                </c:pt>
                <c:pt idx="375">
                  <c:v>187.0</c:v>
                </c:pt>
                <c:pt idx="376">
                  <c:v>187.0</c:v>
                </c:pt>
                <c:pt idx="377">
                  <c:v>188.0</c:v>
                </c:pt>
                <c:pt idx="378">
                  <c:v>188.0</c:v>
                </c:pt>
                <c:pt idx="379">
                  <c:v>189.0</c:v>
                </c:pt>
                <c:pt idx="380">
                  <c:v>189.0</c:v>
                </c:pt>
                <c:pt idx="381">
                  <c:v>190.0</c:v>
                </c:pt>
                <c:pt idx="382">
                  <c:v>190.0</c:v>
                </c:pt>
                <c:pt idx="383">
                  <c:v>191.0</c:v>
                </c:pt>
                <c:pt idx="384">
                  <c:v>191.0</c:v>
                </c:pt>
                <c:pt idx="385">
                  <c:v>192.0</c:v>
                </c:pt>
                <c:pt idx="386">
                  <c:v>192.0</c:v>
                </c:pt>
                <c:pt idx="387">
                  <c:v>193.0</c:v>
                </c:pt>
                <c:pt idx="388">
                  <c:v>193.0</c:v>
                </c:pt>
                <c:pt idx="389">
                  <c:v>194.0</c:v>
                </c:pt>
                <c:pt idx="390">
                  <c:v>194.0</c:v>
                </c:pt>
                <c:pt idx="391">
                  <c:v>195.0</c:v>
                </c:pt>
                <c:pt idx="392">
                  <c:v>195.0</c:v>
                </c:pt>
                <c:pt idx="393">
                  <c:v>196.0</c:v>
                </c:pt>
                <c:pt idx="394">
                  <c:v>196.0</c:v>
                </c:pt>
                <c:pt idx="395">
                  <c:v>197.0</c:v>
                </c:pt>
                <c:pt idx="396">
                  <c:v>197.0</c:v>
                </c:pt>
                <c:pt idx="397">
                  <c:v>198.0</c:v>
                </c:pt>
                <c:pt idx="398">
                  <c:v>198.0</c:v>
                </c:pt>
                <c:pt idx="399">
                  <c:v>199.0</c:v>
                </c:pt>
                <c:pt idx="400">
                  <c:v>199.0</c:v>
                </c:pt>
                <c:pt idx="401">
                  <c:v>200.0</c:v>
                </c:pt>
                <c:pt idx="402">
                  <c:v>200.0</c:v>
                </c:pt>
                <c:pt idx="403">
                  <c:v>201.0</c:v>
                </c:pt>
                <c:pt idx="404">
                  <c:v>201.0</c:v>
                </c:pt>
                <c:pt idx="405">
                  <c:v>202.0</c:v>
                </c:pt>
                <c:pt idx="406">
                  <c:v>202.0</c:v>
                </c:pt>
                <c:pt idx="407">
                  <c:v>203.0</c:v>
                </c:pt>
                <c:pt idx="408">
                  <c:v>203.0</c:v>
                </c:pt>
                <c:pt idx="409">
                  <c:v>203.0</c:v>
                </c:pt>
                <c:pt idx="410">
                  <c:v>203.0</c:v>
                </c:pt>
                <c:pt idx="411">
                  <c:v>204.0</c:v>
                </c:pt>
                <c:pt idx="412">
                  <c:v>204.0</c:v>
                </c:pt>
                <c:pt idx="413">
                  <c:v>205.0</c:v>
                </c:pt>
                <c:pt idx="414">
                  <c:v>205.0</c:v>
                </c:pt>
                <c:pt idx="415">
                  <c:v>206.0</c:v>
                </c:pt>
                <c:pt idx="416">
                  <c:v>206.0</c:v>
                </c:pt>
                <c:pt idx="417">
                  <c:v>207.0</c:v>
                </c:pt>
                <c:pt idx="418">
                  <c:v>207.0</c:v>
                </c:pt>
                <c:pt idx="419">
                  <c:v>208.0</c:v>
                </c:pt>
                <c:pt idx="420">
                  <c:v>208.0</c:v>
                </c:pt>
                <c:pt idx="421">
                  <c:v>209.0</c:v>
                </c:pt>
                <c:pt idx="422">
                  <c:v>209.0</c:v>
                </c:pt>
                <c:pt idx="423">
                  <c:v>210.0</c:v>
                </c:pt>
                <c:pt idx="424">
                  <c:v>210.0</c:v>
                </c:pt>
                <c:pt idx="425">
                  <c:v>211.0</c:v>
                </c:pt>
                <c:pt idx="426">
                  <c:v>211.0</c:v>
                </c:pt>
                <c:pt idx="427">
                  <c:v>212.0</c:v>
                </c:pt>
                <c:pt idx="428">
                  <c:v>212.0</c:v>
                </c:pt>
                <c:pt idx="429">
                  <c:v>213.0</c:v>
                </c:pt>
                <c:pt idx="430">
                  <c:v>213.0</c:v>
                </c:pt>
                <c:pt idx="431">
                  <c:v>215.0</c:v>
                </c:pt>
                <c:pt idx="432">
                  <c:v>215.0</c:v>
                </c:pt>
                <c:pt idx="433">
                  <c:v>218.0</c:v>
                </c:pt>
                <c:pt idx="434">
                  <c:v>218.0</c:v>
                </c:pt>
                <c:pt idx="435">
                  <c:v>219.0</c:v>
                </c:pt>
                <c:pt idx="436">
                  <c:v>219.0</c:v>
                </c:pt>
                <c:pt idx="437">
                  <c:v>223.0</c:v>
                </c:pt>
                <c:pt idx="438">
                  <c:v>223.0</c:v>
                </c:pt>
                <c:pt idx="439">
                  <c:v>224.0</c:v>
                </c:pt>
                <c:pt idx="440">
                  <c:v>224.0</c:v>
                </c:pt>
                <c:pt idx="441">
                  <c:v>226.0</c:v>
                </c:pt>
                <c:pt idx="442">
                  <c:v>226.0</c:v>
                </c:pt>
                <c:pt idx="443">
                  <c:v>227.0</c:v>
                </c:pt>
                <c:pt idx="444">
                  <c:v>227.0</c:v>
                </c:pt>
                <c:pt idx="445">
                  <c:v>228.0</c:v>
                </c:pt>
                <c:pt idx="446">
                  <c:v>228.0</c:v>
                </c:pt>
                <c:pt idx="447">
                  <c:v>229.0</c:v>
                </c:pt>
                <c:pt idx="448">
                  <c:v>229.0</c:v>
                </c:pt>
                <c:pt idx="449">
                  <c:v>230.0</c:v>
                </c:pt>
                <c:pt idx="450">
                  <c:v>230.0</c:v>
                </c:pt>
                <c:pt idx="451">
                  <c:v>232.0</c:v>
                </c:pt>
                <c:pt idx="452">
                  <c:v>232.0</c:v>
                </c:pt>
                <c:pt idx="453">
                  <c:v>233.0</c:v>
                </c:pt>
                <c:pt idx="454">
                  <c:v>233.0</c:v>
                </c:pt>
                <c:pt idx="455">
                  <c:v>233.0</c:v>
                </c:pt>
                <c:pt idx="456">
                  <c:v>233.0</c:v>
                </c:pt>
                <c:pt idx="457">
                  <c:v>234.0</c:v>
                </c:pt>
                <c:pt idx="458">
                  <c:v>234.0</c:v>
                </c:pt>
                <c:pt idx="459">
                  <c:v>235.0</c:v>
                </c:pt>
                <c:pt idx="460">
                  <c:v>235.0</c:v>
                </c:pt>
                <c:pt idx="461">
                  <c:v>237.0</c:v>
                </c:pt>
                <c:pt idx="462">
                  <c:v>237.0</c:v>
                </c:pt>
                <c:pt idx="463">
                  <c:v>238.0</c:v>
                </c:pt>
                <c:pt idx="464">
                  <c:v>238.0</c:v>
                </c:pt>
                <c:pt idx="465">
                  <c:v>238.0</c:v>
                </c:pt>
                <c:pt idx="466">
                  <c:v>238.0</c:v>
                </c:pt>
                <c:pt idx="467">
                  <c:v>239.0</c:v>
                </c:pt>
                <c:pt idx="468">
                  <c:v>239.0</c:v>
                </c:pt>
                <c:pt idx="469">
                  <c:v>240.0</c:v>
                </c:pt>
                <c:pt idx="470">
                  <c:v>240.0</c:v>
                </c:pt>
                <c:pt idx="471">
                  <c:v>241.0</c:v>
                </c:pt>
                <c:pt idx="472">
                  <c:v>241.0</c:v>
                </c:pt>
                <c:pt idx="473">
                  <c:v>243.0</c:v>
                </c:pt>
                <c:pt idx="474">
                  <c:v>243.0</c:v>
                </c:pt>
                <c:pt idx="475">
                  <c:v>244.0</c:v>
                </c:pt>
                <c:pt idx="476">
                  <c:v>244.0</c:v>
                </c:pt>
                <c:pt idx="477">
                  <c:v>249.0</c:v>
                </c:pt>
                <c:pt idx="478">
                  <c:v>249.0</c:v>
                </c:pt>
                <c:pt idx="479">
                  <c:v>250.0</c:v>
                </c:pt>
                <c:pt idx="480">
                  <c:v>250.0</c:v>
                </c:pt>
                <c:pt idx="481">
                  <c:v>251.0</c:v>
                </c:pt>
                <c:pt idx="482">
                  <c:v>251.0</c:v>
                </c:pt>
                <c:pt idx="483">
                  <c:v>252.0</c:v>
                </c:pt>
                <c:pt idx="484">
                  <c:v>252.0</c:v>
                </c:pt>
                <c:pt idx="485">
                  <c:v>253.0</c:v>
                </c:pt>
                <c:pt idx="486">
                  <c:v>253.0</c:v>
                </c:pt>
                <c:pt idx="487">
                  <c:v>254.0</c:v>
                </c:pt>
                <c:pt idx="488">
                  <c:v>254.0</c:v>
                </c:pt>
                <c:pt idx="489">
                  <c:v>254.0</c:v>
                </c:pt>
                <c:pt idx="490">
                  <c:v>254.0</c:v>
                </c:pt>
                <c:pt idx="491">
                  <c:v>255.0</c:v>
                </c:pt>
                <c:pt idx="492">
                  <c:v>255.0</c:v>
                </c:pt>
                <c:pt idx="493">
                  <c:v>257.0</c:v>
                </c:pt>
                <c:pt idx="494">
                  <c:v>257.0</c:v>
                </c:pt>
                <c:pt idx="495">
                  <c:v>258.0</c:v>
                </c:pt>
                <c:pt idx="496">
                  <c:v>258.0</c:v>
                </c:pt>
                <c:pt idx="497">
                  <c:v>259.0</c:v>
                </c:pt>
                <c:pt idx="498">
                  <c:v>259.0</c:v>
                </c:pt>
                <c:pt idx="499">
                  <c:v>260.0</c:v>
                </c:pt>
                <c:pt idx="500">
                  <c:v>260.0</c:v>
                </c:pt>
                <c:pt idx="501">
                  <c:v>261.0</c:v>
                </c:pt>
                <c:pt idx="502">
                  <c:v>261.0</c:v>
                </c:pt>
                <c:pt idx="503">
                  <c:v>262.0</c:v>
                </c:pt>
                <c:pt idx="504">
                  <c:v>262.0</c:v>
                </c:pt>
                <c:pt idx="505">
                  <c:v>264.0</c:v>
                </c:pt>
                <c:pt idx="506">
                  <c:v>264.0</c:v>
                </c:pt>
                <c:pt idx="507">
                  <c:v>265.0</c:v>
                </c:pt>
                <c:pt idx="508">
                  <c:v>265.0</c:v>
                </c:pt>
                <c:pt idx="509">
                  <c:v>268.0</c:v>
                </c:pt>
                <c:pt idx="510">
                  <c:v>268.0</c:v>
                </c:pt>
                <c:pt idx="511">
                  <c:v>271.0</c:v>
                </c:pt>
                <c:pt idx="512">
                  <c:v>271.0</c:v>
                </c:pt>
                <c:pt idx="513">
                  <c:v>273.0</c:v>
                </c:pt>
                <c:pt idx="514">
                  <c:v>273.0</c:v>
                </c:pt>
                <c:pt idx="515">
                  <c:v>276.0</c:v>
                </c:pt>
                <c:pt idx="516">
                  <c:v>276.0</c:v>
                </c:pt>
                <c:pt idx="517">
                  <c:v>277.0</c:v>
                </c:pt>
                <c:pt idx="518">
                  <c:v>277.0</c:v>
                </c:pt>
                <c:pt idx="519">
                  <c:v>280.0</c:v>
                </c:pt>
                <c:pt idx="520">
                  <c:v>280.0</c:v>
                </c:pt>
                <c:pt idx="521">
                  <c:v>281.0</c:v>
                </c:pt>
                <c:pt idx="522">
                  <c:v>281.0</c:v>
                </c:pt>
                <c:pt idx="523">
                  <c:v>283.0</c:v>
                </c:pt>
                <c:pt idx="524">
                  <c:v>283.0</c:v>
                </c:pt>
                <c:pt idx="525">
                  <c:v>285.0</c:v>
                </c:pt>
                <c:pt idx="526">
                  <c:v>285.0</c:v>
                </c:pt>
                <c:pt idx="527">
                  <c:v>286.0</c:v>
                </c:pt>
                <c:pt idx="528">
                  <c:v>286.0</c:v>
                </c:pt>
                <c:pt idx="529">
                  <c:v>287.0</c:v>
                </c:pt>
                <c:pt idx="530">
                  <c:v>287.0</c:v>
                </c:pt>
                <c:pt idx="531">
                  <c:v>290.0</c:v>
                </c:pt>
                <c:pt idx="532">
                  <c:v>290.0</c:v>
                </c:pt>
                <c:pt idx="533">
                  <c:v>291.0</c:v>
                </c:pt>
                <c:pt idx="534">
                  <c:v>291.0</c:v>
                </c:pt>
                <c:pt idx="535">
                  <c:v>292.0</c:v>
                </c:pt>
                <c:pt idx="536">
                  <c:v>292.0</c:v>
                </c:pt>
                <c:pt idx="537">
                  <c:v>293.0</c:v>
                </c:pt>
                <c:pt idx="538">
                  <c:v>293.0</c:v>
                </c:pt>
                <c:pt idx="539">
                  <c:v>293.0</c:v>
                </c:pt>
                <c:pt idx="540">
                  <c:v>293.0</c:v>
                </c:pt>
                <c:pt idx="541">
                  <c:v>295.0</c:v>
                </c:pt>
                <c:pt idx="542">
                  <c:v>295.0</c:v>
                </c:pt>
                <c:pt idx="543">
                  <c:v>296.0</c:v>
                </c:pt>
                <c:pt idx="544">
                  <c:v>296.0</c:v>
                </c:pt>
                <c:pt idx="545">
                  <c:v>297.0</c:v>
                </c:pt>
                <c:pt idx="546">
                  <c:v>297.0</c:v>
                </c:pt>
                <c:pt idx="547">
                  <c:v>301.0</c:v>
                </c:pt>
                <c:pt idx="548">
                  <c:v>301.0</c:v>
                </c:pt>
                <c:pt idx="549">
                  <c:v>302.0</c:v>
                </c:pt>
                <c:pt idx="550">
                  <c:v>302.0</c:v>
                </c:pt>
                <c:pt idx="551">
                  <c:v>303.0</c:v>
                </c:pt>
                <c:pt idx="552">
                  <c:v>303.0</c:v>
                </c:pt>
                <c:pt idx="553">
                  <c:v>303.0</c:v>
                </c:pt>
                <c:pt idx="554">
                  <c:v>303.0</c:v>
                </c:pt>
                <c:pt idx="555">
                  <c:v>306.0</c:v>
                </c:pt>
                <c:pt idx="556">
                  <c:v>306.0</c:v>
                </c:pt>
                <c:pt idx="557">
                  <c:v>309.0</c:v>
                </c:pt>
                <c:pt idx="558">
                  <c:v>309.0</c:v>
                </c:pt>
                <c:pt idx="559">
                  <c:v>311.0</c:v>
                </c:pt>
                <c:pt idx="560">
                  <c:v>311.0</c:v>
                </c:pt>
                <c:pt idx="561">
                  <c:v>312.0</c:v>
                </c:pt>
                <c:pt idx="562">
                  <c:v>312.0</c:v>
                </c:pt>
                <c:pt idx="563">
                  <c:v>313.0</c:v>
                </c:pt>
                <c:pt idx="564">
                  <c:v>313.0</c:v>
                </c:pt>
                <c:pt idx="565">
                  <c:v>315.0</c:v>
                </c:pt>
                <c:pt idx="566">
                  <c:v>315.0</c:v>
                </c:pt>
                <c:pt idx="567">
                  <c:v>315.0</c:v>
                </c:pt>
                <c:pt idx="568">
                  <c:v>315.0</c:v>
                </c:pt>
                <c:pt idx="569">
                  <c:v>316.0</c:v>
                </c:pt>
                <c:pt idx="570">
                  <c:v>316.0</c:v>
                </c:pt>
                <c:pt idx="571">
                  <c:v>317.0</c:v>
                </c:pt>
                <c:pt idx="572">
                  <c:v>317.0</c:v>
                </c:pt>
                <c:pt idx="573">
                  <c:v>318.0</c:v>
                </c:pt>
                <c:pt idx="574">
                  <c:v>318.0</c:v>
                </c:pt>
                <c:pt idx="575">
                  <c:v>323.0</c:v>
                </c:pt>
                <c:pt idx="576">
                  <c:v>323.0</c:v>
                </c:pt>
                <c:pt idx="577">
                  <c:v>324.0</c:v>
                </c:pt>
                <c:pt idx="578">
                  <c:v>324.0</c:v>
                </c:pt>
                <c:pt idx="579">
                  <c:v>325.0</c:v>
                </c:pt>
                <c:pt idx="580">
                  <c:v>325.0</c:v>
                </c:pt>
                <c:pt idx="581">
                  <c:v>325.0</c:v>
                </c:pt>
                <c:pt idx="582">
                  <c:v>325.0</c:v>
                </c:pt>
                <c:pt idx="583">
                  <c:v>326.0</c:v>
                </c:pt>
                <c:pt idx="584">
                  <c:v>326.0</c:v>
                </c:pt>
                <c:pt idx="585">
                  <c:v>329.0</c:v>
                </c:pt>
                <c:pt idx="586">
                  <c:v>329.0</c:v>
                </c:pt>
                <c:pt idx="587">
                  <c:v>330.0</c:v>
                </c:pt>
                <c:pt idx="588">
                  <c:v>330.0</c:v>
                </c:pt>
                <c:pt idx="589">
                  <c:v>331.0</c:v>
                </c:pt>
                <c:pt idx="590">
                  <c:v>331.0</c:v>
                </c:pt>
                <c:pt idx="591">
                  <c:v>332.0</c:v>
                </c:pt>
                <c:pt idx="592">
                  <c:v>332.0</c:v>
                </c:pt>
                <c:pt idx="593">
                  <c:v>334.0</c:v>
                </c:pt>
                <c:pt idx="594">
                  <c:v>334.0</c:v>
                </c:pt>
                <c:pt idx="595">
                  <c:v>335.0</c:v>
                </c:pt>
                <c:pt idx="596">
                  <c:v>335.0</c:v>
                </c:pt>
                <c:pt idx="597">
                  <c:v>336.0</c:v>
                </c:pt>
                <c:pt idx="598">
                  <c:v>336.0</c:v>
                </c:pt>
                <c:pt idx="599">
                  <c:v>336.0</c:v>
                </c:pt>
                <c:pt idx="600">
                  <c:v>336.0</c:v>
                </c:pt>
                <c:pt idx="601">
                  <c:v>337.0</c:v>
                </c:pt>
                <c:pt idx="602">
                  <c:v>337.0</c:v>
                </c:pt>
                <c:pt idx="603">
                  <c:v>338.0</c:v>
                </c:pt>
                <c:pt idx="604">
                  <c:v>338.0</c:v>
                </c:pt>
                <c:pt idx="605">
                  <c:v>342.0</c:v>
                </c:pt>
                <c:pt idx="606">
                  <c:v>342.0</c:v>
                </c:pt>
                <c:pt idx="607">
                  <c:v>343.0</c:v>
                </c:pt>
                <c:pt idx="608">
                  <c:v>343.0</c:v>
                </c:pt>
                <c:pt idx="609">
                  <c:v>344.0</c:v>
                </c:pt>
                <c:pt idx="610">
                  <c:v>344.0</c:v>
                </c:pt>
                <c:pt idx="611">
                  <c:v>345.0</c:v>
                </c:pt>
                <c:pt idx="612">
                  <c:v>345.0</c:v>
                </c:pt>
                <c:pt idx="613">
                  <c:v>346.0</c:v>
                </c:pt>
                <c:pt idx="614">
                  <c:v>346.0</c:v>
                </c:pt>
                <c:pt idx="615">
                  <c:v>347.0</c:v>
                </c:pt>
                <c:pt idx="616">
                  <c:v>347.0</c:v>
                </c:pt>
                <c:pt idx="617">
                  <c:v>348.0</c:v>
                </c:pt>
                <c:pt idx="618">
                  <c:v>348.0</c:v>
                </c:pt>
                <c:pt idx="619">
                  <c:v>349.0</c:v>
                </c:pt>
                <c:pt idx="620">
                  <c:v>349.0</c:v>
                </c:pt>
                <c:pt idx="621">
                  <c:v>350.0</c:v>
                </c:pt>
                <c:pt idx="622">
                  <c:v>350.0</c:v>
                </c:pt>
                <c:pt idx="623">
                  <c:v>351.0</c:v>
                </c:pt>
                <c:pt idx="624">
                  <c:v>351.0</c:v>
                </c:pt>
                <c:pt idx="625">
                  <c:v>352.0</c:v>
                </c:pt>
                <c:pt idx="626">
                  <c:v>352.0</c:v>
                </c:pt>
                <c:pt idx="627">
                  <c:v>353.0</c:v>
                </c:pt>
                <c:pt idx="628">
                  <c:v>353.0</c:v>
                </c:pt>
                <c:pt idx="629">
                  <c:v>354.0</c:v>
                </c:pt>
                <c:pt idx="630">
                  <c:v>354.0</c:v>
                </c:pt>
                <c:pt idx="631">
                  <c:v>355.0</c:v>
                </c:pt>
                <c:pt idx="632">
                  <c:v>355.0</c:v>
                </c:pt>
                <c:pt idx="633">
                  <c:v>356.0</c:v>
                </c:pt>
                <c:pt idx="634">
                  <c:v>356.0</c:v>
                </c:pt>
                <c:pt idx="635">
                  <c:v>357.0</c:v>
                </c:pt>
                <c:pt idx="636">
                  <c:v>357.0</c:v>
                </c:pt>
                <c:pt idx="637">
                  <c:v>358.0</c:v>
                </c:pt>
                <c:pt idx="638">
                  <c:v>358.0</c:v>
                </c:pt>
                <c:pt idx="639">
                  <c:v>359.0</c:v>
                </c:pt>
                <c:pt idx="640">
                  <c:v>359.0</c:v>
                </c:pt>
                <c:pt idx="641">
                  <c:v>360.0</c:v>
                </c:pt>
                <c:pt idx="642">
                  <c:v>360.0</c:v>
                </c:pt>
                <c:pt idx="643">
                  <c:v>361.0</c:v>
                </c:pt>
                <c:pt idx="644">
                  <c:v>361.0</c:v>
                </c:pt>
                <c:pt idx="645">
                  <c:v>362.0</c:v>
                </c:pt>
                <c:pt idx="646">
                  <c:v>362.0</c:v>
                </c:pt>
                <c:pt idx="647">
                  <c:v>363.0</c:v>
                </c:pt>
                <c:pt idx="648">
                  <c:v>363.0</c:v>
                </c:pt>
                <c:pt idx="649">
                  <c:v>364.0</c:v>
                </c:pt>
                <c:pt idx="650">
                  <c:v>364.0</c:v>
                </c:pt>
                <c:pt idx="651">
                  <c:v>365.0</c:v>
                </c:pt>
                <c:pt idx="652">
                  <c:v>365.0</c:v>
                </c:pt>
                <c:pt idx="653">
                  <c:v>366.0</c:v>
                </c:pt>
                <c:pt idx="654">
                  <c:v>366.0</c:v>
                </c:pt>
                <c:pt idx="655">
                  <c:v>367.0</c:v>
                </c:pt>
                <c:pt idx="656">
                  <c:v>367.0</c:v>
                </c:pt>
                <c:pt idx="657">
                  <c:v>368.0</c:v>
                </c:pt>
                <c:pt idx="658">
                  <c:v>368.0</c:v>
                </c:pt>
                <c:pt idx="659">
                  <c:v>369.0</c:v>
                </c:pt>
                <c:pt idx="660">
                  <c:v>369.0</c:v>
                </c:pt>
                <c:pt idx="661">
                  <c:v>370.0</c:v>
                </c:pt>
                <c:pt idx="662">
                  <c:v>370.0</c:v>
                </c:pt>
                <c:pt idx="663">
                  <c:v>371.0</c:v>
                </c:pt>
                <c:pt idx="664">
                  <c:v>371.0</c:v>
                </c:pt>
                <c:pt idx="665">
                  <c:v>372.0</c:v>
                </c:pt>
                <c:pt idx="666">
                  <c:v>372.0</c:v>
                </c:pt>
                <c:pt idx="667">
                  <c:v>373.0</c:v>
                </c:pt>
                <c:pt idx="668">
                  <c:v>373.0</c:v>
                </c:pt>
                <c:pt idx="669">
                  <c:v>374.0</c:v>
                </c:pt>
                <c:pt idx="670">
                  <c:v>374.0</c:v>
                </c:pt>
                <c:pt idx="671">
                  <c:v>375.0</c:v>
                </c:pt>
                <c:pt idx="672">
                  <c:v>375.0</c:v>
                </c:pt>
                <c:pt idx="673">
                  <c:v>376.0</c:v>
                </c:pt>
                <c:pt idx="674">
                  <c:v>376.0</c:v>
                </c:pt>
                <c:pt idx="675">
                  <c:v>377.0</c:v>
                </c:pt>
                <c:pt idx="676">
                  <c:v>377.0</c:v>
                </c:pt>
                <c:pt idx="677">
                  <c:v>378.0</c:v>
                </c:pt>
                <c:pt idx="678">
                  <c:v>378.0</c:v>
                </c:pt>
                <c:pt idx="679">
                  <c:v>379.0</c:v>
                </c:pt>
                <c:pt idx="680">
                  <c:v>379.0</c:v>
                </c:pt>
                <c:pt idx="681">
                  <c:v>380.0</c:v>
                </c:pt>
                <c:pt idx="682">
                  <c:v>380.0</c:v>
                </c:pt>
                <c:pt idx="683">
                  <c:v>381.0</c:v>
                </c:pt>
                <c:pt idx="684">
                  <c:v>381.0</c:v>
                </c:pt>
                <c:pt idx="685">
                  <c:v>382.0</c:v>
                </c:pt>
                <c:pt idx="686">
                  <c:v>382.0</c:v>
                </c:pt>
                <c:pt idx="687">
                  <c:v>383.0</c:v>
                </c:pt>
                <c:pt idx="688">
                  <c:v>383.0</c:v>
                </c:pt>
                <c:pt idx="689">
                  <c:v>385.0</c:v>
                </c:pt>
                <c:pt idx="690">
                  <c:v>385.0</c:v>
                </c:pt>
                <c:pt idx="691">
                  <c:v>386.0</c:v>
                </c:pt>
                <c:pt idx="692">
                  <c:v>386.0</c:v>
                </c:pt>
                <c:pt idx="693">
                  <c:v>387.0</c:v>
                </c:pt>
                <c:pt idx="694">
                  <c:v>387.0</c:v>
                </c:pt>
                <c:pt idx="695">
                  <c:v>388.0</c:v>
                </c:pt>
                <c:pt idx="696">
                  <c:v>388.0</c:v>
                </c:pt>
                <c:pt idx="697">
                  <c:v>389.0</c:v>
                </c:pt>
                <c:pt idx="698">
                  <c:v>389.0</c:v>
                </c:pt>
                <c:pt idx="699">
                  <c:v>390.0</c:v>
                </c:pt>
                <c:pt idx="700">
                  <c:v>390.0</c:v>
                </c:pt>
                <c:pt idx="701">
                  <c:v>392.0</c:v>
                </c:pt>
                <c:pt idx="702">
                  <c:v>392.0</c:v>
                </c:pt>
                <c:pt idx="703">
                  <c:v>393.0</c:v>
                </c:pt>
                <c:pt idx="704">
                  <c:v>393.0</c:v>
                </c:pt>
                <c:pt idx="705">
                  <c:v>394.0</c:v>
                </c:pt>
                <c:pt idx="706">
                  <c:v>394.0</c:v>
                </c:pt>
                <c:pt idx="707">
                  <c:v>395.0</c:v>
                </c:pt>
                <c:pt idx="708">
                  <c:v>395.0</c:v>
                </c:pt>
                <c:pt idx="709">
                  <c:v>396.0</c:v>
                </c:pt>
                <c:pt idx="710">
                  <c:v>396.0</c:v>
                </c:pt>
                <c:pt idx="711">
                  <c:v>397.0</c:v>
                </c:pt>
                <c:pt idx="712">
                  <c:v>397.0</c:v>
                </c:pt>
                <c:pt idx="713">
                  <c:v>398.0</c:v>
                </c:pt>
                <c:pt idx="714">
                  <c:v>398.0</c:v>
                </c:pt>
                <c:pt idx="715">
                  <c:v>400.0</c:v>
                </c:pt>
                <c:pt idx="716">
                  <c:v>400.0</c:v>
                </c:pt>
                <c:pt idx="717">
                  <c:v>401.0</c:v>
                </c:pt>
                <c:pt idx="718">
                  <c:v>401.0</c:v>
                </c:pt>
                <c:pt idx="719">
                  <c:v>402.0</c:v>
                </c:pt>
                <c:pt idx="720">
                  <c:v>402.0</c:v>
                </c:pt>
                <c:pt idx="721">
                  <c:v>403.0</c:v>
                </c:pt>
                <c:pt idx="722">
                  <c:v>403.0</c:v>
                </c:pt>
                <c:pt idx="723">
                  <c:v>404.0</c:v>
                </c:pt>
                <c:pt idx="724">
                  <c:v>404.0</c:v>
                </c:pt>
                <c:pt idx="725">
                  <c:v>405.0</c:v>
                </c:pt>
                <c:pt idx="726">
                  <c:v>405.0</c:v>
                </c:pt>
                <c:pt idx="727">
                  <c:v>407.0</c:v>
                </c:pt>
                <c:pt idx="728">
                  <c:v>407.0</c:v>
                </c:pt>
                <c:pt idx="729">
                  <c:v>408.0</c:v>
                </c:pt>
                <c:pt idx="730">
                  <c:v>408.0</c:v>
                </c:pt>
                <c:pt idx="731">
                  <c:v>411.0</c:v>
                </c:pt>
                <c:pt idx="732">
                  <c:v>411.0</c:v>
                </c:pt>
                <c:pt idx="733">
                  <c:v>413.0</c:v>
                </c:pt>
                <c:pt idx="734">
                  <c:v>413.0</c:v>
                </c:pt>
                <c:pt idx="735">
                  <c:v>415.0</c:v>
                </c:pt>
                <c:pt idx="736">
                  <c:v>415.0</c:v>
                </c:pt>
                <c:pt idx="737">
                  <c:v>416.0</c:v>
                </c:pt>
                <c:pt idx="738">
                  <c:v>416.0</c:v>
                </c:pt>
                <c:pt idx="739">
                  <c:v>417.0</c:v>
                </c:pt>
                <c:pt idx="740">
                  <c:v>417.0</c:v>
                </c:pt>
                <c:pt idx="741">
                  <c:v>420.0</c:v>
                </c:pt>
                <c:pt idx="742">
                  <c:v>420.0</c:v>
                </c:pt>
                <c:pt idx="743">
                  <c:v>421.0</c:v>
                </c:pt>
                <c:pt idx="744">
                  <c:v>421.0</c:v>
                </c:pt>
                <c:pt idx="745">
                  <c:v>422.0</c:v>
                </c:pt>
                <c:pt idx="746">
                  <c:v>422.0</c:v>
                </c:pt>
                <c:pt idx="747">
                  <c:v>423.0</c:v>
                </c:pt>
                <c:pt idx="748">
                  <c:v>423.0</c:v>
                </c:pt>
                <c:pt idx="749">
                  <c:v>424.0</c:v>
                </c:pt>
                <c:pt idx="750">
                  <c:v>424.0</c:v>
                </c:pt>
                <c:pt idx="751">
                  <c:v>429.0</c:v>
                </c:pt>
                <c:pt idx="752">
                  <c:v>429.0</c:v>
                </c:pt>
                <c:pt idx="753">
                  <c:v>430.0</c:v>
                </c:pt>
                <c:pt idx="754">
                  <c:v>430.0</c:v>
                </c:pt>
                <c:pt idx="755">
                  <c:v>431.0</c:v>
                </c:pt>
                <c:pt idx="756">
                  <c:v>431.0</c:v>
                </c:pt>
                <c:pt idx="757">
                  <c:v>435.0</c:v>
                </c:pt>
                <c:pt idx="758">
                  <c:v>435.0</c:v>
                </c:pt>
                <c:pt idx="759">
                  <c:v>436.0</c:v>
                </c:pt>
                <c:pt idx="760">
                  <c:v>436.0</c:v>
                </c:pt>
                <c:pt idx="761">
                  <c:v>437.0</c:v>
                </c:pt>
                <c:pt idx="762">
                  <c:v>437.0</c:v>
                </c:pt>
                <c:pt idx="763">
                  <c:v>438.0</c:v>
                </c:pt>
                <c:pt idx="764">
                  <c:v>438.0</c:v>
                </c:pt>
                <c:pt idx="765">
                  <c:v>441.0</c:v>
                </c:pt>
                <c:pt idx="766">
                  <c:v>441.0</c:v>
                </c:pt>
                <c:pt idx="767">
                  <c:v>442.0</c:v>
                </c:pt>
                <c:pt idx="768">
                  <c:v>442.0</c:v>
                </c:pt>
                <c:pt idx="769">
                  <c:v>443.0</c:v>
                </c:pt>
                <c:pt idx="770">
                  <c:v>443.0</c:v>
                </c:pt>
                <c:pt idx="771">
                  <c:v>444.0</c:v>
                </c:pt>
                <c:pt idx="772">
                  <c:v>444.0</c:v>
                </c:pt>
                <c:pt idx="773">
                  <c:v>446.0</c:v>
                </c:pt>
                <c:pt idx="774">
                  <c:v>446.0</c:v>
                </c:pt>
                <c:pt idx="775">
                  <c:v>447.0</c:v>
                </c:pt>
                <c:pt idx="776">
                  <c:v>447.0</c:v>
                </c:pt>
                <c:pt idx="777">
                  <c:v>448.0</c:v>
                </c:pt>
                <c:pt idx="778">
                  <c:v>448.0</c:v>
                </c:pt>
                <c:pt idx="779">
                  <c:v>449.0</c:v>
                </c:pt>
                <c:pt idx="780">
                  <c:v>449.0</c:v>
                </c:pt>
                <c:pt idx="781">
                  <c:v>449.0</c:v>
                </c:pt>
                <c:pt idx="782">
                  <c:v>449.0</c:v>
                </c:pt>
                <c:pt idx="783">
                  <c:v>450.0</c:v>
                </c:pt>
                <c:pt idx="784">
                  <c:v>450.0</c:v>
                </c:pt>
                <c:pt idx="785">
                  <c:v>451.0</c:v>
                </c:pt>
                <c:pt idx="786">
                  <c:v>451.0</c:v>
                </c:pt>
                <c:pt idx="787">
                  <c:v>452.0</c:v>
                </c:pt>
                <c:pt idx="788">
                  <c:v>452.0</c:v>
                </c:pt>
                <c:pt idx="789">
                  <c:v>453.0</c:v>
                </c:pt>
                <c:pt idx="790">
                  <c:v>453.0</c:v>
                </c:pt>
                <c:pt idx="791">
                  <c:v>454.0</c:v>
                </c:pt>
                <c:pt idx="792">
                  <c:v>454.0</c:v>
                </c:pt>
                <c:pt idx="793">
                  <c:v>457.0</c:v>
                </c:pt>
                <c:pt idx="794">
                  <c:v>457.0</c:v>
                </c:pt>
                <c:pt idx="795">
                  <c:v>458.0</c:v>
                </c:pt>
                <c:pt idx="796">
                  <c:v>458.0</c:v>
                </c:pt>
                <c:pt idx="797">
                  <c:v>459.0</c:v>
                </c:pt>
                <c:pt idx="798">
                  <c:v>459.0</c:v>
                </c:pt>
                <c:pt idx="799">
                  <c:v>460.0</c:v>
                </c:pt>
                <c:pt idx="800">
                  <c:v>460.0</c:v>
                </c:pt>
                <c:pt idx="801">
                  <c:v>461.0</c:v>
                </c:pt>
                <c:pt idx="802">
                  <c:v>461.0</c:v>
                </c:pt>
                <c:pt idx="803">
                  <c:v>463.0</c:v>
                </c:pt>
                <c:pt idx="804">
                  <c:v>463.0</c:v>
                </c:pt>
                <c:pt idx="805">
                  <c:v>464.0</c:v>
                </c:pt>
                <c:pt idx="806">
                  <c:v>464.0</c:v>
                </c:pt>
                <c:pt idx="807">
                  <c:v>466.0</c:v>
                </c:pt>
                <c:pt idx="808">
                  <c:v>466.0</c:v>
                </c:pt>
                <c:pt idx="809">
                  <c:v>467.0</c:v>
                </c:pt>
                <c:pt idx="810">
                  <c:v>467.0</c:v>
                </c:pt>
                <c:pt idx="811">
                  <c:v>468.0</c:v>
                </c:pt>
                <c:pt idx="812">
                  <c:v>468.0</c:v>
                </c:pt>
                <c:pt idx="813">
                  <c:v>469.0</c:v>
                </c:pt>
                <c:pt idx="814">
                  <c:v>469.0</c:v>
                </c:pt>
                <c:pt idx="815">
                  <c:v>470.0</c:v>
                </c:pt>
                <c:pt idx="816">
                  <c:v>470.0</c:v>
                </c:pt>
                <c:pt idx="817">
                  <c:v>471.0</c:v>
                </c:pt>
                <c:pt idx="818">
                  <c:v>471.0</c:v>
                </c:pt>
                <c:pt idx="819">
                  <c:v>472.0</c:v>
                </c:pt>
                <c:pt idx="820">
                  <c:v>472.0</c:v>
                </c:pt>
                <c:pt idx="821">
                  <c:v>473.0</c:v>
                </c:pt>
                <c:pt idx="822">
                  <c:v>473.0</c:v>
                </c:pt>
                <c:pt idx="823">
                  <c:v>474.0</c:v>
                </c:pt>
                <c:pt idx="824">
                  <c:v>474.0</c:v>
                </c:pt>
                <c:pt idx="825">
                  <c:v>475.0</c:v>
                </c:pt>
                <c:pt idx="826">
                  <c:v>475.0</c:v>
                </c:pt>
                <c:pt idx="827">
                  <c:v>476.0</c:v>
                </c:pt>
                <c:pt idx="828">
                  <c:v>476.0</c:v>
                </c:pt>
                <c:pt idx="829">
                  <c:v>476.0</c:v>
                </c:pt>
                <c:pt idx="830">
                  <c:v>476.0</c:v>
                </c:pt>
                <c:pt idx="831">
                  <c:v>477.0</c:v>
                </c:pt>
                <c:pt idx="832">
                  <c:v>477.0</c:v>
                </c:pt>
                <c:pt idx="833">
                  <c:v>478.0</c:v>
                </c:pt>
                <c:pt idx="834">
                  <c:v>478.0</c:v>
                </c:pt>
                <c:pt idx="835">
                  <c:v>479.0</c:v>
                </c:pt>
                <c:pt idx="836">
                  <c:v>479.0</c:v>
                </c:pt>
                <c:pt idx="837">
                  <c:v>480.0</c:v>
                </c:pt>
                <c:pt idx="838">
                  <c:v>480.0</c:v>
                </c:pt>
                <c:pt idx="839">
                  <c:v>481.0</c:v>
                </c:pt>
                <c:pt idx="840">
                  <c:v>481.0</c:v>
                </c:pt>
                <c:pt idx="841">
                  <c:v>486.0</c:v>
                </c:pt>
                <c:pt idx="842">
                  <c:v>486.0</c:v>
                </c:pt>
                <c:pt idx="843">
                  <c:v>486.0</c:v>
                </c:pt>
                <c:pt idx="844">
                  <c:v>486.0</c:v>
                </c:pt>
                <c:pt idx="845">
                  <c:v>488.0</c:v>
                </c:pt>
                <c:pt idx="846">
                  <c:v>488.0</c:v>
                </c:pt>
                <c:pt idx="847">
                  <c:v>489.0</c:v>
                </c:pt>
                <c:pt idx="848">
                  <c:v>489.0</c:v>
                </c:pt>
                <c:pt idx="849">
                  <c:v>490.0</c:v>
                </c:pt>
                <c:pt idx="850">
                  <c:v>490.0</c:v>
                </c:pt>
                <c:pt idx="851">
                  <c:v>491.0</c:v>
                </c:pt>
                <c:pt idx="852">
                  <c:v>491.0</c:v>
                </c:pt>
                <c:pt idx="853">
                  <c:v>492.0</c:v>
                </c:pt>
                <c:pt idx="854">
                  <c:v>492.0</c:v>
                </c:pt>
                <c:pt idx="855">
                  <c:v>493.0</c:v>
                </c:pt>
                <c:pt idx="856">
                  <c:v>493.0</c:v>
                </c:pt>
                <c:pt idx="857">
                  <c:v>494.0</c:v>
                </c:pt>
                <c:pt idx="858">
                  <c:v>494.0</c:v>
                </c:pt>
                <c:pt idx="859">
                  <c:v>495.0</c:v>
                </c:pt>
                <c:pt idx="860">
                  <c:v>495.0</c:v>
                </c:pt>
                <c:pt idx="861">
                  <c:v>496.0</c:v>
                </c:pt>
                <c:pt idx="862">
                  <c:v>496.0</c:v>
                </c:pt>
                <c:pt idx="863">
                  <c:v>497.0</c:v>
                </c:pt>
                <c:pt idx="864">
                  <c:v>497.0</c:v>
                </c:pt>
                <c:pt idx="865">
                  <c:v>498.0</c:v>
                </c:pt>
                <c:pt idx="866">
                  <c:v>498.0</c:v>
                </c:pt>
                <c:pt idx="867">
                  <c:v>499.0</c:v>
                </c:pt>
                <c:pt idx="868">
                  <c:v>499.0</c:v>
                </c:pt>
                <c:pt idx="869">
                  <c:v>500.0</c:v>
                </c:pt>
                <c:pt idx="870">
                  <c:v>500.0</c:v>
                </c:pt>
                <c:pt idx="871">
                  <c:v>502.0</c:v>
                </c:pt>
                <c:pt idx="872">
                  <c:v>502.0</c:v>
                </c:pt>
                <c:pt idx="873">
                  <c:v>503.0</c:v>
                </c:pt>
                <c:pt idx="874">
                  <c:v>503.0</c:v>
                </c:pt>
                <c:pt idx="875">
                  <c:v>504.0</c:v>
                </c:pt>
                <c:pt idx="876">
                  <c:v>504.0</c:v>
                </c:pt>
                <c:pt idx="877">
                  <c:v>505.0</c:v>
                </c:pt>
                <c:pt idx="878">
                  <c:v>505.0</c:v>
                </c:pt>
                <c:pt idx="879">
                  <c:v>506.0</c:v>
                </c:pt>
                <c:pt idx="880">
                  <c:v>506.0</c:v>
                </c:pt>
                <c:pt idx="881">
                  <c:v>507.0</c:v>
                </c:pt>
                <c:pt idx="882">
                  <c:v>507.0</c:v>
                </c:pt>
                <c:pt idx="883">
                  <c:v>508.0</c:v>
                </c:pt>
                <c:pt idx="884">
                  <c:v>508.0</c:v>
                </c:pt>
                <c:pt idx="885">
                  <c:v>509.0</c:v>
                </c:pt>
                <c:pt idx="886">
                  <c:v>509.0</c:v>
                </c:pt>
                <c:pt idx="887">
                  <c:v>510.0</c:v>
                </c:pt>
                <c:pt idx="888">
                  <c:v>510.0</c:v>
                </c:pt>
                <c:pt idx="889">
                  <c:v>511.0</c:v>
                </c:pt>
                <c:pt idx="890">
                  <c:v>511.0</c:v>
                </c:pt>
                <c:pt idx="891">
                  <c:v>512.0</c:v>
                </c:pt>
                <c:pt idx="892">
                  <c:v>512.0</c:v>
                </c:pt>
                <c:pt idx="893">
                  <c:v>513.0</c:v>
                </c:pt>
                <c:pt idx="894">
                  <c:v>513.0</c:v>
                </c:pt>
                <c:pt idx="895">
                  <c:v>514.0</c:v>
                </c:pt>
                <c:pt idx="896">
                  <c:v>514.0</c:v>
                </c:pt>
                <c:pt idx="897">
                  <c:v>518.0</c:v>
                </c:pt>
                <c:pt idx="898">
                  <c:v>518.0</c:v>
                </c:pt>
                <c:pt idx="899">
                  <c:v>519.0</c:v>
                </c:pt>
                <c:pt idx="900">
                  <c:v>519.0</c:v>
                </c:pt>
                <c:pt idx="901">
                  <c:v>520.0</c:v>
                </c:pt>
                <c:pt idx="902">
                  <c:v>520.0</c:v>
                </c:pt>
                <c:pt idx="903">
                  <c:v>522.0</c:v>
                </c:pt>
                <c:pt idx="904">
                  <c:v>522.0</c:v>
                </c:pt>
                <c:pt idx="905">
                  <c:v>523.0</c:v>
                </c:pt>
                <c:pt idx="906">
                  <c:v>523.0</c:v>
                </c:pt>
                <c:pt idx="907">
                  <c:v>526.0</c:v>
                </c:pt>
                <c:pt idx="908">
                  <c:v>526.0</c:v>
                </c:pt>
                <c:pt idx="909">
                  <c:v>527.0</c:v>
                </c:pt>
                <c:pt idx="910">
                  <c:v>527.0</c:v>
                </c:pt>
                <c:pt idx="911">
                  <c:v>529.0</c:v>
                </c:pt>
                <c:pt idx="912">
                  <c:v>529.0</c:v>
                </c:pt>
                <c:pt idx="913">
                  <c:v>532.0</c:v>
                </c:pt>
                <c:pt idx="914">
                  <c:v>532.0</c:v>
                </c:pt>
                <c:pt idx="915">
                  <c:v>534.0</c:v>
                </c:pt>
                <c:pt idx="916">
                  <c:v>534.0</c:v>
                </c:pt>
                <c:pt idx="917">
                  <c:v>535.0</c:v>
                </c:pt>
                <c:pt idx="918">
                  <c:v>535.0</c:v>
                </c:pt>
                <c:pt idx="919">
                  <c:v>536.0</c:v>
                </c:pt>
                <c:pt idx="920">
                  <c:v>536.0</c:v>
                </c:pt>
                <c:pt idx="921">
                  <c:v>537.0</c:v>
                </c:pt>
                <c:pt idx="922">
                  <c:v>537.0</c:v>
                </c:pt>
                <c:pt idx="923">
                  <c:v>538.0</c:v>
                </c:pt>
                <c:pt idx="924">
                  <c:v>538.0</c:v>
                </c:pt>
                <c:pt idx="925">
                  <c:v>540.0</c:v>
                </c:pt>
                <c:pt idx="926">
                  <c:v>540.0</c:v>
                </c:pt>
                <c:pt idx="927">
                  <c:v>540.0</c:v>
                </c:pt>
                <c:pt idx="928">
                  <c:v>540.0</c:v>
                </c:pt>
                <c:pt idx="929">
                  <c:v>541.0</c:v>
                </c:pt>
                <c:pt idx="930">
                  <c:v>541.0</c:v>
                </c:pt>
                <c:pt idx="931">
                  <c:v>542.0</c:v>
                </c:pt>
                <c:pt idx="932">
                  <c:v>542.0</c:v>
                </c:pt>
                <c:pt idx="933">
                  <c:v>543.0</c:v>
                </c:pt>
                <c:pt idx="934">
                  <c:v>543.0</c:v>
                </c:pt>
                <c:pt idx="935">
                  <c:v>544.0</c:v>
                </c:pt>
                <c:pt idx="936">
                  <c:v>544.0</c:v>
                </c:pt>
                <c:pt idx="937">
                  <c:v>545.0</c:v>
                </c:pt>
                <c:pt idx="938">
                  <c:v>545.0</c:v>
                </c:pt>
                <c:pt idx="939">
                  <c:v>546.0</c:v>
                </c:pt>
                <c:pt idx="940">
                  <c:v>546.0</c:v>
                </c:pt>
                <c:pt idx="941">
                  <c:v>547.0</c:v>
                </c:pt>
                <c:pt idx="942">
                  <c:v>547.0</c:v>
                </c:pt>
                <c:pt idx="943">
                  <c:v>547.0</c:v>
                </c:pt>
                <c:pt idx="944">
                  <c:v>547.0</c:v>
                </c:pt>
                <c:pt idx="945">
                  <c:v>548.0</c:v>
                </c:pt>
                <c:pt idx="946">
                  <c:v>548.0</c:v>
                </c:pt>
                <c:pt idx="947">
                  <c:v>549.0</c:v>
                </c:pt>
                <c:pt idx="948">
                  <c:v>549.0</c:v>
                </c:pt>
                <c:pt idx="949">
                  <c:v>550.0</c:v>
                </c:pt>
                <c:pt idx="950">
                  <c:v>550.0</c:v>
                </c:pt>
                <c:pt idx="951">
                  <c:v>551.0</c:v>
                </c:pt>
                <c:pt idx="952">
                  <c:v>551.0</c:v>
                </c:pt>
                <c:pt idx="953">
                  <c:v>552.0</c:v>
                </c:pt>
                <c:pt idx="954">
                  <c:v>552.0</c:v>
                </c:pt>
                <c:pt idx="955">
                  <c:v>553.0</c:v>
                </c:pt>
                <c:pt idx="956">
                  <c:v>553.0</c:v>
                </c:pt>
                <c:pt idx="957">
                  <c:v>554.0</c:v>
                </c:pt>
                <c:pt idx="958">
                  <c:v>554.0</c:v>
                </c:pt>
                <c:pt idx="959">
                  <c:v>555.0</c:v>
                </c:pt>
                <c:pt idx="960">
                  <c:v>555.0</c:v>
                </c:pt>
                <c:pt idx="961">
                  <c:v>556.0</c:v>
                </c:pt>
                <c:pt idx="962">
                  <c:v>556.0</c:v>
                </c:pt>
                <c:pt idx="963">
                  <c:v>557.0</c:v>
                </c:pt>
                <c:pt idx="964">
                  <c:v>557.0</c:v>
                </c:pt>
                <c:pt idx="965">
                  <c:v>558.0</c:v>
                </c:pt>
                <c:pt idx="966">
                  <c:v>558.0</c:v>
                </c:pt>
                <c:pt idx="967">
                  <c:v>559.0</c:v>
                </c:pt>
                <c:pt idx="968">
                  <c:v>559.0</c:v>
                </c:pt>
                <c:pt idx="969">
                  <c:v>560.0</c:v>
                </c:pt>
                <c:pt idx="970">
                  <c:v>560.0</c:v>
                </c:pt>
                <c:pt idx="971">
                  <c:v>561.0</c:v>
                </c:pt>
                <c:pt idx="972">
                  <c:v>561.0</c:v>
                </c:pt>
                <c:pt idx="973">
                  <c:v>562.0</c:v>
                </c:pt>
                <c:pt idx="974">
                  <c:v>562.0</c:v>
                </c:pt>
                <c:pt idx="975">
                  <c:v>563.0</c:v>
                </c:pt>
                <c:pt idx="976">
                  <c:v>563.0</c:v>
                </c:pt>
                <c:pt idx="977">
                  <c:v>564.0</c:v>
                </c:pt>
                <c:pt idx="978">
                  <c:v>564.0</c:v>
                </c:pt>
                <c:pt idx="979">
                  <c:v>565.0</c:v>
                </c:pt>
                <c:pt idx="980">
                  <c:v>565.0</c:v>
                </c:pt>
                <c:pt idx="981">
                  <c:v>566.0</c:v>
                </c:pt>
                <c:pt idx="982">
                  <c:v>566.0</c:v>
                </c:pt>
                <c:pt idx="983">
                  <c:v>566.0</c:v>
                </c:pt>
                <c:pt idx="984">
                  <c:v>566.0</c:v>
                </c:pt>
                <c:pt idx="985">
                  <c:v>567.0</c:v>
                </c:pt>
                <c:pt idx="986">
                  <c:v>567.0</c:v>
                </c:pt>
                <c:pt idx="987">
                  <c:v>569.0</c:v>
                </c:pt>
                <c:pt idx="988">
                  <c:v>569.0</c:v>
                </c:pt>
                <c:pt idx="989">
                  <c:v>570.0</c:v>
                </c:pt>
                <c:pt idx="990">
                  <c:v>570.0</c:v>
                </c:pt>
                <c:pt idx="991">
                  <c:v>571.0</c:v>
                </c:pt>
                <c:pt idx="992">
                  <c:v>571.0</c:v>
                </c:pt>
                <c:pt idx="993">
                  <c:v>572.0</c:v>
                </c:pt>
                <c:pt idx="994">
                  <c:v>572.0</c:v>
                </c:pt>
                <c:pt idx="995">
                  <c:v>573.0</c:v>
                </c:pt>
                <c:pt idx="996">
                  <c:v>573.0</c:v>
                </c:pt>
                <c:pt idx="997">
                  <c:v>575.0</c:v>
                </c:pt>
                <c:pt idx="998">
                  <c:v>575.0</c:v>
                </c:pt>
                <c:pt idx="999">
                  <c:v>576.0</c:v>
                </c:pt>
                <c:pt idx="1000">
                  <c:v>576.0</c:v>
                </c:pt>
                <c:pt idx="1001">
                  <c:v>577.0</c:v>
                </c:pt>
                <c:pt idx="1002">
                  <c:v>577.0</c:v>
                </c:pt>
                <c:pt idx="1003">
                  <c:v>578.0</c:v>
                </c:pt>
                <c:pt idx="1004">
                  <c:v>578.0</c:v>
                </c:pt>
                <c:pt idx="1005">
                  <c:v>579.0</c:v>
                </c:pt>
                <c:pt idx="1006">
                  <c:v>579.0</c:v>
                </c:pt>
                <c:pt idx="1007">
                  <c:v>581.0</c:v>
                </c:pt>
                <c:pt idx="1008">
                  <c:v>581.0</c:v>
                </c:pt>
                <c:pt idx="1009">
                  <c:v>582.0</c:v>
                </c:pt>
                <c:pt idx="1010">
                  <c:v>582.0</c:v>
                </c:pt>
                <c:pt idx="1011">
                  <c:v>583.0</c:v>
                </c:pt>
                <c:pt idx="1012">
                  <c:v>583.0</c:v>
                </c:pt>
                <c:pt idx="1013">
                  <c:v>584.0</c:v>
                </c:pt>
                <c:pt idx="1014">
                  <c:v>584.0</c:v>
                </c:pt>
                <c:pt idx="1015">
                  <c:v>585.0</c:v>
                </c:pt>
                <c:pt idx="1016">
                  <c:v>585.0</c:v>
                </c:pt>
                <c:pt idx="1017">
                  <c:v>587.0</c:v>
                </c:pt>
                <c:pt idx="1018">
                  <c:v>587.0</c:v>
                </c:pt>
                <c:pt idx="1019">
                  <c:v>588.0</c:v>
                </c:pt>
                <c:pt idx="1020">
                  <c:v>588.0</c:v>
                </c:pt>
                <c:pt idx="1021">
                  <c:v>589.0</c:v>
                </c:pt>
                <c:pt idx="1022">
                  <c:v>589.0</c:v>
                </c:pt>
                <c:pt idx="1023">
                  <c:v>590.0</c:v>
                </c:pt>
                <c:pt idx="1024">
                  <c:v>590.0</c:v>
                </c:pt>
                <c:pt idx="1025">
                  <c:v>593.0</c:v>
                </c:pt>
                <c:pt idx="1026">
                  <c:v>593.0</c:v>
                </c:pt>
                <c:pt idx="1027">
                  <c:v>593.0</c:v>
                </c:pt>
                <c:pt idx="1028">
                  <c:v>593.0</c:v>
                </c:pt>
                <c:pt idx="1029">
                  <c:v>594.0</c:v>
                </c:pt>
                <c:pt idx="1030">
                  <c:v>594.0</c:v>
                </c:pt>
                <c:pt idx="1031">
                  <c:v>595.0</c:v>
                </c:pt>
                <c:pt idx="1032">
                  <c:v>595.0</c:v>
                </c:pt>
                <c:pt idx="1033">
                  <c:v>596.0</c:v>
                </c:pt>
                <c:pt idx="1034">
                  <c:v>596.0</c:v>
                </c:pt>
                <c:pt idx="1035">
                  <c:v>597.0</c:v>
                </c:pt>
                <c:pt idx="1036">
                  <c:v>597.0</c:v>
                </c:pt>
                <c:pt idx="1037">
                  <c:v>598.0</c:v>
                </c:pt>
                <c:pt idx="1038">
                  <c:v>598.0</c:v>
                </c:pt>
                <c:pt idx="1039">
                  <c:v>599.0</c:v>
                </c:pt>
                <c:pt idx="1040">
                  <c:v>599.0</c:v>
                </c:pt>
                <c:pt idx="1041">
                  <c:v>600.0</c:v>
                </c:pt>
                <c:pt idx="1042">
                  <c:v>600.0</c:v>
                </c:pt>
                <c:pt idx="1043">
                  <c:v>601.0</c:v>
                </c:pt>
                <c:pt idx="1044">
                  <c:v>601.0</c:v>
                </c:pt>
                <c:pt idx="1045">
                  <c:v>603.0</c:v>
                </c:pt>
                <c:pt idx="1046">
                  <c:v>603.0</c:v>
                </c:pt>
                <c:pt idx="1047">
                  <c:v>604.0</c:v>
                </c:pt>
                <c:pt idx="1048">
                  <c:v>604.0</c:v>
                </c:pt>
                <c:pt idx="1049">
                  <c:v>605.0</c:v>
                </c:pt>
                <c:pt idx="1050">
                  <c:v>605.0</c:v>
                </c:pt>
                <c:pt idx="1051">
                  <c:v>606.0</c:v>
                </c:pt>
                <c:pt idx="1052">
                  <c:v>606.0</c:v>
                </c:pt>
                <c:pt idx="1053">
                  <c:v>607.0</c:v>
                </c:pt>
                <c:pt idx="1054">
                  <c:v>607.0</c:v>
                </c:pt>
                <c:pt idx="1055">
                  <c:v>610.0</c:v>
                </c:pt>
                <c:pt idx="1056">
                  <c:v>610.0</c:v>
                </c:pt>
                <c:pt idx="1057">
                  <c:v>611.0</c:v>
                </c:pt>
                <c:pt idx="1058">
                  <c:v>611.0</c:v>
                </c:pt>
                <c:pt idx="1059">
                  <c:v>612.0</c:v>
                </c:pt>
                <c:pt idx="1060">
                  <c:v>612.0</c:v>
                </c:pt>
                <c:pt idx="1061">
                  <c:v>613.0</c:v>
                </c:pt>
                <c:pt idx="1062">
                  <c:v>613.0</c:v>
                </c:pt>
                <c:pt idx="1063">
                  <c:v>615.0</c:v>
                </c:pt>
                <c:pt idx="1064">
                  <c:v>615.0</c:v>
                </c:pt>
                <c:pt idx="1065">
                  <c:v>616.0</c:v>
                </c:pt>
                <c:pt idx="1066">
                  <c:v>616.0</c:v>
                </c:pt>
                <c:pt idx="1067">
                  <c:v>617.0</c:v>
                </c:pt>
                <c:pt idx="1068">
                  <c:v>617.0</c:v>
                </c:pt>
                <c:pt idx="1069">
                  <c:v>619.0</c:v>
                </c:pt>
                <c:pt idx="1070">
                  <c:v>619.0</c:v>
                </c:pt>
                <c:pt idx="1071">
                  <c:v>620.0</c:v>
                </c:pt>
                <c:pt idx="1072">
                  <c:v>620.0</c:v>
                </c:pt>
                <c:pt idx="1073">
                  <c:v>621.0</c:v>
                </c:pt>
                <c:pt idx="1074">
                  <c:v>621.0</c:v>
                </c:pt>
                <c:pt idx="1075">
                  <c:v>622.0</c:v>
                </c:pt>
                <c:pt idx="1076">
                  <c:v>622.0</c:v>
                </c:pt>
                <c:pt idx="1077">
                  <c:v>623.0</c:v>
                </c:pt>
                <c:pt idx="1078">
                  <c:v>623.0</c:v>
                </c:pt>
                <c:pt idx="1079">
                  <c:v>624.0</c:v>
                </c:pt>
                <c:pt idx="1080">
                  <c:v>624.0</c:v>
                </c:pt>
                <c:pt idx="1081">
                  <c:v>625.0</c:v>
                </c:pt>
                <c:pt idx="1082">
                  <c:v>625.0</c:v>
                </c:pt>
                <c:pt idx="1083">
                  <c:v>626.0</c:v>
                </c:pt>
                <c:pt idx="1084">
                  <c:v>626.0</c:v>
                </c:pt>
                <c:pt idx="1085">
                  <c:v>627.0</c:v>
                </c:pt>
                <c:pt idx="1086">
                  <c:v>627.0</c:v>
                </c:pt>
                <c:pt idx="1087">
                  <c:v>628.0</c:v>
                </c:pt>
                <c:pt idx="1088">
                  <c:v>628.0</c:v>
                </c:pt>
                <c:pt idx="1089">
                  <c:v>629.0</c:v>
                </c:pt>
                <c:pt idx="1090">
                  <c:v>629.0</c:v>
                </c:pt>
                <c:pt idx="1091">
                  <c:v>630.0</c:v>
                </c:pt>
                <c:pt idx="1092">
                  <c:v>630.0</c:v>
                </c:pt>
                <c:pt idx="1093">
                  <c:v>631.0</c:v>
                </c:pt>
                <c:pt idx="1094">
                  <c:v>631.0</c:v>
                </c:pt>
                <c:pt idx="1095">
                  <c:v>632.0</c:v>
                </c:pt>
                <c:pt idx="1096">
                  <c:v>632.0</c:v>
                </c:pt>
                <c:pt idx="1097">
                  <c:v>633.0</c:v>
                </c:pt>
                <c:pt idx="1098">
                  <c:v>633.0</c:v>
                </c:pt>
                <c:pt idx="1099">
                  <c:v>634.0</c:v>
                </c:pt>
                <c:pt idx="1100">
                  <c:v>634.0</c:v>
                </c:pt>
                <c:pt idx="1101">
                  <c:v>635.0</c:v>
                </c:pt>
                <c:pt idx="1102">
                  <c:v>635.0</c:v>
                </c:pt>
                <c:pt idx="1103">
                  <c:v>636.0</c:v>
                </c:pt>
                <c:pt idx="1104">
                  <c:v>636.0</c:v>
                </c:pt>
                <c:pt idx="1105">
                  <c:v>637.0</c:v>
                </c:pt>
                <c:pt idx="1106">
                  <c:v>637.0</c:v>
                </c:pt>
                <c:pt idx="1107">
                  <c:v>638.0</c:v>
                </c:pt>
                <c:pt idx="1108">
                  <c:v>638.0</c:v>
                </c:pt>
                <c:pt idx="1109">
                  <c:v>639.0</c:v>
                </c:pt>
                <c:pt idx="1110">
                  <c:v>639.0</c:v>
                </c:pt>
                <c:pt idx="1111">
                  <c:v>640.0</c:v>
                </c:pt>
                <c:pt idx="1112">
                  <c:v>640.0</c:v>
                </c:pt>
                <c:pt idx="1113">
                  <c:v>641.0</c:v>
                </c:pt>
                <c:pt idx="1114">
                  <c:v>641.0</c:v>
                </c:pt>
                <c:pt idx="1115">
                  <c:v>642.0</c:v>
                </c:pt>
                <c:pt idx="1116">
                  <c:v>642.0</c:v>
                </c:pt>
                <c:pt idx="1117">
                  <c:v>643.0</c:v>
                </c:pt>
                <c:pt idx="1118">
                  <c:v>643.0</c:v>
                </c:pt>
                <c:pt idx="1119">
                  <c:v>644.0</c:v>
                </c:pt>
                <c:pt idx="1120">
                  <c:v>644.0</c:v>
                </c:pt>
                <c:pt idx="1121">
                  <c:v>645.0</c:v>
                </c:pt>
                <c:pt idx="1122">
                  <c:v>645.0</c:v>
                </c:pt>
                <c:pt idx="1123">
                  <c:v>646.0</c:v>
                </c:pt>
                <c:pt idx="1124">
                  <c:v>646.0</c:v>
                </c:pt>
                <c:pt idx="1125">
                  <c:v>647.0</c:v>
                </c:pt>
                <c:pt idx="1126">
                  <c:v>647.0</c:v>
                </c:pt>
                <c:pt idx="1127">
                  <c:v>648.0</c:v>
                </c:pt>
                <c:pt idx="1128">
                  <c:v>648.0</c:v>
                </c:pt>
                <c:pt idx="1129">
                  <c:v>649.0</c:v>
                </c:pt>
                <c:pt idx="1130">
                  <c:v>649.0</c:v>
                </c:pt>
                <c:pt idx="1131">
                  <c:v>650.0</c:v>
                </c:pt>
                <c:pt idx="1132">
                  <c:v>650.0</c:v>
                </c:pt>
                <c:pt idx="1133">
                  <c:v>651.0</c:v>
                </c:pt>
                <c:pt idx="1134">
                  <c:v>651.0</c:v>
                </c:pt>
                <c:pt idx="1135">
                  <c:v>652.0</c:v>
                </c:pt>
                <c:pt idx="1136">
                  <c:v>652.0</c:v>
                </c:pt>
                <c:pt idx="1137">
                  <c:v>652.0</c:v>
                </c:pt>
                <c:pt idx="1138">
                  <c:v>652.0</c:v>
                </c:pt>
                <c:pt idx="1139">
                  <c:v>653.0</c:v>
                </c:pt>
                <c:pt idx="1140">
                  <c:v>653.0</c:v>
                </c:pt>
                <c:pt idx="1141">
                  <c:v>654.0</c:v>
                </c:pt>
                <c:pt idx="1142">
                  <c:v>654.0</c:v>
                </c:pt>
                <c:pt idx="1143">
                  <c:v>655.0</c:v>
                </c:pt>
                <c:pt idx="1144">
                  <c:v>655.0</c:v>
                </c:pt>
                <c:pt idx="1145">
                  <c:v>656.0</c:v>
                </c:pt>
                <c:pt idx="1146">
                  <c:v>656.0</c:v>
                </c:pt>
                <c:pt idx="1147">
                  <c:v>659.0</c:v>
                </c:pt>
                <c:pt idx="1148">
                  <c:v>659.0</c:v>
                </c:pt>
                <c:pt idx="1149">
                  <c:v>660.0</c:v>
                </c:pt>
                <c:pt idx="1150">
                  <c:v>660.0</c:v>
                </c:pt>
                <c:pt idx="1151">
                  <c:v>661.0</c:v>
                </c:pt>
                <c:pt idx="1152">
                  <c:v>661.0</c:v>
                </c:pt>
                <c:pt idx="1153">
                  <c:v>662.0</c:v>
                </c:pt>
                <c:pt idx="1154">
                  <c:v>662.0</c:v>
                </c:pt>
                <c:pt idx="1155">
                  <c:v>663.0</c:v>
                </c:pt>
                <c:pt idx="1156">
                  <c:v>663.0</c:v>
                </c:pt>
                <c:pt idx="1157">
                  <c:v>664.0</c:v>
                </c:pt>
                <c:pt idx="1158">
                  <c:v>664.0</c:v>
                </c:pt>
                <c:pt idx="1159">
                  <c:v>665.0</c:v>
                </c:pt>
                <c:pt idx="1160">
                  <c:v>665.0</c:v>
                </c:pt>
                <c:pt idx="1161">
                  <c:v>666.0</c:v>
                </c:pt>
                <c:pt idx="1162">
                  <c:v>666.0</c:v>
                </c:pt>
                <c:pt idx="1163">
                  <c:v>667.0</c:v>
                </c:pt>
                <c:pt idx="1164">
                  <c:v>667.0</c:v>
                </c:pt>
                <c:pt idx="1165">
                  <c:v>670.0</c:v>
                </c:pt>
                <c:pt idx="1166">
                  <c:v>670.0</c:v>
                </c:pt>
                <c:pt idx="1167">
                  <c:v>671.0</c:v>
                </c:pt>
                <c:pt idx="1168">
                  <c:v>671.0</c:v>
                </c:pt>
                <c:pt idx="1169">
                  <c:v>672.0</c:v>
                </c:pt>
                <c:pt idx="1170">
                  <c:v>672.0</c:v>
                </c:pt>
                <c:pt idx="1171">
                  <c:v>673.0</c:v>
                </c:pt>
                <c:pt idx="1172">
                  <c:v>673.0</c:v>
                </c:pt>
                <c:pt idx="1173">
                  <c:v>674.0</c:v>
                </c:pt>
                <c:pt idx="1174">
                  <c:v>674.0</c:v>
                </c:pt>
                <c:pt idx="1175">
                  <c:v>675.0</c:v>
                </c:pt>
                <c:pt idx="1176">
                  <c:v>675.0</c:v>
                </c:pt>
                <c:pt idx="1177">
                  <c:v>676.0</c:v>
                </c:pt>
                <c:pt idx="1178">
                  <c:v>676.0</c:v>
                </c:pt>
                <c:pt idx="1179">
                  <c:v>680.0</c:v>
                </c:pt>
                <c:pt idx="1180">
                  <c:v>680.0</c:v>
                </c:pt>
                <c:pt idx="1181">
                  <c:v>681.0</c:v>
                </c:pt>
                <c:pt idx="1182">
                  <c:v>681.0</c:v>
                </c:pt>
                <c:pt idx="1183">
                  <c:v>684.0</c:v>
                </c:pt>
                <c:pt idx="1184">
                  <c:v>684.0</c:v>
                </c:pt>
                <c:pt idx="1185">
                  <c:v>688.0</c:v>
                </c:pt>
                <c:pt idx="1186">
                  <c:v>688.0</c:v>
                </c:pt>
                <c:pt idx="1187">
                  <c:v>689.0</c:v>
                </c:pt>
                <c:pt idx="1188">
                  <c:v>689.0</c:v>
                </c:pt>
                <c:pt idx="1189">
                  <c:v>690.0</c:v>
                </c:pt>
                <c:pt idx="1190">
                  <c:v>690.0</c:v>
                </c:pt>
                <c:pt idx="1191">
                  <c:v>691.0</c:v>
                </c:pt>
                <c:pt idx="1192">
                  <c:v>691.0</c:v>
                </c:pt>
                <c:pt idx="1193">
                  <c:v>696.0</c:v>
                </c:pt>
                <c:pt idx="1194">
                  <c:v>696.0</c:v>
                </c:pt>
                <c:pt idx="1195">
                  <c:v>697.0</c:v>
                </c:pt>
                <c:pt idx="1196">
                  <c:v>697.0</c:v>
                </c:pt>
                <c:pt idx="1197">
                  <c:v>700.0</c:v>
                </c:pt>
                <c:pt idx="1198">
                  <c:v>700.0</c:v>
                </c:pt>
                <c:pt idx="1199">
                  <c:v>701.0</c:v>
                </c:pt>
                <c:pt idx="1200">
                  <c:v>701.0</c:v>
                </c:pt>
                <c:pt idx="1201">
                  <c:v>707.0</c:v>
                </c:pt>
                <c:pt idx="1202">
                  <c:v>707.0</c:v>
                </c:pt>
                <c:pt idx="1203">
                  <c:v>710.0</c:v>
                </c:pt>
                <c:pt idx="1204">
                  <c:v>710.0</c:v>
                </c:pt>
                <c:pt idx="1205">
                  <c:v>712.0</c:v>
                </c:pt>
                <c:pt idx="1206">
                  <c:v>712.0</c:v>
                </c:pt>
                <c:pt idx="1207">
                  <c:v>716.0</c:v>
                </c:pt>
                <c:pt idx="1208">
                  <c:v>716.0</c:v>
                </c:pt>
                <c:pt idx="1209">
                  <c:v>717.0</c:v>
                </c:pt>
                <c:pt idx="1210">
                  <c:v>717.0</c:v>
                </c:pt>
                <c:pt idx="1211">
                  <c:v>718.0</c:v>
                </c:pt>
                <c:pt idx="1212">
                  <c:v>718.0</c:v>
                </c:pt>
                <c:pt idx="1213">
                  <c:v>719.0</c:v>
                </c:pt>
                <c:pt idx="1214">
                  <c:v>719.0</c:v>
                </c:pt>
                <c:pt idx="1215">
                  <c:v>721.0</c:v>
                </c:pt>
                <c:pt idx="1216">
                  <c:v>721.0</c:v>
                </c:pt>
                <c:pt idx="1217">
                  <c:v>722.0</c:v>
                </c:pt>
                <c:pt idx="1218">
                  <c:v>722.0</c:v>
                </c:pt>
                <c:pt idx="1219">
                  <c:v>722.0</c:v>
                </c:pt>
                <c:pt idx="1220">
                  <c:v>722.0</c:v>
                </c:pt>
                <c:pt idx="1221">
                  <c:v>723.0</c:v>
                </c:pt>
                <c:pt idx="1222">
                  <c:v>723.0</c:v>
                </c:pt>
                <c:pt idx="1223">
                  <c:v>724.0</c:v>
                </c:pt>
                <c:pt idx="1224">
                  <c:v>724.0</c:v>
                </c:pt>
                <c:pt idx="1225">
                  <c:v>725.0</c:v>
                </c:pt>
                <c:pt idx="1226">
                  <c:v>725.0</c:v>
                </c:pt>
                <c:pt idx="1227">
                  <c:v>726.0</c:v>
                </c:pt>
                <c:pt idx="1228">
                  <c:v>726.0</c:v>
                </c:pt>
                <c:pt idx="1229">
                  <c:v>727.0</c:v>
                </c:pt>
                <c:pt idx="1230">
                  <c:v>727.0</c:v>
                </c:pt>
                <c:pt idx="1231">
                  <c:v>728.0</c:v>
                </c:pt>
                <c:pt idx="1232">
                  <c:v>728.0</c:v>
                </c:pt>
                <c:pt idx="1233">
                  <c:v>729.0</c:v>
                </c:pt>
                <c:pt idx="1234">
                  <c:v>729.0</c:v>
                </c:pt>
                <c:pt idx="1235">
                  <c:v>730.0</c:v>
                </c:pt>
                <c:pt idx="1236">
                  <c:v>730.0</c:v>
                </c:pt>
                <c:pt idx="1237">
                  <c:v>731.0</c:v>
                </c:pt>
                <c:pt idx="1238">
                  <c:v>731.0</c:v>
                </c:pt>
                <c:pt idx="1239">
                  <c:v>732.0</c:v>
                </c:pt>
                <c:pt idx="1240">
                  <c:v>732.0</c:v>
                </c:pt>
                <c:pt idx="1241">
                  <c:v>733.0</c:v>
                </c:pt>
                <c:pt idx="1242">
                  <c:v>733.0</c:v>
                </c:pt>
                <c:pt idx="1243">
                  <c:v>734.0</c:v>
                </c:pt>
                <c:pt idx="1244">
                  <c:v>734.0</c:v>
                </c:pt>
                <c:pt idx="1245">
                  <c:v>735.0</c:v>
                </c:pt>
                <c:pt idx="1246">
                  <c:v>735.0</c:v>
                </c:pt>
                <c:pt idx="1247">
                  <c:v>736.0</c:v>
                </c:pt>
                <c:pt idx="1248">
                  <c:v>736.0</c:v>
                </c:pt>
                <c:pt idx="1249">
                  <c:v>737.0</c:v>
                </c:pt>
                <c:pt idx="1250">
                  <c:v>737.0</c:v>
                </c:pt>
                <c:pt idx="1251">
                  <c:v>738.0</c:v>
                </c:pt>
                <c:pt idx="1252">
                  <c:v>738.0</c:v>
                </c:pt>
                <c:pt idx="1253">
                  <c:v>739.0</c:v>
                </c:pt>
                <c:pt idx="1254">
                  <c:v>739.0</c:v>
                </c:pt>
                <c:pt idx="1255">
                  <c:v>740.0</c:v>
                </c:pt>
                <c:pt idx="1256">
                  <c:v>740.0</c:v>
                </c:pt>
                <c:pt idx="1257">
                  <c:v>741.0</c:v>
                </c:pt>
                <c:pt idx="1258">
                  <c:v>741.0</c:v>
                </c:pt>
                <c:pt idx="1259">
                  <c:v>742.0</c:v>
                </c:pt>
                <c:pt idx="1260">
                  <c:v>742.0</c:v>
                </c:pt>
                <c:pt idx="1261">
                  <c:v>743.0</c:v>
                </c:pt>
                <c:pt idx="1262">
                  <c:v>743.0</c:v>
                </c:pt>
                <c:pt idx="1263">
                  <c:v>744.0</c:v>
                </c:pt>
                <c:pt idx="1264">
                  <c:v>744.0</c:v>
                </c:pt>
                <c:pt idx="1265">
                  <c:v>745.0</c:v>
                </c:pt>
                <c:pt idx="1266">
                  <c:v>745.0</c:v>
                </c:pt>
                <c:pt idx="1267">
                  <c:v>746.0</c:v>
                </c:pt>
                <c:pt idx="1268">
                  <c:v>746.0</c:v>
                </c:pt>
                <c:pt idx="1269">
                  <c:v>747.0</c:v>
                </c:pt>
                <c:pt idx="1270">
                  <c:v>747.0</c:v>
                </c:pt>
                <c:pt idx="1271">
                  <c:v>748.0</c:v>
                </c:pt>
                <c:pt idx="1272">
                  <c:v>748.0</c:v>
                </c:pt>
                <c:pt idx="1273">
                  <c:v>749.0</c:v>
                </c:pt>
                <c:pt idx="1274">
                  <c:v>749.0</c:v>
                </c:pt>
                <c:pt idx="1275">
                  <c:v>750.0</c:v>
                </c:pt>
                <c:pt idx="1276">
                  <c:v>750.0</c:v>
                </c:pt>
                <c:pt idx="1277">
                  <c:v>751.0</c:v>
                </c:pt>
                <c:pt idx="1278">
                  <c:v>751.0</c:v>
                </c:pt>
                <c:pt idx="1279">
                  <c:v>752.0</c:v>
                </c:pt>
                <c:pt idx="1280">
                  <c:v>752.0</c:v>
                </c:pt>
                <c:pt idx="1281">
                  <c:v>753.0</c:v>
                </c:pt>
                <c:pt idx="1282">
                  <c:v>753.0</c:v>
                </c:pt>
                <c:pt idx="1283">
                  <c:v>754.0</c:v>
                </c:pt>
                <c:pt idx="1284">
                  <c:v>754.0</c:v>
                </c:pt>
                <c:pt idx="1285">
                  <c:v>755.0</c:v>
                </c:pt>
                <c:pt idx="1286">
                  <c:v>755.0</c:v>
                </c:pt>
                <c:pt idx="1287">
                  <c:v>756.0</c:v>
                </c:pt>
                <c:pt idx="1288">
                  <c:v>756.0</c:v>
                </c:pt>
                <c:pt idx="1289">
                  <c:v>757.0</c:v>
                </c:pt>
                <c:pt idx="1290">
                  <c:v>757.0</c:v>
                </c:pt>
                <c:pt idx="1291">
                  <c:v>758.0</c:v>
                </c:pt>
                <c:pt idx="1292">
                  <c:v>758.0</c:v>
                </c:pt>
                <c:pt idx="1293">
                  <c:v>759.0</c:v>
                </c:pt>
                <c:pt idx="1294">
                  <c:v>759.0</c:v>
                </c:pt>
                <c:pt idx="1295">
                  <c:v>760.0</c:v>
                </c:pt>
                <c:pt idx="1296">
                  <c:v>760.0</c:v>
                </c:pt>
                <c:pt idx="1297">
                  <c:v>761.0</c:v>
                </c:pt>
                <c:pt idx="1298">
                  <c:v>761.0</c:v>
                </c:pt>
                <c:pt idx="1299">
                  <c:v>763.0</c:v>
                </c:pt>
                <c:pt idx="1300">
                  <c:v>763.0</c:v>
                </c:pt>
                <c:pt idx="1301">
                  <c:v>764.0</c:v>
                </c:pt>
                <c:pt idx="1302">
                  <c:v>764.0</c:v>
                </c:pt>
                <c:pt idx="1303">
                  <c:v>765.0</c:v>
                </c:pt>
                <c:pt idx="1304">
                  <c:v>765.0</c:v>
                </c:pt>
                <c:pt idx="1305">
                  <c:v>767.0</c:v>
                </c:pt>
                <c:pt idx="1306">
                  <c:v>767.0</c:v>
                </c:pt>
                <c:pt idx="1307">
                  <c:v>783.0</c:v>
                </c:pt>
                <c:pt idx="1308">
                  <c:v>783.0</c:v>
                </c:pt>
                <c:pt idx="1309">
                  <c:v>791.0</c:v>
                </c:pt>
                <c:pt idx="1310">
                  <c:v>791.0</c:v>
                </c:pt>
                <c:pt idx="1311">
                  <c:v>808.0</c:v>
                </c:pt>
                <c:pt idx="1312">
                  <c:v>808.0</c:v>
                </c:pt>
                <c:pt idx="1313">
                  <c:v>815.0</c:v>
                </c:pt>
                <c:pt idx="1314">
                  <c:v>815.0</c:v>
                </c:pt>
                <c:pt idx="1315">
                  <c:v>820.0</c:v>
                </c:pt>
                <c:pt idx="1318">
                  <c:v>0.0</c:v>
                </c:pt>
                <c:pt idx="1319">
                  <c:v>1.0</c:v>
                </c:pt>
                <c:pt idx="1320">
                  <c:v>1.0</c:v>
                </c:pt>
                <c:pt idx="1321">
                  <c:v>2.0</c:v>
                </c:pt>
                <c:pt idx="1322">
                  <c:v>2.0</c:v>
                </c:pt>
                <c:pt idx="1323">
                  <c:v>8.0</c:v>
                </c:pt>
                <c:pt idx="1324">
                  <c:v>8.0</c:v>
                </c:pt>
                <c:pt idx="1325">
                  <c:v>9.0</c:v>
                </c:pt>
                <c:pt idx="1326">
                  <c:v>9.0</c:v>
                </c:pt>
                <c:pt idx="1327">
                  <c:v>11.0</c:v>
                </c:pt>
                <c:pt idx="1328">
                  <c:v>11.0</c:v>
                </c:pt>
                <c:pt idx="1329">
                  <c:v>12.0</c:v>
                </c:pt>
                <c:pt idx="1330">
                  <c:v>12.0</c:v>
                </c:pt>
                <c:pt idx="1331">
                  <c:v>13.0</c:v>
                </c:pt>
                <c:pt idx="1332">
                  <c:v>13.0</c:v>
                </c:pt>
                <c:pt idx="1333">
                  <c:v>14.0</c:v>
                </c:pt>
                <c:pt idx="1334">
                  <c:v>14.0</c:v>
                </c:pt>
                <c:pt idx="1335">
                  <c:v>15.0</c:v>
                </c:pt>
                <c:pt idx="1336">
                  <c:v>15.0</c:v>
                </c:pt>
                <c:pt idx="1337">
                  <c:v>17.0</c:v>
                </c:pt>
                <c:pt idx="1338">
                  <c:v>17.0</c:v>
                </c:pt>
                <c:pt idx="1339">
                  <c:v>20.0</c:v>
                </c:pt>
                <c:pt idx="1340">
                  <c:v>20.0</c:v>
                </c:pt>
                <c:pt idx="1341">
                  <c:v>21.0</c:v>
                </c:pt>
                <c:pt idx="1342">
                  <c:v>21.0</c:v>
                </c:pt>
                <c:pt idx="1343">
                  <c:v>22.0</c:v>
                </c:pt>
                <c:pt idx="1344">
                  <c:v>22.0</c:v>
                </c:pt>
                <c:pt idx="1345">
                  <c:v>23.0</c:v>
                </c:pt>
                <c:pt idx="1346">
                  <c:v>23.0</c:v>
                </c:pt>
                <c:pt idx="1347">
                  <c:v>25.0</c:v>
                </c:pt>
                <c:pt idx="1348">
                  <c:v>25.0</c:v>
                </c:pt>
                <c:pt idx="1349">
                  <c:v>26.0</c:v>
                </c:pt>
                <c:pt idx="1350">
                  <c:v>26.0</c:v>
                </c:pt>
                <c:pt idx="1351">
                  <c:v>27.0</c:v>
                </c:pt>
                <c:pt idx="1352">
                  <c:v>27.0</c:v>
                </c:pt>
                <c:pt idx="1353">
                  <c:v>28.0</c:v>
                </c:pt>
                <c:pt idx="1354">
                  <c:v>28.0</c:v>
                </c:pt>
                <c:pt idx="1355">
                  <c:v>29.0</c:v>
                </c:pt>
                <c:pt idx="1356">
                  <c:v>29.0</c:v>
                </c:pt>
                <c:pt idx="1357">
                  <c:v>30.0</c:v>
                </c:pt>
                <c:pt idx="1358">
                  <c:v>30.0</c:v>
                </c:pt>
                <c:pt idx="1359">
                  <c:v>31.0</c:v>
                </c:pt>
                <c:pt idx="1360">
                  <c:v>31.0</c:v>
                </c:pt>
                <c:pt idx="1361">
                  <c:v>32.0</c:v>
                </c:pt>
                <c:pt idx="1362">
                  <c:v>32.0</c:v>
                </c:pt>
                <c:pt idx="1363">
                  <c:v>33.0</c:v>
                </c:pt>
                <c:pt idx="1364">
                  <c:v>33.0</c:v>
                </c:pt>
                <c:pt idx="1365">
                  <c:v>35.0</c:v>
                </c:pt>
                <c:pt idx="1366">
                  <c:v>35.0</c:v>
                </c:pt>
                <c:pt idx="1367">
                  <c:v>36.0</c:v>
                </c:pt>
                <c:pt idx="1368">
                  <c:v>36.0</c:v>
                </c:pt>
                <c:pt idx="1369">
                  <c:v>37.0</c:v>
                </c:pt>
                <c:pt idx="1370">
                  <c:v>37.0</c:v>
                </c:pt>
                <c:pt idx="1371">
                  <c:v>38.0</c:v>
                </c:pt>
                <c:pt idx="1372">
                  <c:v>38.0</c:v>
                </c:pt>
                <c:pt idx="1373">
                  <c:v>38.0</c:v>
                </c:pt>
                <c:pt idx="1374">
                  <c:v>38.0</c:v>
                </c:pt>
                <c:pt idx="1375">
                  <c:v>39.0</c:v>
                </c:pt>
                <c:pt idx="1376">
                  <c:v>39.0</c:v>
                </c:pt>
                <c:pt idx="1377">
                  <c:v>40.0</c:v>
                </c:pt>
                <c:pt idx="1378">
                  <c:v>40.0</c:v>
                </c:pt>
                <c:pt idx="1379">
                  <c:v>42.0</c:v>
                </c:pt>
                <c:pt idx="1380">
                  <c:v>42.0</c:v>
                </c:pt>
                <c:pt idx="1381">
                  <c:v>43.0</c:v>
                </c:pt>
                <c:pt idx="1382">
                  <c:v>43.0</c:v>
                </c:pt>
                <c:pt idx="1383">
                  <c:v>44.0</c:v>
                </c:pt>
                <c:pt idx="1384">
                  <c:v>44.0</c:v>
                </c:pt>
                <c:pt idx="1385">
                  <c:v>45.0</c:v>
                </c:pt>
                <c:pt idx="1386">
                  <c:v>45.0</c:v>
                </c:pt>
                <c:pt idx="1387">
                  <c:v>46.0</c:v>
                </c:pt>
                <c:pt idx="1388">
                  <c:v>46.0</c:v>
                </c:pt>
                <c:pt idx="1389">
                  <c:v>47.0</c:v>
                </c:pt>
                <c:pt idx="1390">
                  <c:v>47.0</c:v>
                </c:pt>
                <c:pt idx="1391">
                  <c:v>48.0</c:v>
                </c:pt>
                <c:pt idx="1392">
                  <c:v>48.0</c:v>
                </c:pt>
                <c:pt idx="1393">
                  <c:v>51.0</c:v>
                </c:pt>
                <c:pt idx="1394">
                  <c:v>51.0</c:v>
                </c:pt>
                <c:pt idx="1395">
                  <c:v>52.0</c:v>
                </c:pt>
                <c:pt idx="1396">
                  <c:v>52.0</c:v>
                </c:pt>
                <c:pt idx="1397">
                  <c:v>53.0</c:v>
                </c:pt>
                <c:pt idx="1398">
                  <c:v>53.0</c:v>
                </c:pt>
                <c:pt idx="1399">
                  <c:v>55.0</c:v>
                </c:pt>
                <c:pt idx="1400">
                  <c:v>55.0</c:v>
                </c:pt>
                <c:pt idx="1401">
                  <c:v>56.0</c:v>
                </c:pt>
                <c:pt idx="1402">
                  <c:v>56.0</c:v>
                </c:pt>
                <c:pt idx="1403">
                  <c:v>57.0</c:v>
                </c:pt>
                <c:pt idx="1404">
                  <c:v>57.0</c:v>
                </c:pt>
                <c:pt idx="1405">
                  <c:v>58.0</c:v>
                </c:pt>
                <c:pt idx="1406">
                  <c:v>58.0</c:v>
                </c:pt>
                <c:pt idx="1407">
                  <c:v>59.0</c:v>
                </c:pt>
                <c:pt idx="1408">
                  <c:v>59.0</c:v>
                </c:pt>
                <c:pt idx="1409">
                  <c:v>60.0</c:v>
                </c:pt>
                <c:pt idx="1410">
                  <c:v>60.0</c:v>
                </c:pt>
                <c:pt idx="1411">
                  <c:v>61.0</c:v>
                </c:pt>
                <c:pt idx="1412">
                  <c:v>61.0</c:v>
                </c:pt>
                <c:pt idx="1413">
                  <c:v>62.0</c:v>
                </c:pt>
                <c:pt idx="1414">
                  <c:v>62.0</c:v>
                </c:pt>
                <c:pt idx="1415">
                  <c:v>63.0</c:v>
                </c:pt>
                <c:pt idx="1416">
                  <c:v>63.0</c:v>
                </c:pt>
                <c:pt idx="1417">
                  <c:v>64.0</c:v>
                </c:pt>
                <c:pt idx="1418">
                  <c:v>64.0</c:v>
                </c:pt>
                <c:pt idx="1419">
                  <c:v>65.0</c:v>
                </c:pt>
                <c:pt idx="1420">
                  <c:v>65.0</c:v>
                </c:pt>
                <c:pt idx="1421">
                  <c:v>65.0</c:v>
                </c:pt>
                <c:pt idx="1422">
                  <c:v>65.0</c:v>
                </c:pt>
                <c:pt idx="1423">
                  <c:v>67.0</c:v>
                </c:pt>
                <c:pt idx="1424">
                  <c:v>67.0</c:v>
                </c:pt>
                <c:pt idx="1425">
                  <c:v>68.0</c:v>
                </c:pt>
                <c:pt idx="1426">
                  <c:v>68.0</c:v>
                </c:pt>
                <c:pt idx="1427">
                  <c:v>69.0</c:v>
                </c:pt>
                <c:pt idx="1428">
                  <c:v>69.0</c:v>
                </c:pt>
                <c:pt idx="1429">
                  <c:v>70.0</c:v>
                </c:pt>
                <c:pt idx="1430">
                  <c:v>70.0</c:v>
                </c:pt>
                <c:pt idx="1431">
                  <c:v>72.0</c:v>
                </c:pt>
                <c:pt idx="1432">
                  <c:v>72.0</c:v>
                </c:pt>
                <c:pt idx="1433">
                  <c:v>73.0</c:v>
                </c:pt>
                <c:pt idx="1434">
                  <c:v>73.0</c:v>
                </c:pt>
                <c:pt idx="1435">
                  <c:v>75.0</c:v>
                </c:pt>
                <c:pt idx="1436">
                  <c:v>75.0</c:v>
                </c:pt>
                <c:pt idx="1437">
                  <c:v>76.0</c:v>
                </c:pt>
                <c:pt idx="1438">
                  <c:v>76.0</c:v>
                </c:pt>
                <c:pt idx="1439">
                  <c:v>77.0</c:v>
                </c:pt>
                <c:pt idx="1440">
                  <c:v>77.0</c:v>
                </c:pt>
                <c:pt idx="1441">
                  <c:v>78.0</c:v>
                </c:pt>
                <c:pt idx="1442">
                  <c:v>78.0</c:v>
                </c:pt>
                <c:pt idx="1443">
                  <c:v>79.0</c:v>
                </c:pt>
                <c:pt idx="1444">
                  <c:v>79.0</c:v>
                </c:pt>
                <c:pt idx="1445">
                  <c:v>80.0</c:v>
                </c:pt>
                <c:pt idx="1446">
                  <c:v>80.0</c:v>
                </c:pt>
                <c:pt idx="1447">
                  <c:v>81.0</c:v>
                </c:pt>
                <c:pt idx="1448">
                  <c:v>81.0</c:v>
                </c:pt>
                <c:pt idx="1449">
                  <c:v>83.0</c:v>
                </c:pt>
                <c:pt idx="1450">
                  <c:v>83.0</c:v>
                </c:pt>
                <c:pt idx="1451">
                  <c:v>85.0</c:v>
                </c:pt>
                <c:pt idx="1452">
                  <c:v>85.0</c:v>
                </c:pt>
                <c:pt idx="1453">
                  <c:v>86.0</c:v>
                </c:pt>
                <c:pt idx="1454">
                  <c:v>86.0</c:v>
                </c:pt>
                <c:pt idx="1455">
                  <c:v>86.0</c:v>
                </c:pt>
                <c:pt idx="1456">
                  <c:v>86.0</c:v>
                </c:pt>
                <c:pt idx="1457">
                  <c:v>87.0</c:v>
                </c:pt>
                <c:pt idx="1458">
                  <c:v>87.0</c:v>
                </c:pt>
                <c:pt idx="1459">
                  <c:v>88.0</c:v>
                </c:pt>
                <c:pt idx="1460">
                  <c:v>88.0</c:v>
                </c:pt>
                <c:pt idx="1461">
                  <c:v>89.0</c:v>
                </c:pt>
                <c:pt idx="1462">
                  <c:v>89.0</c:v>
                </c:pt>
                <c:pt idx="1463">
                  <c:v>90.0</c:v>
                </c:pt>
                <c:pt idx="1464">
                  <c:v>90.0</c:v>
                </c:pt>
                <c:pt idx="1465">
                  <c:v>92.0</c:v>
                </c:pt>
                <c:pt idx="1466">
                  <c:v>92.0</c:v>
                </c:pt>
                <c:pt idx="1467">
                  <c:v>93.0</c:v>
                </c:pt>
                <c:pt idx="1468">
                  <c:v>93.0</c:v>
                </c:pt>
                <c:pt idx="1469">
                  <c:v>94.0</c:v>
                </c:pt>
                <c:pt idx="1470">
                  <c:v>94.0</c:v>
                </c:pt>
                <c:pt idx="1471">
                  <c:v>95.0</c:v>
                </c:pt>
                <c:pt idx="1472">
                  <c:v>95.0</c:v>
                </c:pt>
                <c:pt idx="1473">
                  <c:v>96.0</c:v>
                </c:pt>
                <c:pt idx="1474">
                  <c:v>96.0</c:v>
                </c:pt>
                <c:pt idx="1475">
                  <c:v>100.0</c:v>
                </c:pt>
                <c:pt idx="1476">
                  <c:v>100.0</c:v>
                </c:pt>
                <c:pt idx="1477">
                  <c:v>104.0</c:v>
                </c:pt>
                <c:pt idx="1478">
                  <c:v>104.0</c:v>
                </c:pt>
                <c:pt idx="1479">
                  <c:v>105.0</c:v>
                </c:pt>
                <c:pt idx="1480">
                  <c:v>105.0</c:v>
                </c:pt>
                <c:pt idx="1481">
                  <c:v>106.0</c:v>
                </c:pt>
                <c:pt idx="1482">
                  <c:v>106.0</c:v>
                </c:pt>
                <c:pt idx="1483">
                  <c:v>106.0</c:v>
                </c:pt>
                <c:pt idx="1484">
                  <c:v>106.0</c:v>
                </c:pt>
                <c:pt idx="1485">
                  <c:v>107.0</c:v>
                </c:pt>
                <c:pt idx="1486">
                  <c:v>107.0</c:v>
                </c:pt>
                <c:pt idx="1487">
                  <c:v>109.0</c:v>
                </c:pt>
                <c:pt idx="1488">
                  <c:v>109.0</c:v>
                </c:pt>
                <c:pt idx="1489">
                  <c:v>110.0</c:v>
                </c:pt>
                <c:pt idx="1490">
                  <c:v>110.0</c:v>
                </c:pt>
                <c:pt idx="1491">
                  <c:v>111.0</c:v>
                </c:pt>
                <c:pt idx="1492">
                  <c:v>111.0</c:v>
                </c:pt>
                <c:pt idx="1493">
                  <c:v>111.0</c:v>
                </c:pt>
                <c:pt idx="1494">
                  <c:v>111.0</c:v>
                </c:pt>
                <c:pt idx="1495">
                  <c:v>112.0</c:v>
                </c:pt>
                <c:pt idx="1496">
                  <c:v>112.0</c:v>
                </c:pt>
                <c:pt idx="1497">
                  <c:v>113.0</c:v>
                </c:pt>
                <c:pt idx="1498">
                  <c:v>113.0</c:v>
                </c:pt>
                <c:pt idx="1499">
                  <c:v>114.0</c:v>
                </c:pt>
                <c:pt idx="1500">
                  <c:v>114.0</c:v>
                </c:pt>
                <c:pt idx="1501">
                  <c:v>114.0</c:v>
                </c:pt>
                <c:pt idx="1502">
                  <c:v>114.0</c:v>
                </c:pt>
                <c:pt idx="1503">
                  <c:v>115.0</c:v>
                </c:pt>
                <c:pt idx="1504">
                  <c:v>115.0</c:v>
                </c:pt>
                <c:pt idx="1505">
                  <c:v>116.0</c:v>
                </c:pt>
                <c:pt idx="1506">
                  <c:v>116.0</c:v>
                </c:pt>
                <c:pt idx="1507">
                  <c:v>117.0</c:v>
                </c:pt>
                <c:pt idx="1508">
                  <c:v>117.0</c:v>
                </c:pt>
                <c:pt idx="1509">
                  <c:v>117.0</c:v>
                </c:pt>
                <c:pt idx="1510">
                  <c:v>117.0</c:v>
                </c:pt>
                <c:pt idx="1511">
                  <c:v>118.0</c:v>
                </c:pt>
                <c:pt idx="1512">
                  <c:v>118.0</c:v>
                </c:pt>
                <c:pt idx="1513">
                  <c:v>119.0</c:v>
                </c:pt>
                <c:pt idx="1514">
                  <c:v>119.0</c:v>
                </c:pt>
                <c:pt idx="1515">
                  <c:v>120.0</c:v>
                </c:pt>
                <c:pt idx="1516">
                  <c:v>120.0</c:v>
                </c:pt>
                <c:pt idx="1517">
                  <c:v>121.0</c:v>
                </c:pt>
                <c:pt idx="1518">
                  <c:v>121.0</c:v>
                </c:pt>
                <c:pt idx="1519">
                  <c:v>122.0</c:v>
                </c:pt>
                <c:pt idx="1520">
                  <c:v>122.0</c:v>
                </c:pt>
                <c:pt idx="1521">
                  <c:v>124.0</c:v>
                </c:pt>
                <c:pt idx="1522">
                  <c:v>124.0</c:v>
                </c:pt>
                <c:pt idx="1523">
                  <c:v>125.0</c:v>
                </c:pt>
                <c:pt idx="1524">
                  <c:v>125.0</c:v>
                </c:pt>
                <c:pt idx="1525">
                  <c:v>126.0</c:v>
                </c:pt>
                <c:pt idx="1526">
                  <c:v>126.0</c:v>
                </c:pt>
                <c:pt idx="1527">
                  <c:v>127.0</c:v>
                </c:pt>
                <c:pt idx="1528">
                  <c:v>127.0</c:v>
                </c:pt>
                <c:pt idx="1529">
                  <c:v>128.0</c:v>
                </c:pt>
                <c:pt idx="1530">
                  <c:v>128.0</c:v>
                </c:pt>
                <c:pt idx="1531">
                  <c:v>129.0</c:v>
                </c:pt>
                <c:pt idx="1532">
                  <c:v>129.0</c:v>
                </c:pt>
                <c:pt idx="1533">
                  <c:v>130.0</c:v>
                </c:pt>
                <c:pt idx="1534">
                  <c:v>130.0</c:v>
                </c:pt>
                <c:pt idx="1535">
                  <c:v>133.0</c:v>
                </c:pt>
                <c:pt idx="1536">
                  <c:v>133.0</c:v>
                </c:pt>
                <c:pt idx="1537">
                  <c:v>134.0</c:v>
                </c:pt>
                <c:pt idx="1538">
                  <c:v>134.0</c:v>
                </c:pt>
                <c:pt idx="1539">
                  <c:v>135.0</c:v>
                </c:pt>
                <c:pt idx="1540">
                  <c:v>135.0</c:v>
                </c:pt>
                <c:pt idx="1541">
                  <c:v>137.0</c:v>
                </c:pt>
                <c:pt idx="1542">
                  <c:v>137.0</c:v>
                </c:pt>
                <c:pt idx="1543">
                  <c:v>138.0</c:v>
                </c:pt>
                <c:pt idx="1544">
                  <c:v>138.0</c:v>
                </c:pt>
                <c:pt idx="1545">
                  <c:v>141.0</c:v>
                </c:pt>
                <c:pt idx="1546">
                  <c:v>141.0</c:v>
                </c:pt>
                <c:pt idx="1547">
                  <c:v>142.0</c:v>
                </c:pt>
                <c:pt idx="1548">
                  <c:v>142.0</c:v>
                </c:pt>
                <c:pt idx="1549">
                  <c:v>143.0</c:v>
                </c:pt>
                <c:pt idx="1550">
                  <c:v>143.0</c:v>
                </c:pt>
                <c:pt idx="1551">
                  <c:v>145.0</c:v>
                </c:pt>
                <c:pt idx="1552">
                  <c:v>145.0</c:v>
                </c:pt>
                <c:pt idx="1553">
                  <c:v>147.0</c:v>
                </c:pt>
                <c:pt idx="1554">
                  <c:v>147.0</c:v>
                </c:pt>
                <c:pt idx="1555">
                  <c:v>149.0</c:v>
                </c:pt>
                <c:pt idx="1556">
                  <c:v>149.0</c:v>
                </c:pt>
                <c:pt idx="1557">
                  <c:v>150.0</c:v>
                </c:pt>
                <c:pt idx="1558">
                  <c:v>150.0</c:v>
                </c:pt>
                <c:pt idx="1559">
                  <c:v>152.0</c:v>
                </c:pt>
                <c:pt idx="1560">
                  <c:v>152.0</c:v>
                </c:pt>
                <c:pt idx="1561">
                  <c:v>155.0</c:v>
                </c:pt>
                <c:pt idx="1562">
                  <c:v>155.0</c:v>
                </c:pt>
                <c:pt idx="1563">
                  <c:v>157.0</c:v>
                </c:pt>
                <c:pt idx="1564">
                  <c:v>157.0</c:v>
                </c:pt>
                <c:pt idx="1565">
                  <c:v>161.0</c:v>
                </c:pt>
                <c:pt idx="1566">
                  <c:v>161.0</c:v>
                </c:pt>
                <c:pt idx="1567">
                  <c:v>164.0</c:v>
                </c:pt>
                <c:pt idx="1568">
                  <c:v>164.0</c:v>
                </c:pt>
                <c:pt idx="1569">
                  <c:v>165.0</c:v>
                </c:pt>
                <c:pt idx="1570">
                  <c:v>165.0</c:v>
                </c:pt>
                <c:pt idx="1571">
                  <c:v>166.0</c:v>
                </c:pt>
                <c:pt idx="1572">
                  <c:v>166.0</c:v>
                </c:pt>
                <c:pt idx="1573">
                  <c:v>166.0</c:v>
                </c:pt>
                <c:pt idx="1574">
                  <c:v>166.0</c:v>
                </c:pt>
                <c:pt idx="1575">
                  <c:v>168.0</c:v>
                </c:pt>
                <c:pt idx="1576">
                  <c:v>168.0</c:v>
                </c:pt>
                <c:pt idx="1577">
                  <c:v>169.0</c:v>
                </c:pt>
                <c:pt idx="1578">
                  <c:v>169.0</c:v>
                </c:pt>
                <c:pt idx="1579">
                  <c:v>171.0</c:v>
                </c:pt>
                <c:pt idx="1580">
                  <c:v>171.0</c:v>
                </c:pt>
                <c:pt idx="1581">
                  <c:v>172.0</c:v>
                </c:pt>
                <c:pt idx="1582">
                  <c:v>172.0</c:v>
                </c:pt>
                <c:pt idx="1583">
                  <c:v>173.0</c:v>
                </c:pt>
                <c:pt idx="1584">
                  <c:v>173.0</c:v>
                </c:pt>
                <c:pt idx="1585">
                  <c:v>174.0</c:v>
                </c:pt>
                <c:pt idx="1586">
                  <c:v>174.0</c:v>
                </c:pt>
                <c:pt idx="1587">
                  <c:v>175.0</c:v>
                </c:pt>
                <c:pt idx="1588">
                  <c:v>175.0</c:v>
                </c:pt>
                <c:pt idx="1589">
                  <c:v>176.0</c:v>
                </c:pt>
                <c:pt idx="1590">
                  <c:v>176.0</c:v>
                </c:pt>
                <c:pt idx="1591">
                  <c:v>177.0</c:v>
                </c:pt>
                <c:pt idx="1592">
                  <c:v>177.0</c:v>
                </c:pt>
                <c:pt idx="1593">
                  <c:v>178.0</c:v>
                </c:pt>
                <c:pt idx="1594">
                  <c:v>178.0</c:v>
                </c:pt>
                <c:pt idx="1595">
                  <c:v>179.0</c:v>
                </c:pt>
                <c:pt idx="1596">
                  <c:v>179.0</c:v>
                </c:pt>
                <c:pt idx="1597">
                  <c:v>181.0</c:v>
                </c:pt>
                <c:pt idx="1598">
                  <c:v>181.0</c:v>
                </c:pt>
                <c:pt idx="1599">
                  <c:v>182.0</c:v>
                </c:pt>
                <c:pt idx="1600">
                  <c:v>182.0</c:v>
                </c:pt>
                <c:pt idx="1601">
                  <c:v>183.0</c:v>
                </c:pt>
                <c:pt idx="1602">
                  <c:v>183.0</c:v>
                </c:pt>
                <c:pt idx="1603">
                  <c:v>183.0</c:v>
                </c:pt>
                <c:pt idx="1604">
                  <c:v>183.0</c:v>
                </c:pt>
                <c:pt idx="1605">
                  <c:v>184.0</c:v>
                </c:pt>
                <c:pt idx="1606">
                  <c:v>184.0</c:v>
                </c:pt>
                <c:pt idx="1607">
                  <c:v>185.0</c:v>
                </c:pt>
                <c:pt idx="1608">
                  <c:v>185.0</c:v>
                </c:pt>
                <c:pt idx="1609">
                  <c:v>185.0</c:v>
                </c:pt>
                <c:pt idx="1610">
                  <c:v>185.0</c:v>
                </c:pt>
                <c:pt idx="1611">
                  <c:v>186.0</c:v>
                </c:pt>
                <c:pt idx="1612">
                  <c:v>186.0</c:v>
                </c:pt>
                <c:pt idx="1613">
                  <c:v>187.0</c:v>
                </c:pt>
                <c:pt idx="1614">
                  <c:v>187.0</c:v>
                </c:pt>
                <c:pt idx="1615">
                  <c:v>188.0</c:v>
                </c:pt>
                <c:pt idx="1616">
                  <c:v>188.0</c:v>
                </c:pt>
                <c:pt idx="1617">
                  <c:v>189.0</c:v>
                </c:pt>
                <c:pt idx="1618">
                  <c:v>189.0</c:v>
                </c:pt>
                <c:pt idx="1619">
                  <c:v>190.0</c:v>
                </c:pt>
                <c:pt idx="1620">
                  <c:v>190.0</c:v>
                </c:pt>
                <c:pt idx="1621">
                  <c:v>191.0</c:v>
                </c:pt>
                <c:pt idx="1622">
                  <c:v>191.0</c:v>
                </c:pt>
                <c:pt idx="1623">
                  <c:v>192.0</c:v>
                </c:pt>
                <c:pt idx="1624">
                  <c:v>192.0</c:v>
                </c:pt>
                <c:pt idx="1625">
                  <c:v>193.0</c:v>
                </c:pt>
                <c:pt idx="1626">
                  <c:v>193.0</c:v>
                </c:pt>
                <c:pt idx="1627">
                  <c:v>194.0</c:v>
                </c:pt>
                <c:pt idx="1628">
                  <c:v>194.0</c:v>
                </c:pt>
                <c:pt idx="1629">
                  <c:v>195.0</c:v>
                </c:pt>
                <c:pt idx="1630">
                  <c:v>195.0</c:v>
                </c:pt>
                <c:pt idx="1631">
                  <c:v>195.0</c:v>
                </c:pt>
                <c:pt idx="1632">
                  <c:v>195.0</c:v>
                </c:pt>
                <c:pt idx="1633">
                  <c:v>196.0</c:v>
                </c:pt>
                <c:pt idx="1634">
                  <c:v>196.0</c:v>
                </c:pt>
                <c:pt idx="1635">
                  <c:v>197.0</c:v>
                </c:pt>
                <c:pt idx="1636">
                  <c:v>197.0</c:v>
                </c:pt>
                <c:pt idx="1637">
                  <c:v>197.0</c:v>
                </c:pt>
                <c:pt idx="1638">
                  <c:v>197.0</c:v>
                </c:pt>
                <c:pt idx="1639">
                  <c:v>198.0</c:v>
                </c:pt>
                <c:pt idx="1640">
                  <c:v>198.0</c:v>
                </c:pt>
                <c:pt idx="1641">
                  <c:v>199.0</c:v>
                </c:pt>
                <c:pt idx="1642">
                  <c:v>199.0</c:v>
                </c:pt>
                <c:pt idx="1643">
                  <c:v>200.0</c:v>
                </c:pt>
                <c:pt idx="1644">
                  <c:v>200.0</c:v>
                </c:pt>
                <c:pt idx="1645">
                  <c:v>201.0</c:v>
                </c:pt>
                <c:pt idx="1646">
                  <c:v>201.0</c:v>
                </c:pt>
                <c:pt idx="1647">
                  <c:v>202.0</c:v>
                </c:pt>
                <c:pt idx="1648">
                  <c:v>202.0</c:v>
                </c:pt>
                <c:pt idx="1649">
                  <c:v>203.0</c:v>
                </c:pt>
                <c:pt idx="1650">
                  <c:v>203.0</c:v>
                </c:pt>
                <c:pt idx="1651">
                  <c:v>204.0</c:v>
                </c:pt>
                <c:pt idx="1652">
                  <c:v>204.0</c:v>
                </c:pt>
                <c:pt idx="1653">
                  <c:v>205.0</c:v>
                </c:pt>
                <c:pt idx="1654">
                  <c:v>205.0</c:v>
                </c:pt>
                <c:pt idx="1655">
                  <c:v>206.0</c:v>
                </c:pt>
                <c:pt idx="1656">
                  <c:v>206.0</c:v>
                </c:pt>
                <c:pt idx="1657">
                  <c:v>207.0</c:v>
                </c:pt>
                <c:pt idx="1658">
                  <c:v>207.0</c:v>
                </c:pt>
                <c:pt idx="1659">
                  <c:v>208.0</c:v>
                </c:pt>
                <c:pt idx="1660">
                  <c:v>208.0</c:v>
                </c:pt>
                <c:pt idx="1661">
                  <c:v>210.0</c:v>
                </c:pt>
                <c:pt idx="1662">
                  <c:v>210.0</c:v>
                </c:pt>
                <c:pt idx="1663">
                  <c:v>211.0</c:v>
                </c:pt>
                <c:pt idx="1664">
                  <c:v>211.0</c:v>
                </c:pt>
                <c:pt idx="1665">
                  <c:v>212.0</c:v>
                </c:pt>
                <c:pt idx="1666">
                  <c:v>212.0</c:v>
                </c:pt>
                <c:pt idx="1667">
                  <c:v>214.0</c:v>
                </c:pt>
                <c:pt idx="1668">
                  <c:v>214.0</c:v>
                </c:pt>
                <c:pt idx="1669">
                  <c:v>215.0</c:v>
                </c:pt>
                <c:pt idx="1670">
                  <c:v>215.0</c:v>
                </c:pt>
                <c:pt idx="1671">
                  <c:v>218.0</c:v>
                </c:pt>
                <c:pt idx="1672">
                  <c:v>218.0</c:v>
                </c:pt>
                <c:pt idx="1673">
                  <c:v>220.0</c:v>
                </c:pt>
                <c:pt idx="1674">
                  <c:v>220.0</c:v>
                </c:pt>
                <c:pt idx="1675">
                  <c:v>223.0</c:v>
                </c:pt>
                <c:pt idx="1676">
                  <c:v>223.0</c:v>
                </c:pt>
                <c:pt idx="1677">
                  <c:v>224.0</c:v>
                </c:pt>
                <c:pt idx="1678">
                  <c:v>224.0</c:v>
                </c:pt>
                <c:pt idx="1679">
                  <c:v>227.0</c:v>
                </c:pt>
                <c:pt idx="1680">
                  <c:v>227.0</c:v>
                </c:pt>
                <c:pt idx="1681">
                  <c:v>229.0</c:v>
                </c:pt>
                <c:pt idx="1682">
                  <c:v>229.0</c:v>
                </c:pt>
                <c:pt idx="1683">
                  <c:v>231.0</c:v>
                </c:pt>
                <c:pt idx="1684">
                  <c:v>231.0</c:v>
                </c:pt>
                <c:pt idx="1685">
                  <c:v>234.0</c:v>
                </c:pt>
                <c:pt idx="1686">
                  <c:v>234.0</c:v>
                </c:pt>
                <c:pt idx="1687">
                  <c:v>236.0</c:v>
                </c:pt>
                <c:pt idx="1688">
                  <c:v>236.0</c:v>
                </c:pt>
                <c:pt idx="1689">
                  <c:v>237.0</c:v>
                </c:pt>
                <c:pt idx="1690">
                  <c:v>237.0</c:v>
                </c:pt>
                <c:pt idx="1691">
                  <c:v>238.0</c:v>
                </c:pt>
                <c:pt idx="1692">
                  <c:v>238.0</c:v>
                </c:pt>
                <c:pt idx="1693">
                  <c:v>239.0</c:v>
                </c:pt>
                <c:pt idx="1694">
                  <c:v>239.0</c:v>
                </c:pt>
                <c:pt idx="1695">
                  <c:v>240.0</c:v>
                </c:pt>
                <c:pt idx="1696">
                  <c:v>240.0</c:v>
                </c:pt>
                <c:pt idx="1697">
                  <c:v>240.0</c:v>
                </c:pt>
                <c:pt idx="1698">
                  <c:v>240.0</c:v>
                </c:pt>
                <c:pt idx="1699">
                  <c:v>241.0</c:v>
                </c:pt>
                <c:pt idx="1700">
                  <c:v>241.0</c:v>
                </c:pt>
                <c:pt idx="1701">
                  <c:v>242.0</c:v>
                </c:pt>
                <c:pt idx="1702">
                  <c:v>242.0</c:v>
                </c:pt>
                <c:pt idx="1703">
                  <c:v>244.0</c:v>
                </c:pt>
                <c:pt idx="1704">
                  <c:v>244.0</c:v>
                </c:pt>
                <c:pt idx="1705">
                  <c:v>245.0</c:v>
                </c:pt>
                <c:pt idx="1706">
                  <c:v>245.0</c:v>
                </c:pt>
                <c:pt idx="1707">
                  <c:v>246.0</c:v>
                </c:pt>
                <c:pt idx="1708">
                  <c:v>246.0</c:v>
                </c:pt>
                <c:pt idx="1709">
                  <c:v>249.0</c:v>
                </c:pt>
                <c:pt idx="1710">
                  <c:v>249.0</c:v>
                </c:pt>
                <c:pt idx="1711">
                  <c:v>249.0</c:v>
                </c:pt>
                <c:pt idx="1712">
                  <c:v>249.0</c:v>
                </c:pt>
                <c:pt idx="1713">
                  <c:v>252.0</c:v>
                </c:pt>
                <c:pt idx="1714">
                  <c:v>252.0</c:v>
                </c:pt>
                <c:pt idx="1715">
                  <c:v>253.0</c:v>
                </c:pt>
                <c:pt idx="1716">
                  <c:v>253.0</c:v>
                </c:pt>
                <c:pt idx="1717">
                  <c:v>254.0</c:v>
                </c:pt>
                <c:pt idx="1718">
                  <c:v>254.0</c:v>
                </c:pt>
                <c:pt idx="1719">
                  <c:v>255.0</c:v>
                </c:pt>
                <c:pt idx="1720">
                  <c:v>255.0</c:v>
                </c:pt>
                <c:pt idx="1721">
                  <c:v>257.0</c:v>
                </c:pt>
                <c:pt idx="1722">
                  <c:v>257.0</c:v>
                </c:pt>
                <c:pt idx="1723">
                  <c:v>258.0</c:v>
                </c:pt>
                <c:pt idx="1724">
                  <c:v>258.0</c:v>
                </c:pt>
                <c:pt idx="1725">
                  <c:v>259.0</c:v>
                </c:pt>
                <c:pt idx="1726">
                  <c:v>259.0</c:v>
                </c:pt>
                <c:pt idx="1727">
                  <c:v>260.0</c:v>
                </c:pt>
                <c:pt idx="1728">
                  <c:v>260.0</c:v>
                </c:pt>
                <c:pt idx="1729">
                  <c:v>261.0</c:v>
                </c:pt>
                <c:pt idx="1730">
                  <c:v>261.0</c:v>
                </c:pt>
                <c:pt idx="1731">
                  <c:v>264.0</c:v>
                </c:pt>
                <c:pt idx="1732">
                  <c:v>264.0</c:v>
                </c:pt>
                <c:pt idx="1733">
                  <c:v>265.0</c:v>
                </c:pt>
                <c:pt idx="1734">
                  <c:v>265.0</c:v>
                </c:pt>
                <c:pt idx="1735">
                  <c:v>266.0</c:v>
                </c:pt>
                <c:pt idx="1736">
                  <c:v>266.0</c:v>
                </c:pt>
                <c:pt idx="1737">
                  <c:v>267.0</c:v>
                </c:pt>
                <c:pt idx="1738">
                  <c:v>267.0</c:v>
                </c:pt>
                <c:pt idx="1739">
                  <c:v>270.0</c:v>
                </c:pt>
                <c:pt idx="1740">
                  <c:v>270.0</c:v>
                </c:pt>
                <c:pt idx="1741">
                  <c:v>274.0</c:v>
                </c:pt>
                <c:pt idx="1742">
                  <c:v>274.0</c:v>
                </c:pt>
                <c:pt idx="1743">
                  <c:v>275.0</c:v>
                </c:pt>
                <c:pt idx="1744">
                  <c:v>275.0</c:v>
                </c:pt>
                <c:pt idx="1745">
                  <c:v>277.0</c:v>
                </c:pt>
                <c:pt idx="1746">
                  <c:v>277.0</c:v>
                </c:pt>
                <c:pt idx="1747">
                  <c:v>280.0</c:v>
                </c:pt>
                <c:pt idx="1748">
                  <c:v>280.0</c:v>
                </c:pt>
                <c:pt idx="1749">
                  <c:v>280.0</c:v>
                </c:pt>
                <c:pt idx="1750">
                  <c:v>280.0</c:v>
                </c:pt>
                <c:pt idx="1751">
                  <c:v>282.0</c:v>
                </c:pt>
                <c:pt idx="1752">
                  <c:v>282.0</c:v>
                </c:pt>
                <c:pt idx="1753">
                  <c:v>283.0</c:v>
                </c:pt>
                <c:pt idx="1754">
                  <c:v>283.0</c:v>
                </c:pt>
                <c:pt idx="1755">
                  <c:v>285.0</c:v>
                </c:pt>
                <c:pt idx="1756">
                  <c:v>285.0</c:v>
                </c:pt>
                <c:pt idx="1757">
                  <c:v>289.0</c:v>
                </c:pt>
                <c:pt idx="1758">
                  <c:v>289.0</c:v>
                </c:pt>
                <c:pt idx="1759">
                  <c:v>290.0</c:v>
                </c:pt>
                <c:pt idx="1760">
                  <c:v>290.0</c:v>
                </c:pt>
                <c:pt idx="1761">
                  <c:v>295.0</c:v>
                </c:pt>
                <c:pt idx="1762">
                  <c:v>295.0</c:v>
                </c:pt>
                <c:pt idx="1763">
                  <c:v>300.0</c:v>
                </c:pt>
                <c:pt idx="1764">
                  <c:v>300.0</c:v>
                </c:pt>
                <c:pt idx="1765">
                  <c:v>302.0</c:v>
                </c:pt>
                <c:pt idx="1766">
                  <c:v>302.0</c:v>
                </c:pt>
                <c:pt idx="1767">
                  <c:v>303.0</c:v>
                </c:pt>
                <c:pt idx="1768">
                  <c:v>303.0</c:v>
                </c:pt>
                <c:pt idx="1769">
                  <c:v>306.0</c:v>
                </c:pt>
                <c:pt idx="1770">
                  <c:v>306.0</c:v>
                </c:pt>
                <c:pt idx="1771">
                  <c:v>313.0</c:v>
                </c:pt>
                <c:pt idx="1772">
                  <c:v>313.0</c:v>
                </c:pt>
                <c:pt idx="1773">
                  <c:v>318.0</c:v>
                </c:pt>
                <c:pt idx="1774">
                  <c:v>318.0</c:v>
                </c:pt>
                <c:pt idx="1775">
                  <c:v>323.0</c:v>
                </c:pt>
                <c:pt idx="1776">
                  <c:v>323.0</c:v>
                </c:pt>
                <c:pt idx="1777">
                  <c:v>325.0</c:v>
                </c:pt>
                <c:pt idx="1778">
                  <c:v>325.0</c:v>
                </c:pt>
                <c:pt idx="1779">
                  <c:v>325.0</c:v>
                </c:pt>
                <c:pt idx="1780">
                  <c:v>325.0</c:v>
                </c:pt>
                <c:pt idx="1781">
                  <c:v>326.0</c:v>
                </c:pt>
                <c:pt idx="1782">
                  <c:v>326.0</c:v>
                </c:pt>
                <c:pt idx="1783">
                  <c:v>327.0</c:v>
                </c:pt>
                <c:pt idx="1784">
                  <c:v>327.0</c:v>
                </c:pt>
                <c:pt idx="1785">
                  <c:v>328.0</c:v>
                </c:pt>
                <c:pt idx="1786">
                  <c:v>328.0</c:v>
                </c:pt>
                <c:pt idx="1787">
                  <c:v>329.0</c:v>
                </c:pt>
                <c:pt idx="1788">
                  <c:v>329.0</c:v>
                </c:pt>
                <c:pt idx="1789">
                  <c:v>330.0</c:v>
                </c:pt>
                <c:pt idx="1790">
                  <c:v>330.0</c:v>
                </c:pt>
                <c:pt idx="1791">
                  <c:v>332.0</c:v>
                </c:pt>
                <c:pt idx="1792">
                  <c:v>332.0</c:v>
                </c:pt>
                <c:pt idx="1793">
                  <c:v>336.0</c:v>
                </c:pt>
                <c:pt idx="1794">
                  <c:v>336.0</c:v>
                </c:pt>
                <c:pt idx="1795">
                  <c:v>337.0</c:v>
                </c:pt>
                <c:pt idx="1796">
                  <c:v>337.0</c:v>
                </c:pt>
                <c:pt idx="1797">
                  <c:v>338.0</c:v>
                </c:pt>
                <c:pt idx="1798">
                  <c:v>338.0</c:v>
                </c:pt>
                <c:pt idx="1799">
                  <c:v>339.0</c:v>
                </c:pt>
                <c:pt idx="1800">
                  <c:v>339.0</c:v>
                </c:pt>
                <c:pt idx="1801">
                  <c:v>340.0</c:v>
                </c:pt>
                <c:pt idx="1802">
                  <c:v>340.0</c:v>
                </c:pt>
                <c:pt idx="1803">
                  <c:v>342.0</c:v>
                </c:pt>
                <c:pt idx="1804">
                  <c:v>342.0</c:v>
                </c:pt>
                <c:pt idx="1805">
                  <c:v>342.0</c:v>
                </c:pt>
                <c:pt idx="1806">
                  <c:v>342.0</c:v>
                </c:pt>
                <c:pt idx="1807">
                  <c:v>343.0</c:v>
                </c:pt>
                <c:pt idx="1808">
                  <c:v>343.0</c:v>
                </c:pt>
                <c:pt idx="1809">
                  <c:v>344.0</c:v>
                </c:pt>
                <c:pt idx="1810">
                  <c:v>344.0</c:v>
                </c:pt>
                <c:pt idx="1811">
                  <c:v>345.0</c:v>
                </c:pt>
                <c:pt idx="1812">
                  <c:v>345.0</c:v>
                </c:pt>
                <c:pt idx="1813">
                  <c:v>347.0</c:v>
                </c:pt>
                <c:pt idx="1814">
                  <c:v>347.0</c:v>
                </c:pt>
                <c:pt idx="1815">
                  <c:v>348.0</c:v>
                </c:pt>
                <c:pt idx="1816">
                  <c:v>348.0</c:v>
                </c:pt>
                <c:pt idx="1817">
                  <c:v>349.0</c:v>
                </c:pt>
                <c:pt idx="1818">
                  <c:v>349.0</c:v>
                </c:pt>
                <c:pt idx="1819">
                  <c:v>350.0</c:v>
                </c:pt>
                <c:pt idx="1820">
                  <c:v>350.0</c:v>
                </c:pt>
                <c:pt idx="1821">
                  <c:v>351.0</c:v>
                </c:pt>
                <c:pt idx="1822">
                  <c:v>351.0</c:v>
                </c:pt>
                <c:pt idx="1823">
                  <c:v>352.0</c:v>
                </c:pt>
                <c:pt idx="1824">
                  <c:v>352.0</c:v>
                </c:pt>
                <c:pt idx="1825">
                  <c:v>353.0</c:v>
                </c:pt>
                <c:pt idx="1826">
                  <c:v>353.0</c:v>
                </c:pt>
                <c:pt idx="1827">
                  <c:v>354.0</c:v>
                </c:pt>
                <c:pt idx="1828">
                  <c:v>354.0</c:v>
                </c:pt>
                <c:pt idx="1829">
                  <c:v>355.0</c:v>
                </c:pt>
                <c:pt idx="1830">
                  <c:v>355.0</c:v>
                </c:pt>
                <c:pt idx="1831">
                  <c:v>356.0</c:v>
                </c:pt>
                <c:pt idx="1832">
                  <c:v>356.0</c:v>
                </c:pt>
                <c:pt idx="1833">
                  <c:v>357.0</c:v>
                </c:pt>
                <c:pt idx="1834">
                  <c:v>357.0</c:v>
                </c:pt>
                <c:pt idx="1835">
                  <c:v>358.0</c:v>
                </c:pt>
                <c:pt idx="1836">
                  <c:v>358.0</c:v>
                </c:pt>
                <c:pt idx="1837">
                  <c:v>358.0</c:v>
                </c:pt>
                <c:pt idx="1838">
                  <c:v>358.0</c:v>
                </c:pt>
                <c:pt idx="1839">
                  <c:v>359.0</c:v>
                </c:pt>
                <c:pt idx="1840">
                  <c:v>359.0</c:v>
                </c:pt>
                <c:pt idx="1841">
                  <c:v>360.0</c:v>
                </c:pt>
                <c:pt idx="1842">
                  <c:v>360.0</c:v>
                </c:pt>
                <c:pt idx="1843">
                  <c:v>361.0</c:v>
                </c:pt>
                <c:pt idx="1844">
                  <c:v>361.0</c:v>
                </c:pt>
                <c:pt idx="1845">
                  <c:v>362.0</c:v>
                </c:pt>
                <c:pt idx="1846">
                  <c:v>362.0</c:v>
                </c:pt>
                <c:pt idx="1847">
                  <c:v>363.0</c:v>
                </c:pt>
                <c:pt idx="1848">
                  <c:v>363.0</c:v>
                </c:pt>
                <c:pt idx="1849">
                  <c:v>364.0</c:v>
                </c:pt>
                <c:pt idx="1850">
                  <c:v>364.0</c:v>
                </c:pt>
                <c:pt idx="1851">
                  <c:v>365.0</c:v>
                </c:pt>
                <c:pt idx="1852">
                  <c:v>365.0</c:v>
                </c:pt>
                <c:pt idx="1853">
                  <c:v>366.0</c:v>
                </c:pt>
                <c:pt idx="1854">
                  <c:v>366.0</c:v>
                </c:pt>
                <c:pt idx="1855">
                  <c:v>366.0</c:v>
                </c:pt>
                <c:pt idx="1856">
                  <c:v>366.0</c:v>
                </c:pt>
                <c:pt idx="1857">
                  <c:v>367.0</c:v>
                </c:pt>
                <c:pt idx="1858">
                  <c:v>367.0</c:v>
                </c:pt>
                <c:pt idx="1859">
                  <c:v>368.0</c:v>
                </c:pt>
                <c:pt idx="1860">
                  <c:v>368.0</c:v>
                </c:pt>
                <c:pt idx="1861">
                  <c:v>369.0</c:v>
                </c:pt>
                <c:pt idx="1862">
                  <c:v>369.0</c:v>
                </c:pt>
                <c:pt idx="1863">
                  <c:v>371.0</c:v>
                </c:pt>
                <c:pt idx="1864">
                  <c:v>371.0</c:v>
                </c:pt>
                <c:pt idx="1865">
                  <c:v>372.0</c:v>
                </c:pt>
                <c:pt idx="1866">
                  <c:v>372.0</c:v>
                </c:pt>
                <c:pt idx="1867">
                  <c:v>373.0</c:v>
                </c:pt>
                <c:pt idx="1868">
                  <c:v>373.0</c:v>
                </c:pt>
                <c:pt idx="1869">
                  <c:v>374.0</c:v>
                </c:pt>
                <c:pt idx="1870">
                  <c:v>374.0</c:v>
                </c:pt>
                <c:pt idx="1871">
                  <c:v>375.0</c:v>
                </c:pt>
                <c:pt idx="1872">
                  <c:v>375.0</c:v>
                </c:pt>
                <c:pt idx="1873">
                  <c:v>377.0</c:v>
                </c:pt>
                <c:pt idx="1874">
                  <c:v>377.0</c:v>
                </c:pt>
                <c:pt idx="1875">
                  <c:v>379.0</c:v>
                </c:pt>
                <c:pt idx="1876">
                  <c:v>379.0</c:v>
                </c:pt>
                <c:pt idx="1877">
                  <c:v>380.0</c:v>
                </c:pt>
                <c:pt idx="1878">
                  <c:v>380.0</c:v>
                </c:pt>
                <c:pt idx="1879">
                  <c:v>381.0</c:v>
                </c:pt>
                <c:pt idx="1880">
                  <c:v>381.0</c:v>
                </c:pt>
                <c:pt idx="1881">
                  <c:v>382.0</c:v>
                </c:pt>
                <c:pt idx="1882">
                  <c:v>382.0</c:v>
                </c:pt>
                <c:pt idx="1883">
                  <c:v>386.0</c:v>
                </c:pt>
                <c:pt idx="1884">
                  <c:v>386.0</c:v>
                </c:pt>
                <c:pt idx="1885">
                  <c:v>387.0</c:v>
                </c:pt>
                <c:pt idx="1886">
                  <c:v>387.0</c:v>
                </c:pt>
                <c:pt idx="1887">
                  <c:v>388.0</c:v>
                </c:pt>
                <c:pt idx="1888">
                  <c:v>388.0</c:v>
                </c:pt>
                <c:pt idx="1889">
                  <c:v>389.0</c:v>
                </c:pt>
                <c:pt idx="1890">
                  <c:v>389.0</c:v>
                </c:pt>
                <c:pt idx="1891">
                  <c:v>391.0</c:v>
                </c:pt>
                <c:pt idx="1892">
                  <c:v>391.0</c:v>
                </c:pt>
                <c:pt idx="1893">
                  <c:v>394.0</c:v>
                </c:pt>
                <c:pt idx="1894">
                  <c:v>394.0</c:v>
                </c:pt>
                <c:pt idx="1895">
                  <c:v>395.0</c:v>
                </c:pt>
                <c:pt idx="1896">
                  <c:v>395.0</c:v>
                </c:pt>
                <c:pt idx="1897">
                  <c:v>397.0</c:v>
                </c:pt>
                <c:pt idx="1898">
                  <c:v>397.0</c:v>
                </c:pt>
                <c:pt idx="1899">
                  <c:v>401.0</c:v>
                </c:pt>
                <c:pt idx="1900">
                  <c:v>401.0</c:v>
                </c:pt>
                <c:pt idx="1901">
                  <c:v>402.0</c:v>
                </c:pt>
                <c:pt idx="1902">
                  <c:v>402.0</c:v>
                </c:pt>
                <c:pt idx="1903">
                  <c:v>405.0</c:v>
                </c:pt>
                <c:pt idx="1904">
                  <c:v>405.0</c:v>
                </c:pt>
                <c:pt idx="1905">
                  <c:v>407.0</c:v>
                </c:pt>
                <c:pt idx="1906">
                  <c:v>407.0</c:v>
                </c:pt>
                <c:pt idx="1907">
                  <c:v>409.0</c:v>
                </c:pt>
                <c:pt idx="1908">
                  <c:v>409.0</c:v>
                </c:pt>
                <c:pt idx="1909">
                  <c:v>410.0</c:v>
                </c:pt>
                <c:pt idx="1910">
                  <c:v>410.0</c:v>
                </c:pt>
                <c:pt idx="1911">
                  <c:v>416.0</c:v>
                </c:pt>
                <c:pt idx="1912">
                  <c:v>416.0</c:v>
                </c:pt>
                <c:pt idx="1913">
                  <c:v>417.0</c:v>
                </c:pt>
                <c:pt idx="1914">
                  <c:v>417.0</c:v>
                </c:pt>
                <c:pt idx="1915">
                  <c:v>418.0</c:v>
                </c:pt>
                <c:pt idx="1916">
                  <c:v>418.0</c:v>
                </c:pt>
                <c:pt idx="1917">
                  <c:v>423.0</c:v>
                </c:pt>
                <c:pt idx="1918">
                  <c:v>423.0</c:v>
                </c:pt>
                <c:pt idx="1919">
                  <c:v>424.0</c:v>
                </c:pt>
                <c:pt idx="1920">
                  <c:v>424.0</c:v>
                </c:pt>
                <c:pt idx="1921">
                  <c:v>427.0</c:v>
                </c:pt>
                <c:pt idx="1922">
                  <c:v>427.0</c:v>
                </c:pt>
                <c:pt idx="1923">
                  <c:v>432.0</c:v>
                </c:pt>
                <c:pt idx="1924">
                  <c:v>432.0</c:v>
                </c:pt>
                <c:pt idx="1925">
                  <c:v>435.0</c:v>
                </c:pt>
                <c:pt idx="1926">
                  <c:v>435.0</c:v>
                </c:pt>
                <c:pt idx="1927">
                  <c:v>436.0</c:v>
                </c:pt>
                <c:pt idx="1928">
                  <c:v>436.0</c:v>
                </c:pt>
                <c:pt idx="1929">
                  <c:v>437.0</c:v>
                </c:pt>
                <c:pt idx="1930">
                  <c:v>437.0</c:v>
                </c:pt>
                <c:pt idx="1931">
                  <c:v>438.0</c:v>
                </c:pt>
                <c:pt idx="1932">
                  <c:v>438.0</c:v>
                </c:pt>
                <c:pt idx="1933">
                  <c:v>440.0</c:v>
                </c:pt>
                <c:pt idx="1934">
                  <c:v>440.0</c:v>
                </c:pt>
                <c:pt idx="1935">
                  <c:v>442.0</c:v>
                </c:pt>
                <c:pt idx="1936">
                  <c:v>442.0</c:v>
                </c:pt>
                <c:pt idx="1937">
                  <c:v>443.0</c:v>
                </c:pt>
                <c:pt idx="1938">
                  <c:v>443.0</c:v>
                </c:pt>
                <c:pt idx="1939">
                  <c:v>444.0</c:v>
                </c:pt>
                <c:pt idx="1940">
                  <c:v>444.0</c:v>
                </c:pt>
                <c:pt idx="1941">
                  <c:v>446.0</c:v>
                </c:pt>
                <c:pt idx="1942">
                  <c:v>446.0</c:v>
                </c:pt>
                <c:pt idx="1943">
                  <c:v>446.0</c:v>
                </c:pt>
                <c:pt idx="1944">
                  <c:v>446.0</c:v>
                </c:pt>
                <c:pt idx="1945">
                  <c:v>449.0</c:v>
                </c:pt>
                <c:pt idx="1946">
                  <c:v>449.0</c:v>
                </c:pt>
                <c:pt idx="1947">
                  <c:v>450.0</c:v>
                </c:pt>
                <c:pt idx="1948">
                  <c:v>450.0</c:v>
                </c:pt>
                <c:pt idx="1949">
                  <c:v>451.0</c:v>
                </c:pt>
                <c:pt idx="1950">
                  <c:v>451.0</c:v>
                </c:pt>
                <c:pt idx="1951">
                  <c:v>452.0</c:v>
                </c:pt>
                <c:pt idx="1952">
                  <c:v>452.0</c:v>
                </c:pt>
                <c:pt idx="1953">
                  <c:v>453.0</c:v>
                </c:pt>
                <c:pt idx="1954">
                  <c:v>453.0</c:v>
                </c:pt>
                <c:pt idx="1955">
                  <c:v>455.0</c:v>
                </c:pt>
                <c:pt idx="1956">
                  <c:v>455.0</c:v>
                </c:pt>
                <c:pt idx="1957">
                  <c:v>457.0</c:v>
                </c:pt>
                <c:pt idx="1958">
                  <c:v>457.0</c:v>
                </c:pt>
                <c:pt idx="1959">
                  <c:v>459.0</c:v>
                </c:pt>
                <c:pt idx="1960">
                  <c:v>459.0</c:v>
                </c:pt>
                <c:pt idx="1961">
                  <c:v>463.0</c:v>
                </c:pt>
                <c:pt idx="1962">
                  <c:v>463.0</c:v>
                </c:pt>
                <c:pt idx="1963">
                  <c:v>464.0</c:v>
                </c:pt>
                <c:pt idx="1964">
                  <c:v>464.0</c:v>
                </c:pt>
                <c:pt idx="1965">
                  <c:v>466.0</c:v>
                </c:pt>
                <c:pt idx="1966">
                  <c:v>466.0</c:v>
                </c:pt>
                <c:pt idx="1967">
                  <c:v>467.0</c:v>
                </c:pt>
                <c:pt idx="1968">
                  <c:v>467.0</c:v>
                </c:pt>
                <c:pt idx="1969">
                  <c:v>471.0</c:v>
                </c:pt>
                <c:pt idx="1970">
                  <c:v>471.0</c:v>
                </c:pt>
                <c:pt idx="1971">
                  <c:v>472.0</c:v>
                </c:pt>
                <c:pt idx="1972">
                  <c:v>472.0</c:v>
                </c:pt>
                <c:pt idx="1973">
                  <c:v>475.0</c:v>
                </c:pt>
                <c:pt idx="1974">
                  <c:v>475.0</c:v>
                </c:pt>
                <c:pt idx="1975">
                  <c:v>476.0</c:v>
                </c:pt>
                <c:pt idx="1976">
                  <c:v>476.0</c:v>
                </c:pt>
                <c:pt idx="1977">
                  <c:v>478.0</c:v>
                </c:pt>
                <c:pt idx="1978">
                  <c:v>478.0</c:v>
                </c:pt>
                <c:pt idx="1979">
                  <c:v>479.0</c:v>
                </c:pt>
                <c:pt idx="1980">
                  <c:v>479.0</c:v>
                </c:pt>
                <c:pt idx="1981">
                  <c:v>480.0</c:v>
                </c:pt>
                <c:pt idx="1982">
                  <c:v>480.0</c:v>
                </c:pt>
                <c:pt idx="1983">
                  <c:v>481.0</c:v>
                </c:pt>
                <c:pt idx="1984">
                  <c:v>481.0</c:v>
                </c:pt>
                <c:pt idx="1985">
                  <c:v>483.0</c:v>
                </c:pt>
                <c:pt idx="1986">
                  <c:v>483.0</c:v>
                </c:pt>
                <c:pt idx="1987">
                  <c:v>484.0</c:v>
                </c:pt>
                <c:pt idx="1988">
                  <c:v>484.0</c:v>
                </c:pt>
                <c:pt idx="1989">
                  <c:v>485.0</c:v>
                </c:pt>
                <c:pt idx="1990">
                  <c:v>485.0</c:v>
                </c:pt>
                <c:pt idx="1991">
                  <c:v>486.0</c:v>
                </c:pt>
                <c:pt idx="1992">
                  <c:v>486.0</c:v>
                </c:pt>
                <c:pt idx="1993">
                  <c:v>488.0</c:v>
                </c:pt>
                <c:pt idx="1994">
                  <c:v>488.0</c:v>
                </c:pt>
                <c:pt idx="1995">
                  <c:v>489.0</c:v>
                </c:pt>
                <c:pt idx="1996">
                  <c:v>489.0</c:v>
                </c:pt>
                <c:pt idx="1997">
                  <c:v>490.0</c:v>
                </c:pt>
                <c:pt idx="1998">
                  <c:v>490.0</c:v>
                </c:pt>
                <c:pt idx="1999">
                  <c:v>491.0</c:v>
                </c:pt>
                <c:pt idx="2000">
                  <c:v>491.0</c:v>
                </c:pt>
                <c:pt idx="2001">
                  <c:v>491.0</c:v>
                </c:pt>
                <c:pt idx="2002">
                  <c:v>491.0</c:v>
                </c:pt>
                <c:pt idx="2003">
                  <c:v>492.0</c:v>
                </c:pt>
                <c:pt idx="2004">
                  <c:v>492.0</c:v>
                </c:pt>
                <c:pt idx="2005">
                  <c:v>493.0</c:v>
                </c:pt>
                <c:pt idx="2006">
                  <c:v>493.0</c:v>
                </c:pt>
                <c:pt idx="2007">
                  <c:v>494.0</c:v>
                </c:pt>
                <c:pt idx="2008">
                  <c:v>494.0</c:v>
                </c:pt>
                <c:pt idx="2009">
                  <c:v>495.0</c:v>
                </c:pt>
                <c:pt idx="2010">
                  <c:v>495.0</c:v>
                </c:pt>
                <c:pt idx="2011">
                  <c:v>497.0</c:v>
                </c:pt>
                <c:pt idx="2012">
                  <c:v>497.0</c:v>
                </c:pt>
                <c:pt idx="2013">
                  <c:v>498.0</c:v>
                </c:pt>
                <c:pt idx="2014">
                  <c:v>498.0</c:v>
                </c:pt>
                <c:pt idx="2015">
                  <c:v>499.0</c:v>
                </c:pt>
                <c:pt idx="2016">
                  <c:v>499.0</c:v>
                </c:pt>
                <c:pt idx="2017">
                  <c:v>503.0</c:v>
                </c:pt>
                <c:pt idx="2018">
                  <c:v>503.0</c:v>
                </c:pt>
                <c:pt idx="2019">
                  <c:v>504.0</c:v>
                </c:pt>
                <c:pt idx="2020">
                  <c:v>504.0</c:v>
                </c:pt>
                <c:pt idx="2021">
                  <c:v>505.0</c:v>
                </c:pt>
                <c:pt idx="2022">
                  <c:v>505.0</c:v>
                </c:pt>
                <c:pt idx="2023">
                  <c:v>506.0</c:v>
                </c:pt>
                <c:pt idx="2024">
                  <c:v>506.0</c:v>
                </c:pt>
                <c:pt idx="2025">
                  <c:v>507.0</c:v>
                </c:pt>
                <c:pt idx="2026">
                  <c:v>507.0</c:v>
                </c:pt>
                <c:pt idx="2027">
                  <c:v>508.0</c:v>
                </c:pt>
                <c:pt idx="2028">
                  <c:v>508.0</c:v>
                </c:pt>
                <c:pt idx="2029">
                  <c:v>511.0</c:v>
                </c:pt>
                <c:pt idx="2030">
                  <c:v>511.0</c:v>
                </c:pt>
                <c:pt idx="2031">
                  <c:v>512.0</c:v>
                </c:pt>
                <c:pt idx="2032">
                  <c:v>512.0</c:v>
                </c:pt>
                <c:pt idx="2033">
                  <c:v>513.0</c:v>
                </c:pt>
                <c:pt idx="2034">
                  <c:v>513.0</c:v>
                </c:pt>
                <c:pt idx="2035">
                  <c:v>515.0</c:v>
                </c:pt>
                <c:pt idx="2036">
                  <c:v>515.0</c:v>
                </c:pt>
                <c:pt idx="2037">
                  <c:v>519.0</c:v>
                </c:pt>
                <c:pt idx="2038">
                  <c:v>519.0</c:v>
                </c:pt>
                <c:pt idx="2039">
                  <c:v>520.0</c:v>
                </c:pt>
                <c:pt idx="2040">
                  <c:v>520.0</c:v>
                </c:pt>
                <c:pt idx="2041">
                  <c:v>523.0</c:v>
                </c:pt>
                <c:pt idx="2042">
                  <c:v>523.0</c:v>
                </c:pt>
                <c:pt idx="2043">
                  <c:v>524.0</c:v>
                </c:pt>
                <c:pt idx="2044">
                  <c:v>524.0</c:v>
                </c:pt>
                <c:pt idx="2045">
                  <c:v>526.0</c:v>
                </c:pt>
                <c:pt idx="2046">
                  <c:v>526.0</c:v>
                </c:pt>
                <c:pt idx="2047">
                  <c:v>527.0</c:v>
                </c:pt>
                <c:pt idx="2048">
                  <c:v>527.0</c:v>
                </c:pt>
                <c:pt idx="2049">
                  <c:v>531.0</c:v>
                </c:pt>
                <c:pt idx="2050">
                  <c:v>531.0</c:v>
                </c:pt>
                <c:pt idx="2051">
                  <c:v>532.0</c:v>
                </c:pt>
                <c:pt idx="2052">
                  <c:v>532.0</c:v>
                </c:pt>
                <c:pt idx="2053">
                  <c:v>533.0</c:v>
                </c:pt>
                <c:pt idx="2054">
                  <c:v>533.0</c:v>
                </c:pt>
                <c:pt idx="2055">
                  <c:v>534.0</c:v>
                </c:pt>
                <c:pt idx="2056">
                  <c:v>534.0</c:v>
                </c:pt>
                <c:pt idx="2057">
                  <c:v>535.0</c:v>
                </c:pt>
                <c:pt idx="2058">
                  <c:v>535.0</c:v>
                </c:pt>
                <c:pt idx="2059">
                  <c:v>536.0</c:v>
                </c:pt>
                <c:pt idx="2060">
                  <c:v>536.0</c:v>
                </c:pt>
                <c:pt idx="2061">
                  <c:v>537.0</c:v>
                </c:pt>
                <c:pt idx="2062">
                  <c:v>537.0</c:v>
                </c:pt>
                <c:pt idx="2063">
                  <c:v>538.0</c:v>
                </c:pt>
                <c:pt idx="2064">
                  <c:v>538.0</c:v>
                </c:pt>
                <c:pt idx="2065">
                  <c:v>539.0</c:v>
                </c:pt>
                <c:pt idx="2066">
                  <c:v>539.0</c:v>
                </c:pt>
                <c:pt idx="2067">
                  <c:v>540.0</c:v>
                </c:pt>
                <c:pt idx="2068">
                  <c:v>540.0</c:v>
                </c:pt>
                <c:pt idx="2069">
                  <c:v>541.0</c:v>
                </c:pt>
                <c:pt idx="2070">
                  <c:v>541.0</c:v>
                </c:pt>
                <c:pt idx="2071">
                  <c:v>542.0</c:v>
                </c:pt>
                <c:pt idx="2072">
                  <c:v>542.0</c:v>
                </c:pt>
                <c:pt idx="2073">
                  <c:v>543.0</c:v>
                </c:pt>
                <c:pt idx="2074">
                  <c:v>543.0</c:v>
                </c:pt>
                <c:pt idx="2075">
                  <c:v>544.0</c:v>
                </c:pt>
                <c:pt idx="2076">
                  <c:v>544.0</c:v>
                </c:pt>
                <c:pt idx="2077">
                  <c:v>545.0</c:v>
                </c:pt>
                <c:pt idx="2078">
                  <c:v>545.0</c:v>
                </c:pt>
                <c:pt idx="2079">
                  <c:v>546.0</c:v>
                </c:pt>
                <c:pt idx="2080">
                  <c:v>546.0</c:v>
                </c:pt>
                <c:pt idx="2081">
                  <c:v>547.0</c:v>
                </c:pt>
                <c:pt idx="2082">
                  <c:v>547.0</c:v>
                </c:pt>
                <c:pt idx="2083">
                  <c:v>548.0</c:v>
                </c:pt>
                <c:pt idx="2084">
                  <c:v>548.0</c:v>
                </c:pt>
                <c:pt idx="2085">
                  <c:v>549.0</c:v>
                </c:pt>
                <c:pt idx="2086">
                  <c:v>549.0</c:v>
                </c:pt>
                <c:pt idx="2087">
                  <c:v>550.0</c:v>
                </c:pt>
                <c:pt idx="2088">
                  <c:v>550.0</c:v>
                </c:pt>
                <c:pt idx="2089">
                  <c:v>551.0</c:v>
                </c:pt>
                <c:pt idx="2090">
                  <c:v>551.0</c:v>
                </c:pt>
                <c:pt idx="2091">
                  <c:v>553.0</c:v>
                </c:pt>
                <c:pt idx="2092">
                  <c:v>553.0</c:v>
                </c:pt>
                <c:pt idx="2093">
                  <c:v>554.0</c:v>
                </c:pt>
                <c:pt idx="2094">
                  <c:v>554.0</c:v>
                </c:pt>
                <c:pt idx="2095">
                  <c:v>555.0</c:v>
                </c:pt>
                <c:pt idx="2096">
                  <c:v>555.0</c:v>
                </c:pt>
                <c:pt idx="2097">
                  <c:v>556.0</c:v>
                </c:pt>
                <c:pt idx="2098">
                  <c:v>556.0</c:v>
                </c:pt>
                <c:pt idx="2099">
                  <c:v>557.0</c:v>
                </c:pt>
                <c:pt idx="2100">
                  <c:v>557.0</c:v>
                </c:pt>
                <c:pt idx="2101">
                  <c:v>558.0</c:v>
                </c:pt>
                <c:pt idx="2102">
                  <c:v>558.0</c:v>
                </c:pt>
                <c:pt idx="2103">
                  <c:v>560.0</c:v>
                </c:pt>
                <c:pt idx="2104">
                  <c:v>560.0</c:v>
                </c:pt>
                <c:pt idx="2105">
                  <c:v>561.0</c:v>
                </c:pt>
                <c:pt idx="2106">
                  <c:v>561.0</c:v>
                </c:pt>
                <c:pt idx="2107">
                  <c:v>563.0</c:v>
                </c:pt>
                <c:pt idx="2108">
                  <c:v>563.0</c:v>
                </c:pt>
                <c:pt idx="2109">
                  <c:v>564.0</c:v>
                </c:pt>
                <c:pt idx="2110">
                  <c:v>564.0</c:v>
                </c:pt>
                <c:pt idx="2111">
                  <c:v>565.0</c:v>
                </c:pt>
                <c:pt idx="2112">
                  <c:v>565.0</c:v>
                </c:pt>
                <c:pt idx="2113">
                  <c:v>568.0</c:v>
                </c:pt>
                <c:pt idx="2114">
                  <c:v>568.0</c:v>
                </c:pt>
                <c:pt idx="2115">
                  <c:v>569.0</c:v>
                </c:pt>
                <c:pt idx="2116">
                  <c:v>569.0</c:v>
                </c:pt>
                <c:pt idx="2117">
                  <c:v>570.0</c:v>
                </c:pt>
                <c:pt idx="2118">
                  <c:v>570.0</c:v>
                </c:pt>
                <c:pt idx="2119">
                  <c:v>571.0</c:v>
                </c:pt>
                <c:pt idx="2120">
                  <c:v>571.0</c:v>
                </c:pt>
                <c:pt idx="2121">
                  <c:v>572.0</c:v>
                </c:pt>
                <c:pt idx="2122">
                  <c:v>572.0</c:v>
                </c:pt>
                <c:pt idx="2123">
                  <c:v>574.0</c:v>
                </c:pt>
                <c:pt idx="2124">
                  <c:v>574.0</c:v>
                </c:pt>
                <c:pt idx="2125">
                  <c:v>575.0</c:v>
                </c:pt>
                <c:pt idx="2126">
                  <c:v>575.0</c:v>
                </c:pt>
                <c:pt idx="2127">
                  <c:v>576.0</c:v>
                </c:pt>
                <c:pt idx="2128">
                  <c:v>576.0</c:v>
                </c:pt>
                <c:pt idx="2129">
                  <c:v>578.0</c:v>
                </c:pt>
                <c:pt idx="2130">
                  <c:v>578.0</c:v>
                </c:pt>
                <c:pt idx="2131">
                  <c:v>579.0</c:v>
                </c:pt>
                <c:pt idx="2132">
                  <c:v>579.0</c:v>
                </c:pt>
                <c:pt idx="2133">
                  <c:v>581.0</c:v>
                </c:pt>
                <c:pt idx="2134">
                  <c:v>581.0</c:v>
                </c:pt>
                <c:pt idx="2135">
                  <c:v>582.0</c:v>
                </c:pt>
                <c:pt idx="2136">
                  <c:v>582.0</c:v>
                </c:pt>
                <c:pt idx="2137">
                  <c:v>583.0</c:v>
                </c:pt>
                <c:pt idx="2138">
                  <c:v>583.0</c:v>
                </c:pt>
                <c:pt idx="2139">
                  <c:v>585.0</c:v>
                </c:pt>
                <c:pt idx="2140">
                  <c:v>585.0</c:v>
                </c:pt>
                <c:pt idx="2141">
                  <c:v>586.0</c:v>
                </c:pt>
                <c:pt idx="2142">
                  <c:v>586.0</c:v>
                </c:pt>
                <c:pt idx="2143">
                  <c:v>587.0</c:v>
                </c:pt>
                <c:pt idx="2144">
                  <c:v>587.0</c:v>
                </c:pt>
                <c:pt idx="2145">
                  <c:v>588.0</c:v>
                </c:pt>
                <c:pt idx="2146">
                  <c:v>588.0</c:v>
                </c:pt>
                <c:pt idx="2147">
                  <c:v>589.0</c:v>
                </c:pt>
                <c:pt idx="2148">
                  <c:v>589.0</c:v>
                </c:pt>
                <c:pt idx="2149">
                  <c:v>590.0</c:v>
                </c:pt>
                <c:pt idx="2150">
                  <c:v>590.0</c:v>
                </c:pt>
                <c:pt idx="2151">
                  <c:v>591.0</c:v>
                </c:pt>
                <c:pt idx="2152">
                  <c:v>591.0</c:v>
                </c:pt>
                <c:pt idx="2153">
                  <c:v>596.0</c:v>
                </c:pt>
                <c:pt idx="2154">
                  <c:v>596.0</c:v>
                </c:pt>
                <c:pt idx="2155">
                  <c:v>600.0</c:v>
                </c:pt>
                <c:pt idx="2156">
                  <c:v>600.0</c:v>
                </c:pt>
                <c:pt idx="2157">
                  <c:v>602.0</c:v>
                </c:pt>
                <c:pt idx="2158">
                  <c:v>602.0</c:v>
                </c:pt>
                <c:pt idx="2159">
                  <c:v>603.0</c:v>
                </c:pt>
                <c:pt idx="2160">
                  <c:v>603.0</c:v>
                </c:pt>
                <c:pt idx="2161">
                  <c:v>605.0</c:v>
                </c:pt>
                <c:pt idx="2162">
                  <c:v>605.0</c:v>
                </c:pt>
                <c:pt idx="2163">
                  <c:v>610.0</c:v>
                </c:pt>
                <c:pt idx="2164">
                  <c:v>610.0</c:v>
                </c:pt>
                <c:pt idx="2165">
                  <c:v>613.0</c:v>
                </c:pt>
                <c:pt idx="2166">
                  <c:v>613.0</c:v>
                </c:pt>
                <c:pt idx="2167">
                  <c:v>616.0</c:v>
                </c:pt>
                <c:pt idx="2168">
                  <c:v>616.0</c:v>
                </c:pt>
                <c:pt idx="2169">
                  <c:v>622.0</c:v>
                </c:pt>
                <c:pt idx="2170">
                  <c:v>622.0</c:v>
                </c:pt>
                <c:pt idx="2171">
                  <c:v>624.0</c:v>
                </c:pt>
                <c:pt idx="2172">
                  <c:v>624.0</c:v>
                </c:pt>
                <c:pt idx="2173">
                  <c:v>625.0</c:v>
                </c:pt>
                <c:pt idx="2174">
                  <c:v>625.0</c:v>
                </c:pt>
                <c:pt idx="2175">
                  <c:v>627.0</c:v>
                </c:pt>
                <c:pt idx="2176">
                  <c:v>627.0</c:v>
                </c:pt>
                <c:pt idx="2177">
                  <c:v>628.0</c:v>
                </c:pt>
                <c:pt idx="2178">
                  <c:v>628.0</c:v>
                </c:pt>
                <c:pt idx="2179">
                  <c:v>629.0</c:v>
                </c:pt>
                <c:pt idx="2180">
                  <c:v>629.0</c:v>
                </c:pt>
                <c:pt idx="2181">
                  <c:v>630.0</c:v>
                </c:pt>
                <c:pt idx="2182">
                  <c:v>630.0</c:v>
                </c:pt>
                <c:pt idx="2183">
                  <c:v>631.0</c:v>
                </c:pt>
                <c:pt idx="2184">
                  <c:v>631.0</c:v>
                </c:pt>
                <c:pt idx="2185">
                  <c:v>632.0</c:v>
                </c:pt>
                <c:pt idx="2186">
                  <c:v>632.0</c:v>
                </c:pt>
                <c:pt idx="2187">
                  <c:v>634.0</c:v>
                </c:pt>
                <c:pt idx="2188">
                  <c:v>634.0</c:v>
                </c:pt>
                <c:pt idx="2189">
                  <c:v>635.0</c:v>
                </c:pt>
                <c:pt idx="2190">
                  <c:v>635.0</c:v>
                </c:pt>
                <c:pt idx="2191">
                  <c:v>636.0</c:v>
                </c:pt>
                <c:pt idx="2192">
                  <c:v>636.0</c:v>
                </c:pt>
                <c:pt idx="2193">
                  <c:v>637.0</c:v>
                </c:pt>
                <c:pt idx="2194">
                  <c:v>637.0</c:v>
                </c:pt>
                <c:pt idx="2195">
                  <c:v>638.0</c:v>
                </c:pt>
                <c:pt idx="2196">
                  <c:v>638.0</c:v>
                </c:pt>
                <c:pt idx="2197">
                  <c:v>639.0</c:v>
                </c:pt>
                <c:pt idx="2198">
                  <c:v>639.0</c:v>
                </c:pt>
                <c:pt idx="2199">
                  <c:v>640.0</c:v>
                </c:pt>
                <c:pt idx="2200">
                  <c:v>640.0</c:v>
                </c:pt>
                <c:pt idx="2201">
                  <c:v>641.0</c:v>
                </c:pt>
                <c:pt idx="2202">
                  <c:v>641.0</c:v>
                </c:pt>
                <c:pt idx="2203">
                  <c:v>642.0</c:v>
                </c:pt>
                <c:pt idx="2204">
                  <c:v>642.0</c:v>
                </c:pt>
                <c:pt idx="2205">
                  <c:v>643.0</c:v>
                </c:pt>
                <c:pt idx="2206">
                  <c:v>643.0</c:v>
                </c:pt>
                <c:pt idx="2207">
                  <c:v>644.0</c:v>
                </c:pt>
                <c:pt idx="2208">
                  <c:v>644.0</c:v>
                </c:pt>
                <c:pt idx="2209">
                  <c:v>645.0</c:v>
                </c:pt>
                <c:pt idx="2210">
                  <c:v>645.0</c:v>
                </c:pt>
                <c:pt idx="2211">
                  <c:v>646.0</c:v>
                </c:pt>
                <c:pt idx="2212">
                  <c:v>646.0</c:v>
                </c:pt>
                <c:pt idx="2213">
                  <c:v>647.0</c:v>
                </c:pt>
                <c:pt idx="2214">
                  <c:v>647.0</c:v>
                </c:pt>
                <c:pt idx="2215">
                  <c:v>649.0</c:v>
                </c:pt>
                <c:pt idx="2216">
                  <c:v>649.0</c:v>
                </c:pt>
                <c:pt idx="2217">
                  <c:v>650.0</c:v>
                </c:pt>
                <c:pt idx="2218">
                  <c:v>650.0</c:v>
                </c:pt>
                <c:pt idx="2219">
                  <c:v>651.0</c:v>
                </c:pt>
                <c:pt idx="2220">
                  <c:v>651.0</c:v>
                </c:pt>
                <c:pt idx="2221">
                  <c:v>652.0</c:v>
                </c:pt>
                <c:pt idx="2222">
                  <c:v>652.0</c:v>
                </c:pt>
                <c:pt idx="2223">
                  <c:v>653.0</c:v>
                </c:pt>
                <c:pt idx="2224">
                  <c:v>653.0</c:v>
                </c:pt>
                <c:pt idx="2225">
                  <c:v>654.0</c:v>
                </c:pt>
                <c:pt idx="2226">
                  <c:v>654.0</c:v>
                </c:pt>
                <c:pt idx="2227">
                  <c:v>655.0</c:v>
                </c:pt>
                <c:pt idx="2228">
                  <c:v>655.0</c:v>
                </c:pt>
                <c:pt idx="2229">
                  <c:v>656.0</c:v>
                </c:pt>
                <c:pt idx="2230">
                  <c:v>656.0</c:v>
                </c:pt>
                <c:pt idx="2231">
                  <c:v>660.0</c:v>
                </c:pt>
                <c:pt idx="2232">
                  <c:v>660.0</c:v>
                </c:pt>
                <c:pt idx="2233">
                  <c:v>661.0</c:v>
                </c:pt>
                <c:pt idx="2234">
                  <c:v>661.0</c:v>
                </c:pt>
                <c:pt idx="2235">
                  <c:v>662.0</c:v>
                </c:pt>
                <c:pt idx="2236">
                  <c:v>662.0</c:v>
                </c:pt>
                <c:pt idx="2237">
                  <c:v>665.0</c:v>
                </c:pt>
                <c:pt idx="2238">
                  <c:v>665.0</c:v>
                </c:pt>
                <c:pt idx="2239">
                  <c:v>666.0</c:v>
                </c:pt>
                <c:pt idx="2240">
                  <c:v>666.0</c:v>
                </c:pt>
                <c:pt idx="2241">
                  <c:v>672.0</c:v>
                </c:pt>
                <c:pt idx="2242">
                  <c:v>672.0</c:v>
                </c:pt>
                <c:pt idx="2243">
                  <c:v>673.0</c:v>
                </c:pt>
                <c:pt idx="2244">
                  <c:v>673.0</c:v>
                </c:pt>
                <c:pt idx="2245">
                  <c:v>674.0</c:v>
                </c:pt>
                <c:pt idx="2246">
                  <c:v>674.0</c:v>
                </c:pt>
                <c:pt idx="2247">
                  <c:v>680.0</c:v>
                </c:pt>
                <c:pt idx="2248">
                  <c:v>680.0</c:v>
                </c:pt>
                <c:pt idx="2249">
                  <c:v>681.0</c:v>
                </c:pt>
                <c:pt idx="2250">
                  <c:v>681.0</c:v>
                </c:pt>
                <c:pt idx="2251">
                  <c:v>682.0</c:v>
                </c:pt>
                <c:pt idx="2252">
                  <c:v>682.0</c:v>
                </c:pt>
                <c:pt idx="2253">
                  <c:v>686.0</c:v>
                </c:pt>
                <c:pt idx="2254">
                  <c:v>686.0</c:v>
                </c:pt>
                <c:pt idx="2255">
                  <c:v>687.0</c:v>
                </c:pt>
                <c:pt idx="2256">
                  <c:v>687.0</c:v>
                </c:pt>
                <c:pt idx="2257">
                  <c:v>694.0</c:v>
                </c:pt>
                <c:pt idx="2258">
                  <c:v>694.0</c:v>
                </c:pt>
                <c:pt idx="2259">
                  <c:v>696.0</c:v>
                </c:pt>
                <c:pt idx="2260">
                  <c:v>696.0</c:v>
                </c:pt>
                <c:pt idx="2261">
                  <c:v>697.0</c:v>
                </c:pt>
                <c:pt idx="2262">
                  <c:v>697.0</c:v>
                </c:pt>
                <c:pt idx="2263">
                  <c:v>703.0</c:v>
                </c:pt>
                <c:pt idx="2264">
                  <c:v>703.0</c:v>
                </c:pt>
                <c:pt idx="2265">
                  <c:v>709.0</c:v>
                </c:pt>
                <c:pt idx="2266">
                  <c:v>709.0</c:v>
                </c:pt>
                <c:pt idx="2267">
                  <c:v>711.0</c:v>
                </c:pt>
                <c:pt idx="2268">
                  <c:v>711.0</c:v>
                </c:pt>
                <c:pt idx="2269">
                  <c:v>714.0</c:v>
                </c:pt>
                <c:pt idx="2270">
                  <c:v>714.0</c:v>
                </c:pt>
                <c:pt idx="2271">
                  <c:v>715.0</c:v>
                </c:pt>
                <c:pt idx="2272">
                  <c:v>715.0</c:v>
                </c:pt>
                <c:pt idx="2273">
                  <c:v>716.0</c:v>
                </c:pt>
                <c:pt idx="2274">
                  <c:v>716.0</c:v>
                </c:pt>
                <c:pt idx="2275">
                  <c:v>718.0</c:v>
                </c:pt>
                <c:pt idx="2276">
                  <c:v>718.0</c:v>
                </c:pt>
                <c:pt idx="2277">
                  <c:v>720.0</c:v>
                </c:pt>
                <c:pt idx="2278">
                  <c:v>720.0</c:v>
                </c:pt>
                <c:pt idx="2279">
                  <c:v>722.0</c:v>
                </c:pt>
                <c:pt idx="2280">
                  <c:v>722.0</c:v>
                </c:pt>
                <c:pt idx="2281">
                  <c:v>724.0</c:v>
                </c:pt>
                <c:pt idx="2282">
                  <c:v>724.0</c:v>
                </c:pt>
                <c:pt idx="2283">
                  <c:v>725.0</c:v>
                </c:pt>
                <c:pt idx="2284">
                  <c:v>725.0</c:v>
                </c:pt>
                <c:pt idx="2285">
                  <c:v>726.0</c:v>
                </c:pt>
                <c:pt idx="2286">
                  <c:v>726.0</c:v>
                </c:pt>
                <c:pt idx="2287">
                  <c:v>727.0</c:v>
                </c:pt>
                <c:pt idx="2288">
                  <c:v>727.0</c:v>
                </c:pt>
                <c:pt idx="2289">
                  <c:v>728.0</c:v>
                </c:pt>
                <c:pt idx="2290">
                  <c:v>728.0</c:v>
                </c:pt>
                <c:pt idx="2291">
                  <c:v>729.0</c:v>
                </c:pt>
                <c:pt idx="2292">
                  <c:v>729.0</c:v>
                </c:pt>
                <c:pt idx="2293">
                  <c:v>730.0</c:v>
                </c:pt>
                <c:pt idx="2294">
                  <c:v>730.0</c:v>
                </c:pt>
                <c:pt idx="2295">
                  <c:v>731.0</c:v>
                </c:pt>
                <c:pt idx="2296">
                  <c:v>731.0</c:v>
                </c:pt>
                <c:pt idx="2297">
                  <c:v>732.0</c:v>
                </c:pt>
                <c:pt idx="2298">
                  <c:v>732.0</c:v>
                </c:pt>
                <c:pt idx="2299">
                  <c:v>733.0</c:v>
                </c:pt>
                <c:pt idx="2300">
                  <c:v>733.0</c:v>
                </c:pt>
                <c:pt idx="2301">
                  <c:v>734.0</c:v>
                </c:pt>
                <c:pt idx="2302">
                  <c:v>734.0</c:v>
                </c:pt>
                <c:pt idx="2303">
                  <c:v>735.0</c:v>
                </c:pt>
                <c:pt idx="2304">
                  <c:v>735.0</c:v>
                </c:pt>
                <c:pt idx="2305">
                  <c:v>736.0</c:v>
                </c:pt>
                <c:pt idx="2306">
                  <c:v>736.0</c:v>
                </c:pt>
                <c:pt idx="2307">
                  <c:v>737.0</c:v>
                </c:pt>
                <c:pt idx="2308">
                  <c:v>737.0</c:v>
                </c:pt>
                <c:pt idx="2309">
                  <c:v>738.0</c:v>
                </c:pt>
                <c:pt idx="2310">
                  <c:v>738.0</c:v>
                </c:pt>
                <c:pt idx="2311">
                  <c:v>739.0</c:v>
                </c:pt>
                <c:pt idx="2312">
                  <c:v>739.0</c:v>
                </c:pt>
                <c:pt idx="2313">
                  <c:v>740.0</c:v>
                </c:pt>
                <c:pt idx="2314">
                  <c:v>740.0</c:v>
                </c:pt>
                <c:pt idx="2315">
                  <c:v>741.0</c:v>
                </c:pt>
                <c:pt idx="2316">
                  <c:v>741.0</c:v>
                </c:pt>
                <c:pt idx="2317">
                  <c:v>742.0</c:v>
                </c:pt>
                <c:pt idx="2318">
                  <c:v>742.0</c:v>
                </c:pt>
                <c:pt idx="2319">
                  <c:v>743.0</c:v>
                </c:pt>
                <c:pt idx="2320">
                  <c:v>743.0</c:v>
                </c:pt>
                <c:pt idx="2321">
                  <c:v>744.0</c:v>
                </c:pt>
                <c:pt idx="2322">
                  <c:v>744.0</c:v>
                </c:pt>
                <c:pt idx="2323">
                  <c:v>744.0</c:v>
                </c:pt>
                <c:pt idx="2324">
                  <c:v>744.0</c:v>
                </c:pt>
                <c:pt idx="2325">
                  <c:v>745.0</c:v>
                </c:pt>
                <c:pt idx="2326">
                  <c:v>745.0</c:v>
                </c:pt>
                <c:pt idx="2327">
                  <c:v>746.0</c:v>
                </c:pt>
                <c:pt idx="2328">
                  <c:v>746.0</c:v>
                </c:pt>
                <c:pt idx="2329">
                  <c:v>747.0</c:v>
                </c:pt>
                <c:pt idx="2330">
                  <c:v>747.0</c:v>
                </c:pt>
                <c:pt idx="2331">
                  <c:v>748.0</c:v>
                </c:pt>
                <c:pt idx="2332">
                  <c:v>748.0</c:v>
                </c:pt>
                <c:pt idx="2333">
                  <c:v>749.0</c:v>
                </c:pt>
                <c:pt idx="2334">
                  <c:v>749.0</c:v>
                </c:pt>
                <c:pt idx="2335">
                  <c:v>750.0</c:v>
                </c:pt>
                <c:pt idx="2336">
                  <c:v>750.0</c:v>
                </c:pt>
                <c:pt idx="2337">
                  <c:v>751.0</c:v>
                </c:pt>
                <c:pt idx="2338">
                  <c:v>751.0</c:v>
                </c:pt>
                <c:pt idx="2339">
                  <c:v>752.0</c:v>
                </c:pt>
                <c:pt idx="2340">
                  <c:v>752.0</c:v>
                </c:pt>
                <c:pt idx="2341">
                  <c:v>753.0</c:v>
                </c:pt>
                <c:pt idx="2342">
                  <c:v>753.0</c:v>
                </c:pt>
                <c:pt idx="2343">
                  <c:v>756.0</c:v>
                </c:pt>
                <c:pt idx="2344">
                  <c:v>756.0</c:v>
                </c:pt>
                <c:pt idx="2345">
                  <c:v>757.0</c:v>
                </c:pt>
                <c:pt idx="2346">
                  <c:v>757.0</c:v>
                </c:pt>
                <c:pt idx="2347">
                  <c:v>758.0</c:v>
                </c:pt>
                <c:pt idx="2348">
                  <c:v>758.0</c:v>
                </c:pt>
                <c:pt idx="2349">
                  <c:v>759.0</c:v>
                </c:pt>
                <c:pt idx="2350">
                  <c:v>759.0</c:v>
                </c:pt>
                <c:pt idx="2351">
                  <c:v>760.0</c:v>
                </c:pt>
                <c:pt idx="2352">
                  <c:v>760.0</c:v>
                </c:pt>
                <c:pt idx="2353">
                  <c:v>762.0</c:v>
                </c:pt>
                <c:pt idx="2354">
                  <c:v>762.0</c:v>
                </c:pt>
                <c:pt idx="2355">
                  <c:v>764.0</c:v>
                </c:pt>
                <c:pt idx="2356">
                  <c:v>764.0</c:v>
                </c:pt>
                <c:pt idx="2357">
                  <c:v>797.0</c:v>
                </c:pt>
                <c:pt idx="2358">
                  <c:v>797.0</c:v>
                </c:pt>
                <c:pt idx="2359">
                  <c:v>820.0</c:v>
                </c:pt>
                <c:pt idx="2360">
                  <c:v>820.0</c:v>
                </c:pt>
                <c:pt idx="2361">
                  <c:v>822.0</c:v>
                </c:pt>
                <c:pt idx="2362">
                  <c:v>822.0</c:v>
                </c:pt>
              </c:numCache>
            </c:numRef>
          </c:xVal>
          <c:yVal>
            <c:numRef>
              <c:f>Sheet1!$C$2:$C$2364</c:f>
              <c:numCache>
                <c:formatCode>General</c:formatCode>
                <c:ptCount val="2363"/>
                <c:pt idx="1318">
                  <c:v>0.0</c:v>
                </c:pt>
                <c:pt idx="1319">
                  <c:v>0.0</c:v>
                </c:pt>
                <c:pt idx="1320">
                  <c:v>0.0</c:v>
                </c:pt>
                <c:pt idx="1321">
                  <c:v>0.0</c:v>
                </c:pt>
                <c:pt idx="1322">
                  <c:v>0.0</c:v>
                </c:pt>
                <c:pt idx="1323">
                  <c:v>0.0</c:v>
                </c:pt>
                <c:pt idx="1324">
                  <c:v>0.0</c:v>
                </c:pt>
                <c:pt idx="1325">
                  <c:v>0.0</c:v>
                </c:pt>
                <c:pt idx="1326">
                  <c:v>0.0</c:v>
                </c:pt>
                <c:pt idx="1327">
                  <c:v>0.0</c:v>
                </c:pt>
                <c:pt idx="1328">
                  <c:v>0.0</c:v>
                </c:pt>
                <c:pt idx="1329">
                  <c:v>0.0</c:v>
                </c:pt>
                <c:pt idx="1330">
                  <c:v>0.069190122</c:v>
                </c:pt>
                <c:pt idx="1331">
                  <c:v>0.069190122</c:v>
                </c:pt>
                <c:pt idx="1332">
                  <c:v>0.102887882</c:v>
                </c:pt>
                <c:pt idx="1333">
                  <c:v>0.102887882</c:v>
                </c:pt>
                <c:pt idx="1334">
                  <c:v>0.102887882</c:v>
                </c:pt>
                <c:pt idx="1335">
                  <c:v>0.102887882</c:v>
                </c:pt>
                <c:pt idx="1336">
                  <c:v>0.102887882</c:v>
                </c:pt>
                <c:pt idx="1337">
                  <c:v>0.102887882</c:v>
                </c:pt>
                <c:pt idx="1338">
                  <c:v>0.102887882</c:v>
                </c:pt>
                <c:pt idx="1339">
                  <c:v>0.102887882</c:v>
                </c:pt>
                <c:pt idx="1340">
                  <c:v>0.102887882</c:v>
                </c:pt>
                <c:pt idx="1341">
                  <c:v>0.102887882</c:v>
                </c:pt>
                <c:pt idx="1342">
                  <c:v>0.102887882</c:v>
                </c:pt>
                <c:pt idx="1343">
                  <c:v>0.102887882</c:v>
                </c:pt>
                <c:pt idx="1344">
                  <c:v>0.102887882</c:v>
                </c:pt>
                <c:pt idx="1345">
                  <c:v>0.102887882</c:v>
                </c:pt>
                <c:pt idx="1346">
                  <c:v>0.102887882</c:v>
                </c:pt>
                <c:pt idx="1347">
                  <c:v>0.102887882</c:v>
                </c:pt>
                <c:pt idx="1348">
                  <c:v>0.102887882</c:v>
                </c:pt>
                <c:pt idx="1349">
                  <c:v>0.102887882</c:v>
                </c:pt>
                <c:pt idx="1350">
                  <c:v>0.102887882</c:v>
                </c:pt>
                <c:pt idx="1351">
                  <c:v>0.102887882</c:v>
                </c:pt>
                <c:pt idx="1352">
                  <c:v>0.102887882</c:v>
                </c:pt>
                <c:pt idx="1353">
                  <c:v>0.102887882</c:v>
                </c:pt>
                <c:pt idx="1354">
                  <c:v>0.102887882</c:v>
                </c:pt>
                <c:pt idx="1355">
                  <c:v>0.102887882</c:v>
                </c:pt>
                <c:pt idx="1356">
                  <c:v>0.102887882</c:v>
                </c:pt>
                <c:pt idx="1357">
                  <c:v>0.102887882</c:v>
                </c:pt>
                <c:pt idx="1358">
                  <c:v>0.102887882</c:v>
                </c:pt>
                <c:pt idx="1359">
                  <c:v>0.102887882</c:v>
                </c:pt>
                <c:pt idx="1360">
                  <c:v>0.102887882</c:v>
                </c:pt>
                <c:pt idx="1361">
                  <c:v>0.102887882</c:v>
                </c:pt>
                <c:pt idx="1362">
                  <c:v>0.102887882</c:v>
                </c:pt>
                <c:pt idx="1363">
                  <c:v>0.102887882</c:v>
                </c:pt>
                <c:pt idx="1364">
                  <c:v>0.102887882</c:v>
                </c:pt>
                <c:pt idx="1365">
                  <c:v>0.102887882</c:v>
                </c:pt>
                <c:pt idx="1366">
                  <c:v>0.102887882</c:v>
                </c:pt>
                <c:pt idx="1367">
                  <c:v>0.102887882</c:v>
                </c:pt>
                <c:pt idx="1368">
                  <c:v>0.102887882</c:v>
                </c:pt>
                <c:pt idx="1369">
                  <c:v>0.102887882</c:v>
                </c:pt>
                <c:pt idx="1370">
                  <c:v>0.102887882</c:v>
                </c:pt>
                <c:pt idx="1371">
                  <c:v>0.102887882</c:v>
                </c:pt>
                <c:pt idx="1372">
                  <c:v>0.171592048</c:v>
                </c:pt>
                <c:pt idx="1373">
                  <c:v>0.171592048</c:v>
                </c:pt>
                <c:pt idx="1374">
                  <c:v>0.171592048</c:v>
                </c:pt>
                <c:pt idx="1375">
                  <c:v>0.171592048</c:v>
                </c:pt>
                <c:pt idx="1376">
                  <c:v>0.171592048</c:v>
                </c:pt>
                <c:pt idx="1377">
                  <c:v>0.171592048</c:v>
                </c:pt>
                <c:pt idx="1378">
                  <c:v>0.171592048</c:v>
                </c:pt>
                <c:pt idx="1379">
                  <c:v>0.171592048</c:v>
                </c:pt>
                <c:pt idx="1380">
                  <c:v>0.171592048</c:v>
                </c:pt>
                <c:pt idx="1381">
                  <c:v>0.171592048</c:v>
                </c:pt>
                <c:pt idx="1382">
                  <c:v>0.171592048</c:v>
                </c:pt>
                <c:pt idx="1383">
                  <c:v>0.171592048</c:v>
                </c:pt>
                <c:pt idx="1384">
                  <c:v>0.171592048</c:v>
                </c:pt>
                <c:pt idx="1385">
                  <c:v>0.171592048</c:v>
                </c:pt>
                <c:pt idx="1386">
                  <c:v>0.171592048</c:v>
                </c:pt>
                <c:pt idx="1387">
                  <c:v>0.171592048</c:v>
                </c:pt>
                <c:pt idx="1388">
                  <c:v>0.171592048</c:v>
                </c:pt>
                <c:pt idx="1389">
                  <c:v>0.171592048</c:v>
                </c:pt>
                <c:pt idx="1390">
                  <c:v>0.171592048</c:v>
                </c:pt>
                <c:pt idx="1391">
                  <c:v>0.171592048</c:v>
                </c:pt>
                <c:pt idx="1392">
                  <c:v>0.171592048</c:v>
                </c:pt>
                <c:pt idx="1393">
                  <c:v>0.171592048</c:v>
                </c:pt>
                <c:pt idx="1394">
                  <c:v>0.171592048</c:v>
                </c:pt>
                <c:pt idx="1395">
                  <c:v>0.171592048</c:v>
                </c:pt>
                <c:pt idx="1396">
                  <c:v>0.171592048</c:v>
                </c:pt>
                <c:pt idx="1397">
                  <c:v>0.171592048</c:v>
                </c:pt>
                <c:pt idx="1398">
                  <c:v>0.224100843</c:v>
                </c:pt>
                <c:pt idx="1399">
                  <c:v>0.224100843</c:v>
                </c:pt>
                <c:pt idx="1400">
                  <c:v>0.224100843</c:v>
                </c:pt>
                <c:pt idx="1401">
                  <c:v>0.224100843</c:v>
                </c:pt>
                <c:pt idx="1402">
                  <c:v>0.224100843</c:v>
                </c:pt>
                <c:pt idx="1403">
                  <c:v>0.224100843</c:v>
                </c:pt>
                <c:pt idx="1404">
                  <c:v>0.224100843</c:v>
                </c:pt>
                <c:pt idx="1405">
                  <c:v>0.224100843</c:v>
                </c:pt>
                <c:pt idx="1406">
                  <c:v>0.224100843</c:v>
                </c:pt>
                <c:pt idx="1407">
                  <c:v>0.224100843</c:v>
                </c:pt>
                <c:pt idx="1408">
                  <c:v>0.224100843</c:v>
                </c:pt>
                <c:pt idx="1409">
                  <c:v>0.224100843</c:v>
                </c:pt>
                <c:pt idx="1410">
                  <c:v>0.224100843</c:v>
                </c:pt>
                <c:pt idx="1411">
                  <c:v>0.224100843</c:v>
                </c:pt>
                <c:pt idx="1412">
                  <c:v>0.224100843</c:v>
                </c:pt>
                <c:pt idx="1413">
                  <c:v>0.224100843</c:v>
                </c:pt>
                <c:pt idx="1414">
                  <c:v>0.224100843</c:v>
                </c:pt>
                <c:pt idx="1415">
                  <c:v>0.224100843</c:v>
                </c:pt>
                <c:pt idx="1416">
                  <c:v>0.224100843</c:v>
                </c:pt>
                <c:pt idx="1417">
                  <c:v>0.224100843</c:v>
                </c:pt>
                <c:pt idx="1418">
                  <c:v>0.224100843</c:v>
                </c:pt>
                <c:pt idx="1419">
                  <c:v>0.224100843</c:v>
                </c:pt>
                <c:pt idx="1420">
                  <c:v>0.278417642</c:v>
                </c:pt>
                <c:pt idx="1421">
                  <c:v>0.278417642</c:v>
                </c:pt>
                <c:pt idx="1422">
                  <c:v>0.278417642</c:v>
                </c:pt>
                <c:pt idx="1423">
                  <c:v>0.278417642</c:v>
                </c:pt>
                <c:pt idx="1424">
                  <c:v>0.278417642</c:v>
                </c:pt>
                <c:pt idx="1425">
                  <c:v>0.278417642</c:v>
                </c:pt>
                <c:pt idx="1426">
                  <c:v>0.278417642</c:v>
                </c:pt>
                <c:pt idx="1427">
                  <c:v>0.278417642</c:v>
                </c:pt>
                <c:pt idx="1428">
                  <c:v>0.278417642</c:v>
                </c:pt>
                <c:pt idx="1429">
                  <c:v>0.278417642</c:v>
                </c:pt>
                <c:pt idx="1430">
                  <c:v>0.278417642</c:v>
                </c:pt>
                <c:pt idx="1431">
                  <c:v>0.278417642</c:v>
                </c:pt>
                <c:pt idx="1432">
                  <c:v>0.278417642</c:v>
                </c:pt>
                <c:pt idx="1433">
                  <c:v>0.278417642</c:v>
                </c:pt>
                <c:pt idx="1434">
                  <c:v>0.278417642</c:v>
                </c:pt>
                <c:pt idx="1435">
                  <c:v>0.278417642</c:v>
                </c:pt>
                <c:pt idx="1436">
                  <c:v>0.278417642</c:v>
                </c:pt>
                <c:pt idx="1437">
                  <c:v>0.278417642</c:v>
                </c:pt>
                <c:pt idx="1438">
                  <c:v>0.278417642</c:v>
                </c:pt>
                <c:pt idx="1439">
                  <c:v>0.278417642</c:v>
                </c:pt>
                <c:pt idx="1440">
                  <c:v>0.278417642</c:v>
                </c:pt>
                <c:pt idx="1441">
                  <c:v>0.278417642</c:v>
                </c:pt>
                <c:pt idx="1442">
                  <c:v>0.278417642</c:v>
                </c:pt>
                <c:pt idx="1443">
                  <c:v>0.278417642</c:v>
                </c:pt>
                <c:pt idx="1444">
                  <c:v>0.278417642</c:v>
                </c:pt>
                <c:pt idx="1445">
                  <c:v>0.278417642</c:v>
                </c:pt>
                <c:pt idx="1446">
                  <c:v>0.278417642</c:v>
                </c:pt>
                <c:pt idx="1447">
                  <c:v>0.278417642</c:v>
                </c:pt>
                <c:pt idx="1448">
                  <c:v>0.278417642</c:v>
                </c:pt>
                <c:pt idx="1449">
                  <c:v>0.278417642</c:v>
                </c:pt>
                <c:pt idx="1450">
                  <c:v>0.278417642</c:v>
                </c:pt>
                <c:pt idx="1451">
                  <c:v>0.278417642</c:v>
                </c:pt>
                <c:pt idx="1452">
                  <c:v>0.278417642</c:v>
                </c:pt>
                <c:pt idx="1453">
                  <c:v>0.278417642</c:v>
                </c:pt>
                <c:pt idx="1454">
                  <c:v>0.314507969000001</c:v>
                </c:pt>
                <c:pt idx="1455">
                  <c:v>0.314507969000001</c:v>
                </c:pt>
                <c:pt idx="1456">
                  <c:v>0.314507969000001</c:v>
                </c:pt>
                <c:pt idx="1457">
                  <c:v>0.314507969000001</c:v>
                </c:pt>
                <c:pt idx="1458">
                  <c:v>0.314507969000001</c:v>
                </c:pt>
                <c:pt idx="1459">
                  <c:v>0.314507969000001</c:v>
                </c:pt>
                <c:pt idx="1460">
                  <c:v>0.314507969000001</c:v>
                </c:pt>
                <c:pt idx="1461">
                  <c:v>0.314507969000001</c:v>
                </c:pt>
                <c:pt idx="1462">
                  <c:v>0.314507969000001</c:v>
                </c:pt>
                <c:pt idx="1463">
                  <c:v>0.314507969000001</c:v>
                </c:pt>
                <c:pt idx="1464">
                  <c:v>0.314507969000001</c:v>
                </c:pt>
                <c:pt idx="1465">
                  <c:v>0.314507969000001</c:v>
                </c:pt>
                <c:pt idx="1466">
                  <c:v>0.314507969000001</c:v>
                </c:pt>
                <c:pt idx="1467">
                  <c:v>0.314507969000001</c:v>
                </c:pt>
                <c:pt idx="1468">
                  <c:v>0.314507969000001</c:v>
                </c:pt>
                <c:pt idx="1469">
                  <c:v>0.314507969000001</c:v>
                </c:pt>
                <c:pt idx="1470">
                  <c:v>0.314507969000001</c:v>
                </c:pt>
                <c:pt idx="1471">
                  <c:v>0.314507969000001</c:v>
                </c:pt>
                <c:pt idx="1472">
                  <c:v>0.314507969000001</c:v>
                </c:pt>
                <c:pt idx="1473">
                  <c:v>0.314507969000001</c:v>
                </c:pt>
                <c:pt idx="1474">
                  <c:v>0.314507969000001</c:v>
                </c:pt>
                <c:pt idx="1475">
                  <c:v>0.314507969000001</c:v>
                </c:pt>
                <c:pt idx="1476">
                  <c:v>0.314507969000001</c:v>
                </c:pt>
                <c:pt idx="1477">
                  <c:v>0.314507969000001</c:v>
                </c:pt>
                <c:pt idx="1478">
                  <c:v>0.314507969000001</c:v>
                </c:pt>
                <c:pt idx="1479">
                  <c:v>0.314507969000001</c:v>
                </c:pt>
                <c:pt idx="1480">
                  <c:v>0.314507969000001</c:v>
                </c:pt>
                <c:pt idx="1481">
                  <c:v>0.314507969000001</c:v>
                </c:pt>
                <c:pt idx="1482">
                  <c:v>0.369614393</c:v>
                </c:pt>
                <c:pt idx="1483">
                  <c:v>0.369614393</c:v>
                </c:pt>
                <c:pt idx="1484">
                  <c:v>0.369614393</c:v>
                </c:pt>
                <c:pt idx="1485">
                  <c:v>0.369614393</c:v>
                </c:pt>
                <c:pt idx="1486">
                  <c:v>0.369614393</c:v>
                </c:pt>
                <c:pt idx="1487">
                  <c:v>0.369614393</c:v>
                </c:pt>
                <c:pt idx="1488">
                  <c:v>0.369614393</c:v>
                </c:pt>
                <c:pt idx="1489">
                  <c:v>0.369614393</c:v>
                </c:pt>
                <c:pt idx="1490">
                  <c:v>0.369614393</c:v>
                </c:pt>
                <c:pt idx="1491">
                  <c:v>0.369614393</c:v>
                </c:pt>
                <c:pt idx="1492">
                  <c:v>0.443095313</c:v>
                </c:pt>
                <c:pt idx="1493">
                  <c:v>0.443095313</c:v>
                </c:pt>
                <c:pt idx="1494">
                  <c:v>0.443095313</c:v>
                </c:pt>
                <c:pt idx="1495">
                  <c:v>0.443095313</c:v>
                </c:pt>
                <c:pt idx="1496">
                  <c:v>0.443095313</c:v>
                </c:pt>
                <c:pt idx="1497">
                  <c:v>0.443095313</c:v>
                </c:pt>
                <c:pt idx="1498">
                  <c:v>0.443095313</c:v>
                </c:pt>
                <c:pt idx="1499">
                  <c:v>0.443095313</c:v>
                </c:pt>
                <c:pt idx="1500">
                  <c:v>0.521236291999999</c:v>
                </c:pt>
                <c:pt idx="1501">
                  <c:v>0.521236291999999</c:v>
                </c:pt>
                <c:pt idx="1502">
                  <c:v>0.521236291999999</c:v>
                </c:pt>
                <c:pt idx="1503">
                  <c:v>0.521236291999999</c:v>
                </c:pt>
                <c:pt idx="1504">
                  <c:v>0.521236291999999</c:v>
                </c:pt>
                <c:pt idx="1505">
                  <c:v>0.521236291999999</c:v>
                </c:pt>
                <c:pt idx="1506">
                  <c:v>0.521236291999999</c:v>
                </c:pt>
                <c:pt idx="1507">
                  <c:v>0.521236291999999</c:v>
                </c:pt>
                <c:pt idx="1508">
                  <c:v>0.581306334999997</c:v>
                </c:pt>
                <c:pt idx="1509">
                  <c:v>0.581306334999997</c:v>
                </c:pt>
                <c:pt idx="1510">
                  <c:v>0.581306334999997</c:v>
                </c:pt>
                <c:pt idx="1511">
                  <c:v>0.581306334999997</c:v>
                </c:pt>
                <c:pt idx="1512">
                  <c:v>0.581306334999997</c:v>
                </c:pt>
                <c:pt idx="1513">
                  <c:v>0.581306334999997</c:v>
                </c:pt>
                <c:pt idx="1514">
                  <c:v>0.581306334999997</c:v>
                </c:pt>
                <c:pt idx="1515">
                  <c:v>0.581306334999997</c:v>
                </c:pt>
                <c:pt idx="1516">
                  <c:v>0.581306334999997</c:v>
                </c:pt>
                <c:pt idx="1517">
                  <c:v>0.581306334999997</c:v>
                </c:pt>
                <c:pt idx="1518">
                  <c:v>0.581306334999997</c:v>
                </c:pt>
                <c:pt idx="1519">
                  <c:v>0.581306334999997</c:v>
                </c:pt>
                <c:pt idx="1520">
                  <c:v>0.581306334999997</c:v>
                </c:pt>
                <c:pt idx="1521">
                  <c:v>0.581306334999997</c:v>
                </c:pt>
                <c:pt idx="1522">
                  <c:v>0.581306334999997</c:v>
                </c:pt>
                <c:pt idx="1523">
                  <c:v>0.581306334999997</c:v>
                </c:pt>
                <c:pt idx="1524">
                  <c:v>0.581306334999997</c:v>
                </c:pt>
                <c:pt idx="1525">
                  <c:v>0.581306334999997</c:v>
                </c:pt>
                <c:pt idx="1526">
                  <c:v>0.581306334999997</c:v>
                </c:pt>
                <c:pt idx="1527">
                  <c:v>0.581306334999997</c:v>
                </c:pt>
                <c:pt idx="1528">
                  <c:v>0.581306334999997</c:v>
                </c:pt>
                <c:pt idx="1529">
                  <c:v>0.581306334999997</c:v>
                </c:pt>
                <c:pt idx="1530">
                  <c:v>0.581306334999997</c:v>
                </c:pt>
                <c:pt idx="1531">
                  <c:v>0.581306334999997</c:v>
                </c:pt>
                <c:pt idx="1532">
                  <c:v>0.581306334999997</c:v>
                </c:pt>
                <c:pt idx="1533">
                  <c:v>0.581306334999997</c:v>
                </c:pt>
                <c:pt idx="1534">
                  <c:v>0.581306334999997</c:v>
                </c:pt>
                <c:pt idx="1535">
                  <c:v>0.581306334999997</c:v>
                </c:pt>
                <c:pt idx="1536">
                  <c:v>0.581306334999997</c:v>
                </c:pt>
                <c:pt idx="1537">
                  <c:v>0.581306334999997</c:v>
                </c:pt>
                <c:pt idx="1538">
                  <c:v>0.581306334999997</c:v>
                </c:pt>
                <c:pt idx="1539">
                  <c:v>0.581306334999997</c:v>
                </c:pt>
                <c:pt idx="1540">
                  <c:v>0.581306334999997</c:v>
                </c:pt>
                <c:pt idx="1541">
                  <c:v>0.581306334999997</c:v>
                </c:pt>
                <c:pt idx="1542">
                  <c:v>0.581306334999997</c:v>
                </c:pt>
                <c:pt idx="1543">
                  <c:v>0.581306334999997</c:v>
                </c:pt>
                <c:pt idx="1544">
                  <c:v>0.581306334999997</c:v>
                </c:pt>
                <c:pt idx="1545">
                  <c:v>0.581306334999997</c:v>
                </c:pt>
                <c:pt idx="1546">
                  <c:v>0.581306334999997</c:v>
                </c:pt>
                <c:pt idx="1547">
                  <c:v>0.581306334999997</c:v>
                </c:pt>
                <c:pt idx="1548">
                  <c:v>0.581306334999997</c:v>
                </c:pt>
                <c:pt idx="1549">
                  <c:v>0.581306334999997</c:v>
                </c:pt>
                <c:pt idx="1550">
                  <c:v>0.581306334999997</c:v>
                </c:pt>
                <c:pt idx="1551">
                  <c:v>0.581306334999997</c:v>
                </c:pt>
                <c:pt idx="1552">
                  <c:v>0.581306334999997</c:v>
                </c:pt>
                <c:pt idx="1553">
                  <c:v>0.581306334999997</c:v>
                </c:pt>
                <c:pt idx="1554">
                  <c:v>0.581306334999997</c:v>
                </c:pt>
                <c:pt idx="1555">
                  <c:v>0.581306334999997</c:v>
                </c:pt>
                <c:pt idx="1556">
                  <c:v>0.581306334999997</c:v>
                </c:pt>
                <c:pt idx="1557">
                  <c:v>0.581306334999997</c:v>
                </c:pt>
                <c:pt idx="1558">
                  <c:v>0.581306334999997</c:v>
                </c:pt>
                <c:pt idx="1559">
                  <c:v>0.581306334999997</c:v>
                </c:pt>
                <c:pt idx="1560">
                  <c:v>0.581306334999997</c:v>
                </c:pt>
                <c:pt idx="1561">
                  <c:v>0.581306334999997</c:v>
                </c:pt>
                <c:pt idx="1562">
                  <c:v>0.581306334999997</c:v>
                </c:pt>
                <c:pt idx="1563">
                  <c:v>0.581306334999997</c:v>
                </c:pt>
                <c:pt idx="1564">
                  <c:v>0.581306334999997</c:v>
                </c:pt>
                <c:pt idx="1565">
                  <c:v>0.581306334999997</c:v>
                </c:pt>
                <c:pt idx="1566">
                  <c:v>0.581306334999997</c:v>
                </c:pt>
                <c:pt idx="1567">
                  <c:v>0.581306334999997</c:v>
                </c:pt>
                <c:pt idx="1568">
                  <c:v>0.645424582</c:v>
                </c:pt>
                <c:pt idx="1569">
                  <c:v>0.645424582</c:v>
                </c:pt>
                <c:pt idx="1570">
                  <c:v>0.645424582</c:v>
                </c:pt>
                <c:pt idx="1571">
                  <c:v>0.645424582</c:v>
                </c:pt>
                <c:pt idx="1572">
                  <c:v>0.709570358</c:v>
                </c:pt>
                <c:pt idx="1573">
                  <c:v>0.709570358</c:v>
                </c:pt>
                <c:pt idx="1574">
                  <c:v>0.709570358</c:v>
                </c:pt>
                <c:pt idx="1575">
                  <c:v>0.709570358</c:v>
                </c:pt>
                <c:pt idx="1576">
                  <c:v>0.709570358</c:v>
                </c:pt>
                <c:pt idx="1577">
                  <c:v>0.709570358</c:v>
                </c:pt>
                <c:pt idx="1578">
                  <c:v>0.709570358</c:v>
                </c:pt>
                <c:pt idx="1579">
                  <c:v>0.709570358</c:v>
                </c:pt>
                <c:pt idx="1580">
                  <c:v>0.709570358</c:v>
                </c:pt>
                <c:pt idx="1581">
                  <c:v>0.709570358</c:v>
                </c:pt>
                <c:pt idx="1582">
                  <c:v>0.709570358</c:v>
                </c:pt>
                <c:pt idx="1583">
                  <c:v>0.709570358</c:v>
                </c:pt>
                <c:pt idx="1584">
                  <c:v>0.709570358</c:v>
                </c:pt>
                <c:pt idx="1585">
                  <c:v>0.709570358</c:v>
                </c:pt>
                <c:pt idx="1586">
                  <c:v>0.709570358</c:v>
                </c:pt>
                <c:pt idx="1587">
                  <c:v>0.709570358</c:v>
                </c:pt>
                <c:pt idx="1588">
                  <c:v>0.709570358</c:v>
                </c:pt>
                <c:pt idx="1589">
                  <c:v>0.709570358</c:v>
                </c:pt>
                <c:pt idx="1590">
                  <c:v>0.709570358</c:v>
                </c:pt>
                <c:pt idx="1591">
                  <c:v>0.709570358</c:v>
                </c:pt>
                <c:pt idx="1592">
                  <c:v>0.709570358</c:v>
                </c:pt>
                <c:pt idx="1593">
                  <c:v>0.709570358</c:v>
                </c:pt>
                <c:pt idx="1594">
                  <c:v>0.709570358</c:v>
                </c:pt>
                <c:pt idx="1595">
                  <c:v>0.709570358</c:v>
                </c:pt>
                <c:pt idx="1596">
                  <c:v>0.709570358</c:v>
                </c:pt>
                <c:pt idx="1597">
                  <c:v>0.709570358</c:v>
                </c:pt>
                <c:pt idx="1598">
                  <c:v>0.709570358</c:v>
                </c:pt>
                <c:pt idx="1599">
                  <c:v>0.709570358</c:v>
                </c:pt>
                <c:pt idx="1600">
                  <c:v>0.709570358</c:v>
                </c:pt>
                <c:pt idx="1601">
                  <c:v>0.709570358</c:v>
                </c:pt>
                <c:pt idx="1602">
                  <c:v>0.753436648</c:v>
                </c:pt>
                <c:pt idx="1603">
                  <c:v>0.753436648</c:v>
                </c:pt>
                <c:pt idx="1604">
                  <c:v>0.753436648</c:v>
                </c:pt>
                <c:pt idx="1605">
                  <c:v>0.753436648</c:v>
                </c:pt>
                <c:pt idx="1606">
                  <c:v>0.753436648</c:v>
                </c:pt>
                <c:pt idx="1607">
                  <c:v>0.753436648</c:v>
                </c:pt>
                <c:pt idx="1608">
                  <c:v>0.843874094000001</c:v>
                </c:pt>
                <c:pt idx="1609">
                  <c:v>0.843874094000001</c:v>
                </c:pt>
                <c:pt idx="1610">
                  <c:v>0.843874094000001</c:v>
                </c:pt>
                <c:pt idx="1611">
                  <c:v>0.843874094000001</c:v>
                </c:pt>
                <c:pt idx="1612">
                  <c:v>0.843874094000001</c:v>
                </c:pt>
                <c:pt idx="1613">
                  <c:v>0.843874094000001</c:v>
                </c:pt>
                <c:pt idx="1614">
                  <c:v>0.843874094000001</c:v>
                </c:pt>
                <c:pt idx="1615">
                  <c:v>0.843874094000001</c:v>
                </c:pt>
                <c:pt idx="1616">
                  <c:v>0.843874094000001</c:v>
                </c:pt>
                <c:pt idx="1617">
                  <c:v>0.843874094000001</c:v>
                </c:pt>
                <c:pt idx="1618">
                  <c:v>0.843874094000001</c:v>
                </c:pt>
                <c:pt idx="1619">
                  <c:v>0.843874094000001</c:v>
                </c:pt>
                <c:pt idx="1620">
                  <c:v>0.843874094000001</c:v>
                </c:pt>
                <c:pt idx="1621">
                  <c:v>0.843874094000001</c:v>
                </c:pt>
                <c:pt idx="1622">
                  <c:v>0.843874094000001</c:v>
                </c:pt>
                <c:pt idx="1623">
                  <c:v>0.843874094000001</c:v>
                </c:pt>
                <c:pt idx="1624">
                  <c:v>0.843874094000001</c:v>
                </c:pt>
                <c:pt idx="1625">
                  <c:v>0.843874094000001</c:v>
                </c:pt>
                <c:pt idx="1626">
                  <c:v>0.843874094000001</c:v>
                </c:pt>
                <c:pt idx="1627">
                  <c:v>0.843874094000001</c:v>
                </c:pt>
                <c:pt idx="1628">
                  <c:v>0.843874094000001</c:v>
                </c:pt>
                <c:pt idx="1629">
                  <c:v>0.843874094000001</c:v>
                </c:pt>
                <c:pt idx="1630">
                  <c:v>0.912316304999997</c:v>
                </c:pt>
                <c:pt idx="1631">
                  <c:v>0.912316304999997</c:v>
                </c:pt>
                <c:pt idx="1632">
                  <c:v>0.912316304999997</c:v>
                </c:pt>
                <c:pt idx="1633">
                  <c:v>0.912316304999997</c:v>
                </c:pt>
                <c:pt idx="1634">
                  <c:v>0.912316304999997</c:v>
                </c:pt>
                <c:pt idx="1635">
                  <c:v>0.912316304999997</c:v>
                </c:pt>
                <c:pt idx="1636">
                  <c:v>0.958540317000001</c:v>
                </c:pt>
                <c:pt idx="1637">
                  <c:v>0.958540317000001</c:v>
                </c:pt>
                <c:pt idx="1638">
                  <c:v>0.958540317000001</c:v>
                </c:pt>
                <c:pt idx="1639">
                  <c:v>0.958540317000001</c:v>
                </c:pt>
                <c:pt idx="1640">
                  <c:v>0.958540317000001</c:v>
                </c:pt>
                <c:pt idx="1641">
                  <c:v>0.958540317000001</c:v>
                </c:pt>
                <c:pt idx="1642">
                  <c:v>0.958540317000001</c:v>
                </c:pt>
                <c:pt idx="1643">
                  <c:v>0.958540317000001</c:v>
                </c:pt>
                <c:pt idx="1644">
                  <c:v>0.958540317000001</c:v>
                </c:pt>
                <c:pt idx="1645">
                  <c:v>0.958540317000001</c:v>
                </c:pt>
                <c:pt idx="1646">
                  <c:v>0.958540317000001</c:v>
                </c:pt>
                <c:pt idx="1647">
                  <c:v>0.958540317000001</c:v>
                </c:pt>
                <c:pt idx="1648">
                  <c:v>0.958540317000001</c:v>
                </c:pt>
                <c:pt idx="1649">
                  <c:v>0.958540317000001</c:v>
                </c:pt>
                <c:pt idx="1650">
                  <c:v>0.958540317000001</c:v>
                </c:pt>
                <c:pt idx="1651">
                  <c:v>0.958540317000001</c:v>
                </c:pt>
                <c:pt idx="1652">
                  <c:v>0.958540317000001</c:v>
                </c:pt>
                <c:pt idx="1653">
                  <c:v>0.958540317000001</c:v>
                </c:pt>
                <c:pt idx="1654">
                  <c:v>0.958540317000001</c:v>
                </c:pt>
                <c:pt idx="1655">
                  <c:v>0.958540317000001</c:v>
                </c:pt>
                <c:pt idx="1656">
                  <c:v>0.958540317000001</c:v>
                </c:pt>
                <c:pt idx="1657">
                  <c:v>0.958540317000001</c:v>
                </c:pt>
                <c:pt idx="1658">
                  <c:v>0.958540317000001</c:v>
                </c:pt>
                <c:pt idx="1659">
                  <c:v>0.958540317000001</c:v>
                </c:pt>
                <c:pt idx="1660">
                  <c:v>0.958540317000001</c:v>
                </c:pt>
                <c:pt idx="1661">
                  <c:v>0.958540317000001</c:v>
                </c:pt>
                <c:pt idx="1662">
                  <c:v>0.958540317000001</c:v>
                </c:pt>
                <c:pt idx="1663">
                  <c:v>0.958540317000001</c:v>
                </c:pt>
                <c:pt idx="1664">
                  <c:v>0.958540317000001</c:v>
                </c:pt>
                <c:pt idx="1665">
                  <c:v>0.958540317000001</c:v>
                </c:pt>
                <c:pt idx="1666">
                  <c:v>0.958540317000001</c:v>
                </c:pt>
                <c:pt idx="1667">
                  <c:v>0.958540317000001</c:v>
                </c:pt>
                <c:pt idx="1668">
                  <c:v>0.958540317000001</c:v>
                </c:pt>
                <c:pt idx="1669">
                  <c:v>0.958540317000001</c:v>
                </c:pt>
                <c:pt idx="1670">
                  <c:v>0.958540317000001</c:v>
                </c:pt>
                <c:pt idx="1671">
                  <c:v>0.958540317000001</c:v>
                </c:pt>
                <c:pt idx="1672">
                  <c:v>0.958540317000001</c:v>
                </c:pt>
                <c:pt idx="1673">
                  <c:v>0.958540317000001</c:v>
                </c:pt>
                <c:pt idx="1674">
                  <c:v>0.958540317000001</c:v>
                </c:pt>
                <c:pt idx="1675">
                  <c:v>0.958540317000001</c:v>
                </c:pt>
                <c:pt idx="1676">
                  <c:v>0.958540317000001</c:v>
                </c:pt>
                <c:pt idx="1677">
                  <c:v>0.958540317000001</c:v>
                </c:pt>
                <c:pt idx="1678">
                  <c:v>0.958540317000001</c:v>
                </c:pt>
                <c:pt idx="1679">
                  <c:v>0.958540317000001</c:v>
                </c:pt>
                <c:pt idx="1680">
                  <c:v>0.958540317000001</c:v>
                </c:pt>
                <c:pt idx="1681">
                  <c:v>0.958540317000001</c:v>
                </c:pt>
                <c:pt idx="1682">
                  <c:v>0.958540317000001</c:v>
                </c:pt>
                <c:pt idx="1683">
                  <c:v>0.958540317000001</c:v>
                </c:pt>
                <c:pt idx="1684">
                  <c:v>0.958540317000001</c:v>
                </c:pt>
                <c:pt idx="1685">
                  <c:v>0.958540317000001</c:v>
                </c:pt>
                <c:pt idx="1686">
                  <c:v>0.958540317000001</c:v>
                </c:pt>
                <c:pt idx="1687">
                  <c:v>0.958540317000001</c:v>
                </c:pt>
                <c:pt idx="1688">
                  <c:v>0.958540317000001</c:v>
                </c:pt>
                <c:pt idx="1689">
                  <c:v>0.958540317000001</c:v>
                </c:pt>
                <c:pt idx="1690">
                  <c:v>0.958540317000001</c:v>
                </c:pt>
                <c:pt idx="1691">
                  <c:v>0.958540317000001</c:v>
                </c:pt>
                <c:pt idx="1692">
                  <c:v>1.074145052</c:v>
                </c:pt>
                <c:pt idx="1693">
                  <c:v>1.074145052</c:v>
                </c:pt>
                <c:pt idx="1694">
                  <c:v>1.074145052</c:v>
                </c:pt>
                <c:pt idx="1695">
                  <c:v>1.074145052</c:v>
                </c:pt>
                <c:pt idx="1696">
                  <c:v>1.193040435</c:v>
                </c:pt>
                <c:pt idx="1697">
                  <c:v>1.193040435</c:v>
                </c:pt>
                <c:pt idx="1698">
                  <c:v>1.193040435</c:v>
                </c:pt>
                <c:pt idx="1699">
                  <c:v>1.193040435</c:v>
                </c:pt>
                <c:pt idx="1700">
                  <c:v>1.193040435</c:v>
                </c:pt>
                <c:pt idx="1701">
                  <c:v>1.193040435</c:v>
                </c:pt>
                <c:pt idx="1702">
                  <c:v>1.193040435</c:v>
                </c:pt>
                <c:pt idx="1703">
                  <c:v>1.193040435</c:v>
                </c:pt>
                <c:pt idx="1704">
                  <c:v>1.193040435</c:v>
                </c:pt>
                <c:pt idx="1705">
                  <c:v>1.193040435</c:v>
                </c:pt>
                <c:pt idx="1706">
                  <c:v>1.193040435</c:v>
                </c:pt>
                <c:pt idx="1707">
                  <c:v>1.193040435</c:v>
                </c:pt>
                <c:pt idx="1708">
                  <c:v>1.193040435</c:v>
                </c:pt>
                <c:pt idx="1709">
                  <c:v>1.193040435</c:v>
                </c:pt>
                <c:pt idx="1710">
                  <c:v>1.25147333</c:v>
                </c:pt>
                <c:pt idx="1711">
                  <c:v>1.25147333</c:v>
                </c:pt>
                <c:pt idx="1712">
                  <c:v>1.25147333</c:v>
                </c:pt>
                <c:pt idx="1713">
                  <c:v>1.25147333</c:v>
                </c:pt>
                <c:pt idx="1714">
                  <c:v>1.25147333</c:v>
                </c:pt>
                <c:pt idx="1715">
                  <c:v>1.25147333</c:v>
                </c:pt>
                <c:pt idx="1716">
                  <c:v>1.25147333</c:v>
                </c:pt>
                <c:pt idx="1717">
                  <c:v>1.25147333</c:v>
                </c:pt>
                <c:pt idx="1718">
                  <c:v>1.25147333</c:v>
                </c:pt>
                <c:pt idx="1719">
                  <c:v>1.25147333</c:v>
                </c:pt>
                <c:pt idx="1720">
                  <c:v>1.25147333</c:v>
                </c:pt>
                <c:pt idx="1721">
                  <c:v>1.25147333</c:v>
                </c:pt>
                <c:pt idx="1722">
                  <c:v>1.25147333</c:v>
                </c:pt>
                <c:pt idx="1723">
                  <c:v>1.25147333</c:v>
                </c:pt>
                <c:pt idx="1724">
                  <c:v>1.25147333</c:v>
                </c:pt>
                <c:pt idx="1725">
                  <c:v>1.25147333</c:v>
                </c:pt>
                <c:pt idx="1726">
                  <c:v>1.25147333</c:v>
                </c:pt>
                <c:pt idx="1727">
                  <c:v>1.25147333</c:v>
                </c:pt>
                <c:pt idx="1728">
                  <c:v>1.25147333</c:v>
                </c:pt>
                <c:pt idx="1729">
                  <c:v>1.25147333</c:v>
                </c:pt>
                <c:pt idx="1730">
                  <c:v>1.25147333</c:v>
                </c:pt>
                <c:pt idx="1731">
                  <c:v>1.25147333</c:v>
                </c:pt>
                <c:pt idx="1732">
                  <c:v>1.25147333</c:v>
                </c:pt>
                <c:pt idx="1733">
                  <c:v>1.25147333</c:v>
                </c:pt>
                <c:pt idx="1734">
                  <c:v>1.25147333</c:v>
                </c:pt>
                <c:pt idx="1735">
                  <c:v>1.25147333</c:v>
                </c:pt>
                <c:pt idx="1736">
                  <c:v>1.25147333</c:v>
                </c:pt>
                <c:pt idx="1737">
                  <c:v>1.25147333</c:v>
                </c:pt>
                <c:pt idx="1738">
                  <c:v>1.25147333</c:v>
                </c:pt>
                <c:pt idx="1739">
                  <c:v>1.25147333</c:v>
                </c:pt>
                <c:pt idx="1740">
                  <c:v>1.25147333</c:v>
                </c:pt>
                <c:pt idx="1741">
                  <c:v>1.25147333</c:v>
                </c:pt>
                <c:pt idx="1742">
                  <c:v>1.25147333</c:v>
                </c:pt>
                <c:pt idx="1743">
                  <c:v>1.25147333</c:v>
                </c:pt>
                <c:pt idx="1744">
                  <c:v>1.25147333</c:v>
                </c:pt>
                <c:pt idx="1745">
                  <c:v>1.25147333</c:v>
                </c:pt>
                <c:pt idx="1746">
                  <c:v>1.37510672</c:v>
                </c:pt>
                <c:pt idx="1747">
                  <c:v>1.37510672</c:v>
                </c:pt>
                <c:pt idx="1748">
                  <c:v>1.495388692999994</c:v>
                </c:pt>
                <c:pt idx="1749">
                  <c:v>1.495388692999994</c:v>
                </c:pt>
                <c:pt idx="1750">
                  <c:v>1.495388692999994</c:v>
                </c:pt>
                <c:pt idx="1751">
                  <c:v>1.495388692999994</c:v>
                </c:pt>
                <c:pt idx="1752">
                  <c:v>1.495388692999994</c:v>
                </c:pt>
                <c:pt idx="1753">
                  <c:v>1.495388692999994</c:v>
                </c:pt>
                <c:pt idx="1754">
                  <c:v>1.495388692999994</c:v>
                </c:pt>
                <c:pt idx="1755">
                  <c:v>1.495388692999994</c:v>
                </c:pt>
                <c:pt idx="1756">
                  <c:v>1.495388692999994</c:v>
                </c:pt>
                <c:pt idx="1757">
                  <c:v>1.495388692999994</c:v>
                </c:pt>
                <c:pt idx="1758">
                  <c:v>1.495388692999994</c:v>
                </c:pt>
                <c:pt idx="1759">
                  <c:v>1.495388692999994</c:v>
                </c:pt>
                <c:pt idx="1760">
                  <c:v>1.495388692999994</c:v>
                </c:pt>
                <c:pt idx="1761">
                  <c:v>1.495388692999994</c:v>
                </c:pt>
                <c:pt idx="1762">
                  <c:v>1.495388692999994</c:v>
                </c:pt>
                <c:pt idx="1763">
                  <c:v>1.495388692999994</c:v>
                </c:pt>
                <c:pt idx="1764">
                  <c:v>1.495388692999994</c:v>
                </c:pt>
                <c:pt idx="1765">
                  <c:v>1.495388692999994</c:v>
                </c:pt>
                <c:pt idx="1766">
                  <c:v>1.495388692999994</c:v>
                </c:pt>
                <c:pt idx="1767">
                  <c:v>1.495388692999994</c:v>
                </c:pt>
                <c:pt idx="1768">
                  <c:v>1.495388692999994</c:v>
                </c:pt>
                <c:pt idx="1769">
                  <c:v>1.495388692999994</c:v>
                </c:pt>
                <c:pt idx="1770">
                  <c:v>1.495388692999994</c:v>
                </c:pt>
                <c:pt idx="1771">
                  <c:v>1.495388692999994</c:v>
                </c:pt>
                <c:pt idx="1772">
                  <c:v>1.495388692999994</c:v>
                </c:pt>
                <c:pt idx="1773">
                  <c:v>1.495388692999994</c:v>
                </c:pt>
                <c:pt idx="1774">
                  <c:v>1.495388692999994</c:v>
                </c:pt>
                <c:pt idx="1775">
                  <c:v>1.495388692999994</c:v>
                </c:pt>
                <c:pt idx="1776">
                  <c:v>1.495388692999994</c:v>
                </c:pt>
                <c:pt idx="1777">
                  <c:v>1.495388692999994</c:v>
                </c:pt>
                <c:pt idx="1778">
                  <c:v>1.557160947</c:v>
                </c:pt>
                <c:pt idx="1779">
                  <c:v>1.557160947</c:v>
                </c:pt>
                <c:pt idx="1780">
                  <c:v>1.557160947</c:v>
                </c:pt>
                <c:pt idx="1781">
                  <c:v>1.557160947</c:v>
                </c:pt>
                <c:pt idx="1782">
                  <c:v>1.557160947</c:v>
                </c:pt>
                <c:pt idx="1783">
                  <c:v>1.557160947</c:v>
                </c:pt>
                <c:pt idx="1784">
                  <c:v>1.557160947</c:v>
                </c:pt>
                <c:pt idx="1785">
                  <c:v>1.557160947</c:v>
                </c:pt>
                <c:pt idx="1786">
                  <c:v>1.557160947</c:v>
                </c:pt>
                <c:pt idx="1787">
                  <c:v>1.557160947</c:v>
                </c:pt>
                <c:pt idx="1788">
                  <c:v>1.557160947</c:v>
                </c:pt>
                <c:pt idx="1789">
                  <c:v>1.557160947</c:v>
                </c:pt>
                <c:pt idx="1790">
                  <c:v>1.557160947</c:v>
                </c:pt>
                <c:pt idx="1791">
                  <c:v>1.557160947</c:v>
                </c:pt>
                <c:pt idx="1792">
                  <c:v>1.557160947</c:v>
                </c:pt>
                <c:pt idx="1793">
                  <c:v>1.557160947</c:v>
                </c:pt>
                <c:pt idx="1794">
                  <c:v>1.557160947</c:v>
                </c:pt>
                <c:pt idx="1795">
                  <c:v>1.557160947</c:v>
                </c:pt>
                <c:pt idx="1796">
                  <c:v>1.557160947</c:v>
                </c:pt>
                <c:pt idx="1797">
                  <c:v>1.557160947</c:v>
                </c:pt>
                <c:pt idx="1798">
                  <c:v>1.557160947</c:v>
                </c:pt>
                <c:pt idx="1799">
                  <c:v>1.557160947</c:v>
                </c:pt>
                <c:pt idx="1800">
                  <c:v>1.557160947</c:v>
                </c:pt>
                <c:pt idx="1801">
                  <c:v>1.557160947</c:v>
                </c:pt>
                <c:pt idx="1802">
                  <c:v>1.557160947</c:v>
                </c:pt>
                <c:pt idx="1803">
                  <c:v>1.557160947</c:v>
                </c:pt>
                <c:pt idx="1804">
                  <c:v>1.620341417</c:v>
                </c:pt>
                <c:pt idx="1805">
                  <c:v>1.620341417</c:v>
                </c:pt>
                <c:pt idx="1806">
                  <c:v>1.620341417</c:v>
                </c:pt>
                <c:pt idx="1807">
                  <c:v>1.620341417</c:v>
                </c:pt>
                <c:pt idx="1808">
                  <c:v>1.620341417</c:v>
                </c:pt>
                <c:pt idx="1809">
                  <c:v>1.620341417</c:v>
                </c:pt>
                <c:pt idx="1810">
                  <c:v>1.620341417</c:v>
                </c:pt>
                <c:pt idx="1811">
                  <c:v>1.620341417</c:v>
                </c:pt>
                <c:pt idx="1812">
                  <c:v>1.620341417</c:v>
                </c:pt>
                <c:pt idx="1813">
                  <c:v>1.620341417</c:v>
                </c:pt>
                <c:pt idx="1814">
                  <c:v>1.620341417</c:v>
                </c:pt>
                <c:pt idx="1815">
                  <c:v>1.620341417</c:v>
                </c:pt>
                <c:pt idx="1816">
                  <c:v>1.620341417</c:v>
                </c:pt>
                <c:pt idx="1817">
                  <c:v>1.620341417</c:v>
                </c:pt>
                <c:pt idx="1818">
                  <c:v>1.620341417</c:v>
                </c:pt>
                <c:pt idx="1819">
                  <c:v>1.620341417</c:v>
                </c:pt>
                <c:pt idx="1820">
                  <c:v>1.620341417</c:v>
                </c:pt>
                <c:pt idx="1821">
                  <c:v>1.620341417</c:v>
                </c:pt>
                <c:pt idx="1822">
                  <c:v>1.620341417</c:v>
                </c:pt>
                <c:pt idx="1823">
                  <c:v>1.620341417</c:v>
                </c:pt>
                <c:pt idx="1824">
                  <c:v>1.620341417</c:v>
                </c:pt>
                <c:pt idx="1825">
                  <c:v>1.620341417</c:v>
                </c:pt>
                <c:pt idx="1826">
                  <c:v>1.620341417</c:v>
                </c:pt>
                <c:pt idx="1827">
                  <c:v>1.620341417</c:v>
                </c:pt>
                <c:pt idx="1828">
                  <c:v>1.620341417</c:v>
                </c:pt>
                <c:pt idx="1829">
                  <c:v>1.620341417</c:v>
                </c:pt>
                <c:pt idx="1830">
                  <c:v>1.620341417</c:v>
                </c:pt>
                <c:pt idx="1831">
                  <c:v>1.620341417</c:v>
                </c:pt>
                <c:pt idx="1832">
                  <c:v>1.620341417</c:v>
                </c:pt>
                <c:pt idx="1833">
                  <c:v>1.620341417</c:v>
                </c:pt>
                <c:pt idx="1834">
                  <c:v>1.620341417</c:v>
                </c:pt>
                <c:pt idx="1835">
                  <c:v>1.620341417</c:v>
                </c:pt>
                <c:pt idx="1836">
                  <c:v>1.725745235</c:v>
                </c:pt>
                <c:pt idx="1837">
                  <c:v>1.725745235</c:v>
                </c:pt>
                <c:pt idx="1838">
                  <c:v>1.725745235</c:v>
                </c:pt>
                <c:pt idx="1839">
                  <c:v>1.725745235</c:v>
                </c:pt>
                <c:pt idx="1840">
                  <c:v>1.725745235</c:v>
                </c:pt>
                <c:pt idx="1841">
                  <c:v>1.725745235</c:v>
                </c:pt>
                <c:pt idx="1842">
                  <c:v>1.725745235</c:v>
                </c:pt>
                <c:pt idx="1843">
                  <c:v>1.725745235</c:v>
                </c:pt>
                <c:pt idx="1844">
                  <c:v>1.725745235</c:v>
                </c:pt>
                <c:pt idx="1845">
                  <c:v>1.725745235</c:v>
                </c:pt>
                <c:pt idx="1846">
                  <c:v>1.725745235</c:v>
                </c:pt>
                <c:pt idx="1847">
                  <c:v>1.725745235</c:v>
                </c:pt>
                <c:pt idx="1848">
                  <c:v>1.725745235</c:v>
                </c:pt>
                <c:pt idx="1849">
                  <c:v>1.725745235</c:v>
                </c:pt>
                <c:pt idx="1850">
                  <c:v>1.725745235</c:v>
                </c:pt>
                <c:pt idx="1851">
                  <c:v>1.725745235</c:v>
                </c:pt>
                <c:pt idx="1852">
                  <c:v>1.725745235</c:v>
                </c:pt>
                <c:pt idx="1853">
                  <c:v>1.725745235</c:v>
                </c:pt>
                <c:pt idx="1854">
                  <c:v>1.808465379</c:v>
                </c:pt>
                <c:pt idx="1855">
                  <c:v>1.808465379</c:v>
                </c:pt>
                <c:pt idx="1856">
                  <c:v>1.973706874</c:v>
                </c:pt>
                <c:pt idx="1857">
                  <c:v>1.973706874</c:v>
                </c:pt>
                <c:pt idx="1858">
                  <c:v>1.973706874</c:v>
                </c:pt>
                <c:pt idx="1859">
                  <c:v>1.973706874</c:v>
                </c:pt>
                <c:pt idx="1860">
                  <c:v>1.973706874</c:v>
                </c:pt>
                <c:pt idx="1861">
                  <c:v>1.973706874</c:v>
                </c:pt>
                <c:pt idx="1862">
                  <c:v>1.973706874</c:v>
                </c:pt>
                <c:pt idx="1863">
                  <c:v>1.973706874</c:v>
                </c:pt>
                <c:pt idx="1864">
                  <c:v>1.973706874</c:v>
                </c:pt>
                <c:pt idx="1865">
                  <c:v>1.973706874</c:v>
                </c:pt>
                <c:pt idx="1866">
                  <c:v>1.973706874</c:v>
                </c:pt>
                <c:pt idx="1867">
                  <c:v>1.973706874</c:v>
                </c:pt>
                <c:pt idx="1868">
                  <c:v>1.973706874</c:v>
                </c:pt>
                <c:pt idx="1869">
                  <c:v>1.973706874</c:v>
                </c:pt>
                <c:pt idx="1870">
                  <c:v>1.973706874</c:v>
                </c:pt>
                <c:pt idx="1871">
                  <c:v>1.973706874</c:v>
                </c:pt>
                <c:pt idx="1872">
                  <c:v>1.973706874</c:v>
                </c:pt>
                <c:pt idx="1873">
                  <c:v>1.973706874</c:v>
                </c:pt>
                <c:pt idx="1874">
                  <c:v>1.973706874</c:v>
                </c:pt>
                <c:pt idx="1875">
                  <c:v>1.973706874</c:v>
                </c:pt>
                <c:pt idx="1876">
                  <c:v>1.973706874</c:v>
                </c:pt>
                <c:pt idx="1877">
                  <c:v>1.973706874</c:v>
                </c:pt>
                <c:pt idx="1878">
                  <c:v>1.973706874</c:v>
                </c:pt>
                <c:pt idx="1879">
                  <c:v>1.973706874</c:v>
                </c:pt>
                <c:pt idx="1880">
                  <c:v>1.973706874</c:v>
                </c:pt>
                <c:pt idx="1881">
                  <c:v>1.973706874</c:v>
                </c:pt>
                <c:pt idx="1882">
                  <c:v>1.973706874</c:v>
                </c:pt>
                <c:pt idx="1883">
                  <c:v>1.973706874</c:v>
                </c:pt>
                <c:pt idx="1884">
                  <c:v>1.973706874</c:v>
                </c:pt>
                <c:pt idx="1885">
                  <c:v>1.973706874</c:v>
                </c:pt>
                <c:pt idx="1886">
                  <c:v>1.973706874</c:v>
                </c:pt>
                <c:pt idx="1887">
                  <c:v>1.973706874</c:v>
                </c:pt>
                <c:pt idx="1888">
                  <c:v>1.973706874</c:v>
                </c:pt>
                <c:pt idx="1889">
                  <c:v>1.973706874</c:v>
                </c:pt>
                <c:pt idx="1890">
                  <c:v>1.973706874</c:v>
                </c:pt>
                <c:pt idx="1891">
                  <c:v>1.973706874</c:v>
                </c:pt>
                <c:pt idx="1892">
                  <c:v>1.973706874</c:v>
                </c:pt>
                <c:pt idx="1893">
                  <c:v>1.973706874</c:v>
                </c:pt>
                <c:pt idx="1894">
                  <c:v>1.973706874</c:v>
                </c:pt>
                <c:pt idx="1895">
                  <c:v>1.973706874</c:v>
                </c:pt>
                <c:pt idx="1896">
                  <c:v>1.973706874</c:v>
                </c:pt>
                <c:pt idx="1897">
                  <c:v>1.973706874</c:v>
                </c:pt>
                <c:pt idx="1898">
                  <c:v>1.973706874</c:v>
                </c:pt>
                <c:pt idx="1899">
                  <c:v>1.973706874</c:v>
                </c:pt>
                <c:pt idx="1900">
                  <c:v>1.973706874</c:v>
                </c:pt>
                <c:pt idx="1901">
                  <c:v>1.973706874</c:v>
                </c:pt>
                <c:pt idx="1902">
                  <c:v>1.973706874</c:v>
                </c:pt>
                <c:pt idx="1903">
                  <c:v>1.973706874</c:v>
                </c:pt>
                <c:pt idx="1904">
                  <c:v>1.973706874</c:v>
                </c:pt>
                <c:pt idx="1905">
                  <c:v>1.973706874</c:v>
                </c:pt>
                <c:pt idx="1906">
                  <c:v>1.973706874</c:v>
                </c:pt>
                <c:pt idx="1907">
                  <c:v>1.973706874</c:v>
                </c:pt>
                <c:pt idx="1908">
                  <c:v>1.973706874</c:v>
                </c:pt>
                <c:pt idx="1909">
                  <c:v>1.973706874</c:v>
                </c:pt>
                <c:pt idx="1910">
                  <c:v>1.973706874</c:v>
                </c:pt>
                <c:pt idx="1911">
                  <c:v>1.973706874</c:v>
                </c:pt>
                <c:pt idx="1912">
                  <c:v>1.973706874</c:v>
                </c:pt>
                <c:pt idx="1913">
                  <c:v>1.973706874</c:v>
                </c:pt>
                <c:pt idx="1914">
                  <c:v>1.973706874</c:v>
                </c:pt>
                <c:pt idx="1915">
                  <c:v>1.973706874</c:v>
                </c:pt>
                <c:pt idx="1916">
                  <c:v>1.973706874</c:v>
                </c:pt>
                <c:pt idx="1917">
                  <c:v>1.973706874</c:v>
                </c:pt>
                <c:pt idx="1918">
                  <c:v>1.973706874</c:v>
                </c:pt>
                <c:pt idx="1919">
                  <c:v>1.973706874</c:v>
                </c:pt>
                <c:pt idx="1920">
                  <c:v>1.973706874</c:v>
                </c:pt>
                <c:pt idx="1921">
                  <c:v>1.973706874</c:v>
                </c:pt>
                <c:pt idx="1922">
                  <c:v>1.973706874</c:v>
                </c:pt>
                <c:pt idx="1923">
                  <c:v>1.973706874</c:v>
                </c:pt>
                <c:pt idx="1924">
                  <c:v>1.973706874</c:v>
                </c:pt>
                <c:pt idx="1925">
                  <c:v>1.973706874</c:v>
                </c:pt>
                <c:pt idx="1926">
                  <c:v>1.973706874</c:v>
                </c:pt>
                <c:pt idx="1927">
                  <c:v>1.973706874</c:v>
                </c:pt>
                <c:pt idx="1928">
                  <c:v>1.973706874</c:v>
                </c:pt>
                <c:pt idx="1929">
                  <c:v>1.973706874</c:v>
                </c:pt>
                <c:pt idx="1930">
                  <c:v>1.973706874</c:v>
                </c:pt>
                <c:pt idx="1931">
                  <c:v>1.973706874</c:v>
                </c:pt>
                <c:pt idx="1932">
                  <c:v>1.973706874</c:v>
                </c:pt>
                <c:pt idx="1933">
                  <c:v>1.973706874</c:v>
                </c:pt>
                <c:pt idx="1934">
                  <c:v>1.973706874</c:v>
                </c:pt>
                <c:pt idx="1935">
                  <c:v>1.973706874</c:v>
                </c:pt>
                <c:pt idx="1936">
                  <c:v>1.973706874</c:v>
                </c:pt>
                <c:pt idx="1937">
                  <c:v>1.973706874</c:v>
                </c:pt>
                <c:pt idx="1938">
                  <c:v>1.973706874</c:v>
                </c:pt>
                <c:pt idx="1939">
                  <c:v>1.973706874</c:v>
                </c:pt>
                <c:pt idx="1940">
                  <c:v>1.973706874</c:v>
                </c:pt>
                <c:pt idx="1941">
                  <c:v>1.973706874</c:v>
                </c:pt>
                <c:pt idx="1942">
                  <c:v>2.128169855000001</c:v>
                </c:pt>
                <c:pt idx="1943">
                  <c:v>2.128169855000001</c:v>
                </c:pt>
                <c:pt idx="1944">
                  <c:v>2.128169855000001</c:v>
                </c:pt>
                <c:pt idx="1945">
                  <c:v>2.128169855000001</c:v>
                </c:pt>
                <c:pt idx="1946">
                  <c:v>2.128169855000001</c:v>
                </c:pt>
                <c:pt idx="1947">
                  <c:v>2.128169855000001</c:v>
                </c:pt>
                <c:pt idx="1948">
                  <c:v>2.128169855000001</c:v>
                </c:pt>
                <c:pt idx="1949">
                  <c:v>2.128169855000001</c:v>
                </c:pt>
                <c:pt idx="1950">
                  <c:v>2.128169855000001</c:v>
                </c:pt>
                <c:pt idx="1951">
                  <c:v>2.128169855000001</c:v>
                </c:pt>
                <c:pt idx="1952">
                  <c:v>2.128169855000001</c:v>
                </c:pt>
                <c:pt idx="1953">
                  <c:v>2.128169855000001</c:v>
                </c:pt>
                <c:pt idx="1954">
                  <c:v>2.128169855000001</c:v>
                </c:pt>
                <c:pt idx="1955">
                  <c:v>2.128169855000001</c:v>
                </c:pt>
                <c:pt idx="1956">
                  <c:v>2.128169855000001</c:v>
                </c:pt>
                <c:pt idx="1957">
                  <c:v>2.128169855000001</c:v>
                </c:pt>
                <c:pt idx="1958">
                  <c:v>2.128169855000001</c:v>
                </c:pt>
                <c:pt idx="1959">
                  <c:v>2.128169855000001</c:v>
                </c:pt>
                <c:pt idx="1960">
                  <c:v>2.128169855000001</c:v>
                </c:pt>
                <c:pt idx="1961">
                  <c:v>2.128169855000001</c:v>
                </c:pt>
                <c:pt idx="1962">
                  <c:v>2.128169855000001</c:v>
                </c:pt>
                <c:pt idx="1963">
                  <c:v>2.128169855000001</c:v>
                </c:pt>
                <c:pt idx="1964">
                  <c:v>2.128169855000001</c:v>
                </c:pt>
                <c:pt idx="1965">
                  <c:v>2.128169855000001</c:v>
                </c:pt>
                <c:pt idx="1966">
                  <c:v>2.128169855000001</c:v>
                </c:pt>
                <c:pt idx="1967">
                  <c:v>2.128169855000001</c:v>
                </c:pt>
                <c:pt idx="1968">
                  <c:v>2.128169855000001</c:v>
                </c:pt>
                <c:pt idx="1969">
                  <c:v>2.128169855000001</c:v>
                </c:pt>
                <c:pt idx="1970">
                  <c:v>2.128169855000001</c:v>
                </c:pt>
                <c:pt idx="1971">
                  <c:v>2.128169855000001</c:v>
                </c:pt>
                <c:pt idx="1972">
                  <c:v>2.128169855000001</c:v>
                </c:pt>
                <c:pt idx="1973">
                  <c:v>2.128169855000001</c:v>
                </c:pt>
                <c:pt idx="1974">
                  <c:v>2.128169855000001</c:v>
                </c:pt>
                <c:pt idx="1975">
                  <c:v>2.128169855000001</c:v>
                </c:pt>
                <c:pt idx="1976">
                  <c:v>2.128169855000001</c:v>
                </c:pt>
                <c:pt idx="1977">
                  <c:v>2.128169855000001</c:v>
                </c:pt>
                <c:pt idx="1978">
                  <c:v>2.128169855000001</c:v>
                </c:pt>
                <c:pt idx="1979">
                  <c:v>2.128169855000001</c:v>
                </c:pt>
                <c:pt idx="1980">
                  <c:v>2.128169855000001</c:v>
                </c:pt>
                <c:pt idx="1981">
                  <c:v>2.128169855000001</c:v>
                </c:pt>
                <c:pt idx="1982">
                  <c:v>2.128169855000001</c:v>
                </c:pt>
                <c:pt idx="1983">
                  <c:v>2.128169855000001</c:v>
                </c:pt>
                <c:pt idx="1984">
                  <c:v>2.128169855000001</c:v>
                </c:pt>
                <c:pt idx="1985">
                  <c:v>2.128169855000001</c:v>
                </c:pt>
                <c:pt idx="1986">
                  <c:v>2.128169855000001</c:v>
                </c:pt>
                <c:pt idx="1987">
                  <c:v>2.128169855000001</c:v>
                </c:pt>
                <c:pt idx="1988">
                  <c:v>2.128169855000001</c:v>
                </c:pt>
                <c:pt idx="1989">
                  <c:v>2.128169855000001</c:v>
                </c:pt>
                <c:pt idx="1990">
                  <c:v>2.128169855000001</c:v>
                </c:pt>
                <c:pt idx="1991">
                  <c:v>2.128169855000001</c:v>
                </c:pt>
                <c:pt idx="1992">
                  <c:v>2.128169855000001</c:v>
                </c:pt>
                <c:pt idx="1993">
                  <c:v>2.128169855000001</c:v>
                </c:pt>
                <c:pt idx="1994">
                  <c:v>2.128169855000001</c:v>
                </c:pt>
                <c:pt idx="1995">
                  <c:v>2.128169855000001</c:v>
                </c:pt>
                <c:pt idx="1996">
                  <c:v>2.128169855000001</c:v>
                </c:pt>
                <c:pt idx="1997">
                  <c:v>2.128169855000001</c:v>
                </c:pt>
                <c:pt idx="1998">
                  <c:v>2.128169855000001</c:v>
                </c:pt>
                <c:pt idx="1999">
                  <c:v>2.128169855000001</c:v>
                </c:pt>
                <c:pt idx="2000">
                  <c:v>2.238857305</c:v>
                </c:pt>
                <c:pt idx="2001">
                  <c:v>2.238857305</c:v>
                </c:pt>
                <c:pt idx="2002">
                  <c:v>2.238857305</c:v>
                </c:pt>
                <c:pt idx="2003">
                  <c:v>2.238857305</c:v>
                </c:pt>
                <c:pt idx="2004">
                  <c:v>2.238857305</c:v>
                </c:pt>
                <c:pt idx="2005">
                  <c:v>2.238857305</c:v>
                </c:pt>
                <c:pt idx="2006">
                  <c:v>2.238857305</c:v>
                </c:pt>
                <c:pt idx="2007">
                  <c:v>2.238857305</c:v>
                </c:pt>
                <c:pt idx="2008">
                  <c:v>2.238857305</c:v>
                </c:pt>
                <c:pt idx="2009">
                  <c:v>2.238857305</c:v>
                </c:pt>
                <c:pt idx="2010">
                  <c:v>2.238857305</c:v>
                </c:pt>
                <c:pt idx="2011">
                  <c:v>2.238857305</c:v>
                </c:pt>
                <c:pt idx="2012">
                  <c:v>2.238857305</c:v>
                </c:pt>
                <c:pt idx="2013">
                  <c:v>2.238857305</c:v>
                </c:pt>
                <c:pt idx="2014">
                  <c:v>2.238857305</c:v>
                </c:pt>
                <c:pt idx="2015">
                  <c:v>2.238857305</c:v>
                </c:pt>
                <c:pt idx="2016">
                  <c:v>2.238857305</c:v>
                </c:pt>
                <c:pt idx="2017">
                  <c:v>2.238857305</c:v>
                </c:pt>
                <c:pt idx="2018">
                  <c:v>2.238857305</c:v>
                </c:pt>
                <c:pt idx="2019">
                  <c:v>2.238857305</c:v>
                </c:pt>
                <c:pt idx="2020">
                  <c:v>2.238857305</c:v>
                </c:pt>
                <c:pt idx="2021">
                  <c:v>2.238857305</c:v>
                </c:pt>
                <c:pt idx="2022">
                  <c:v>2.238857305</c:v>
                </c:pt>
                <c:pt idx="2023">
                  <c:v>2.238857305</c:v>
                </c:pt>
                <c:pt idx="2024">
                  <c:v>2.238857305</c:v>
                </c:pt>
                <c:pt idx="2025">
                  <c:v>2.238857305</c:v>
                </c:pt>
                <c:pt idx="2026">
                  <c:v>2.238857305</c:v>
                </c:pt>
                <c:pt idx="2027">
                  <c:v>2.238857305</c:v>
                </c:pt>
                <c:pt idx="2028">
                  <c:v>2.238857305</c:v>
                </c:pt>
                <c:pt idx="2029">
                  <c:v>2.238857305</c:v>
                </c:pt>
                <c:pt idx="2030">
                  <c:v>2.238857305</c:v>
                </c:pt>
                <c:pt idx="2031">
                  <c:v>2.238857305</c:v>
                </c:pt>
                <c:pt idx="2032">
                  <c:v>2.238857305</c:v>
                </c:pt>
                <c:pt idx="2033">
                  <c:v>2.238857305</c:v>
                </c:pt>
                <c:pt idx="2034">
                  <c:v>2.238857305</c:v>
                </c:pt>
                <c:pt idx="2035">
                  <c:v>2.238857305</c:v>
                </c:pt>
                <c:pt idx="2036">
                  <c:v>2.238857305</c:v>
                </c:pt>
                <c:pt idx="2037">
                  <c:v>2.238857305</c:v>
                </c:pt>
                <c:pt idx="2038">
                  <c:v>2.238857305</c:v>
                </c:pt>
                <c:pt idx="2039">
                  <c:v>2.238857305</c:v>
                </c:pt>
                <c:pt idx="2040">
                  <c:v>2.238857305</c:v>
                </c:pt>
                <c:pt idx="2041">
                  <c:v>2.238857305</c:v>
                </c:pt>
                <c:pt idx="2042">
                  <c:v>2.238857305</c:v>
                </c:pt>
                <c:pt idx="2043">
                  <c:v>2.238857305</c:v>
                </c:pt>
                <c:pt idx="2044">
                  <c:v>2.238857305</c:v>
                </c:pt>
                <c:pt idx="2045">
                  <c:v>2.238857305</c:v>
                </c:pt>
                <c:pt idx="2046">
                  <c:v>2.238857305</c:v>
                </c:pt>
                <c:pt idx="2047">
                  <c:v>2.238857305</c:v>
                </c:pt>
                <c:pt idx="2048">
                  <c:v>2.238857305</c:v>
                </c:pt>
                <c:pt idx="2049">
                  <c:v>2.238857305</c:v>
                </c:pt>
                <c:pt idx="2050">
                  <c:v>2.238857305</c:v>
                </c:pt>
                <c:pt idx="2051">
                  <c:v>2.238857305</c:v>
                </c:pt>
                <c:pt idx="2052">
                  <c:v>2.478918202</c:v>
                </c:pt>
                <c:pt idx="2053">
                  <c:v>2.478918202</c:v>
                </c:pt>
                <c:pt idx="2054">
                  <c:v>2.478918202</c:v>
                </c:pt>
                <c:pt idx="2055">
                  <c:v>2.478918202</c:v>
                </c:pt>
                <c:pt idx="2056">
                  <c:v>2.478918202</c:v>
                </c:pt>
                <c:pt idx="2057">
                  <c:v>2.478918202</c:v>
                </c:pt>
                <c:pt idx="2058">
                  <c:v>2.478918202</c:v>
                </c:pt>
                <c:pt idx="2059">
                  <c:v>2.478918202</c:v>
                </c:pt>
                <c:pt idx="2060">
                  <c:v>2.478918202</c:v>
                </c:pt>
                <c:pt idx="2061">
                  <c:v>2.478918202</c:v>
                </c:pt>
                <c:pt idx="2062">
                  <c:v>2.478918202</c:v>
                </c:pt>
                <c:pt idx="2063">
                  <c:v>2.478918202</c:v>
                </c:pt>
                <c:pt idx="2064">
                  <c:v>2.478918202</c:v>
                </c:pt>
                <c:pt idx="2065">
                  <c:v>2.478918202</c:v>
                </c:pt>
                <c:pt idx="2066">
                  <c:v>2.478918202</c:v>
                </c:pt>
                <c:pt idx="2067">
                  <c:v>2.478918202</c:v>
                </c:pt>
                <c:pt idx="2068">
                  <c:v>2.478918202</c:v>
                </c:pt>
                <c:pt idx="2069">
                  <c:v>2.478918202</c:v>
                </c:pt>
                <c:pt idx="2070">
                  <c:v>2.478918202</c:v>
                </c:pt>
                <c:pt idx="2071">
                  <c:v>2.478918202</c:v>
                </c:pt>
                <c:pt idx="2072">
                  <c:v>2.478918202</c:v>
                </c:pt>
                <c:pt idx="2073">
                  <c:v>2.478918202</c:v>
                </c:pt>
                <c:pt idx="2074">
                  <c:v>2.478918202</c:v>
                </c:pt>
                <c:pt idx="2075">
                  <c:v>2.478918202</c:v>
                </c:pt>
                <c:pt idx="2076">
                  <c:v>2.478918202</c:v>
                </c:pt>
                <c:pt idx="2077">
                  <c:v>2.478918202</c:v>
                </c:pt>
                <c:pt idx="2078">
                  <c:v>2.478918202</c:v>
                </c:pt>
                <c:pt idx="2079">
                  <c:v>2.478918202</c:v>
                </c:pt>
                <c:pt idx="2080">
                  <c:v>2.478918202</c:v>
                </c:pt>
                <c:pt idx="2081">
                  <c:v>2.478918202</c:v>
                </c:pt>
                <c:pt idx="2082">
                  <c:v>2.478918202</c:v>
                </c:pt>
                <c:pt idx="2083">
                  <c:v>2.478918202</c:v>
                </c:pt>
                <c:pt idx="2084">
                  <c:v>2.478918202</c:v>
                </c:pt>
                <c:pt idx="2085">
                  <c:v>2.478918202</c:v>
                </c:pt>
                <c:pt idx="2086">
                  <c:v>2.478918202</c:v>
                </c:pt>
                <c:pt idx="2087">
                  <c:v>2.478918202</c:v>
                </c:pt>
                <c:pt idx="2088">
                  <c:v>2.478918202</c:v>
                </c:pt>
                <c:pt idx="2089">
                  <c:v>2.478918202</c:v>
                </c:pt>
                <c:pt idx="2090">
                  <c:v>2.478918202</c:v>
                </c:pt>
                <c:pt idx="2091">
                  <c:v>2.478918202</c:v>
                </c:pt>
                <c:pt idx="2092">
                  <c:v>2.478918202</c:v>
                </c:pt>
                <c:pt idx="2093">
                  <c:v>2.478918202</c:v>
                </c:pt>
                <c:pt idx="2094">
                  <c:v>2.478918202</c:v>
                </c:pt>
                <c:pt idx="2095">
                  <c:v>2.478918202</c:v>
                </c:pt>
                <c:pt idx="2096">
                  <c:v>2.478918202</c:v>
                </c:pt>
                <c:pt idx="2097">
                  <c:v>2.478918202</c:v>
                </c:pt>
                <c:pt idx="2098">
                  <c:v>2.478918202</c:v>
                </c:pt>
                <c:pt idx="2099">
                  <c:v>2.478918202</c:v>
                </c:pt>
                <c:pt idx="2100">
                  <c:v>2.478918202</c:v>
                </c:pt>
                <c:pt idx="2101">
                  <c:v>2.478918202</c:v>
                </c:pt>
                <c:pt idx="2102">
                  <c:v>2.478918202</c:v>
                </c:pt>
                <c:pt idx="2103">
                  <c:v>2.478918202</c:v>
                </c:pt>
                <c:pt idx="2104">
                  <c:v>2.478918202</c:v>
                </c:pt>
                <c:pt idx="2105">
                  <c:v>2.478918202</c:v>
                </c:pt>
                <c:pt idx="2106">
                  <c:v>2.478918202</c:v>
                </c:pt>
                <c:pt idx="2107">
                  <c:v>2.478918202</c:v>
                </c:pt>
                <c:pt idx="2108">
                  <c:v>2.478918202</c:v>
                </c:pt>
                <c:pt idx="2109">
                  <c:v>2.478918202</c:v>
                </c:pt>
                <c:pt idx="2110">
                  <c:v>2.478918202</c:v>
                </c:pt>
                <c:pt idx="2111">
                  <c:v>2.478918202</c:v>
                </c:pt>
                <c:pt idx="2112">
                  <c:v>2.478918202</c:v>
                </c:pt>
                <c:pt idx="2113">
                  <c:v>2.478918202</c:v>
                </c:pt>
                <c:pt idx="2114">
                  <c:v>2.478918202</c:v>
                </c:pt>
                <c:pt idx="2115">
                  <c:v>2.478918202</c:v>
                </c:pt>
                <c:pt idx="2116">
                  <c:v>2.478918202</c:v>
                </c:pt>
                <c:pt idx="2117">
                  <c:v>2.478918202</c:v>
                </c:pt>
                <c:pt idx="2118">
                  <c:v>2.478918202</c:v>
                </c:pt>
                <c:pt idx="2119">
                  <c:v>2.478918202</c:v>
                </c:pt>
                <c:pt idx="2120">
                  <c:v>2.478918202</c:v>
                </c:pt>
                <c:pt idx="2121">
                  <c:v>2.478918202</c:v>
                </c:pt>
                <c:pt idx="2122">
                  <c:v>2.478918202</c:v>
                </c:pt>
                <c:pt idx="2123">
                  <c:v>2.478918202</c:v>
                </c:pt>
                <c:pt idx="2124">
                  <c:v>2.478918202</c:v>
                </c:pt>
                <c:pt idx="2125">
                  <c:v>2.478918202</c:v>
                </c:pt>
                <c:pt idx="2126">
                  <c:v>2.478918202</c:v>
                </c:pt>
                <c:pt idx="2127">
                  <c:v>2.478918202</c:v>
                </c:pt>
                <c:pt idx="2128">
                  <c:v>2.478918202</c:v>
                </c:pt>
                <c:pt idx="2129">
                  <c:v>2.478918202</c:v>
                </c:pt>
                <c:pt idx="2130">
                  <c:v>2.478918202</c:v>
                </c:pt>
                <c:pt idx="2131">
                  <c:v>2.478918202</c:v>
                </c:pt>
                <c:pt idx="2132">
                  <c:v>2.478918202</c:v>
                </c:pt>
                <c:pt idx="2133">
                  <c:v>2.478918202</c:v>
                </c:pt>
                <c:pt idx="2134">
                  <c:v>2.478918202</c:v>
                </c:pt>
                <c:pt idx="2135">
                  <c:v>2.478918202</c:v>
                </c:pt>
                <c:pt idx="2136">
                  <c:v>2.478918202</c:v>
                </c:pt>
                <c:pt idx="2137">
                  <c:v>2.478918202</c:v>
                </c:pt>
                <c:pt idx="2138">
                  <c:v>2.478918202</c:v>
                </c:pt>
                <c:pt idx="2139">
                  <c:v>2.478918202</c:v>
                </c:pt>
                <c:pt idx="2140">
                  <c:v>2.478918202</c:v>
                </c:pt>
                <c:pt idx="2141">
                  <c:v>2.478918202</c:v>
                </c:pt>
                <c:pt idx="2142">
                  <c:v>2.478918202</c:v>
                </c:pt>
                <c:pt idx="2143">
                  <c:v>2.478918202</c:v>
                </c:pt>
                <c:pt idx="2144">
                  <c:v>2.478918202</c:v>
                </c:pt>
                <c:pt idx="2145">
                  <c:v>2.478918202</c:v>
                </c:pt>
                <c:pt idx="2146">
                  <c:v>2.478918202</c:v>
                </c:pt>
                <c:pt idx="2147">
                  <c:v>2.478918202</c:v>
                </c:pt>
                <c:pt idx="2148">
                  <c:v>2.478918202</c:v>
                </c:pt>
                <c:pt idx="2149">
                  <c:v>2.478918202</c:v>
                </c:pt>
                <c:pt idx="2150">
                  <c:v>2.478918202</c:v>
                </c:pt>
                <c:pt idx="2151">
                  <c:v>2.478918202</c:v>
                </c:pt>
                <c:pt idx="2152">
                  <c:v>2.478918202</c:v>
                </c:pt>
                <c:pt idx="2153">
                  <c:v>2.478918202</c:v>
                </c:pt>
                <c:pt idx="2154">
                  <c:v>2.478918202</c:v>
                </c:pt>
                <c:pt idx="2155">
                  <c:v>2.478918202</c:v>
                </c:pt>
                <c:pt idx="2156">
                  <c:v>2.478918202</c:v>
                </c:pt>
                <c:pt idx="2157">
                  <c:v>2.478918202</c:v>
                </c:pt>
                <c:pt idx="2158">
                  <c:v>2.478918202</c:v>
                </c:pt>
                <c:pt idx="2159">
                  <c:v>2.478918202</c:v>
                </c:pt>
                <c:pt idx="2160">
                  <c:v>2.478918202</c:v>
                </c:pt>
                <c:pt idx="2161">
                  <c:v>2.478918202</c:v>
                </c:pt>
                <c:pt idx="2162">
                  <c:v>2.478918202</c:v>
                </c:pt>
                <c:pt idx="2163">
                  <c:v>2.478918202</c:v>
                </c:pt>
                <c:pt idx="2164">
                  <c:v>2.478918202</c:v>
                </c:pt>
                <c:pt idx="2165">
                  <c:v>2.478918202</c:v>
                </c:pt>
                <c:pt idx="2166">
                  <c:v>2.478918202</c:v>
                </c:pt>
                <c:pt idx="2167">
                  <c:v>2.478918202</c:v>
                </c:pt>
                <c:pt idx="2168">
                  <c:v>2.478918202</c:v>
                </c:pt>
                <c:pt idx="2169">
                  <c:v>2.478918202</c:v>
                </c:pt>
                <c:pt idx="2170">
                  <c:v>2.478918202</c:v>
                </c:pt>
                <c:pt idx="2171">
                  <c:v>2.478918202</c:v>
                </c:pt>
                <c:pt idx="2172">
                  <c:v>2.478918202</c:v>
                </c:pt>
                <c:pt idx="2173">
                  <c:v>2.478918202</c:v>
                </c:pt>
                <c:pt idx="2174">
                  <c:v>2.478918202</c:v>
                </c:pt>
                <c:pt idx="2175">
                  <c:v>2.478918202</c:v>
                </c:pt>
                <c:pt idx="2176">
                  <c:v>2.478918202</c:v>
                </c:pt>
                <c:pt idx="2177">
                  <c:v>2.478918202</c:v>
                </c:pt>
                <c:pt idx="2178">
                  <c:v>2.478918202</c:v>
                </c:pt>
                <c:pt idx="2179">
                  <c:v>2.478918202</c:v>
                </c:pt>
                <c:pt idx="2180">
                  <c:v>2.478918202</c:v>
                </c:pt>
                <c:pt idx="2181">
                  <c:v>2.478918202</c:v>
                </c:pt>
                <c:pt idx="2182">
                  <c:v>2.478918202</c:v>
                </c:pt>
                <c:pt idx="2183">
                  <c:v>2.478918202</c:v>
                </c:pt>
                <c:pt idx="2184">
                  <c:v>2.478918202</c:v>
                </c:pt>
                <c:pt idx="2185">
                  <c:v>2.478918202</c:v>
                </c:pt>
                <c:pt idx="2186">
                  <c:v>2.478918202</c:v>
                </c:pt>
                <c:pt idx="2187">
                  <c:v>2.478918202</c:v>
                </c:pt>
                <c:pt idx="2188">
                  <c:v>2.478918202</c:v>
                </c:pt>
                <c:pt idx="2189">
                  <c:v>2.478918202</c:v>
                </c:pt>
                <c:pt idx="2190">
                  <c:v>2.478918202</c:v>
                </c:pt>
                <c:pt idx="2191">
                  <c:v>2.478918202</c:v>
                </c:pt>
                <c:pt idx="2192">
                  <c:v>2.478918202</c:v>
                </c:pt>
                <c:pt idx="2193">
                  <c:v>2.478918202</c:v>
                </c:pt>
                <c:pt idx="2194">
                  <c:v>2.478918202</c:v>
                </c:pt>
                <c:pt idx="2195">
                  <c:v>2.478918202</c:v>
                </c:pt>
                <c:pt idx="2196">
                  <c:v>2.478918202</c:v>
                </c:pt>
                <c:pt idx="2197">
                  <c:v>2.478918202</c:v>
                </c:pt>
                <c:pt idx="2198">
                  <c:v>2.478918202</c:v>
                </c:pt>
                <c:pt idx="2199">
                  <c:v>2.478918202</c:v>
                </c:pt>
                <c:pt idx="2200">
                  <c:v>2.478918202</c:v>
                </c:pt>
                <c:pt idx="2201">
                  <c:v>2.478918202</c:v>
                </c:pt>
                <c:pt idx="2202">
                  <c:v>2.478918202</c:v>
                </c:pt>
                <c:pt idx="2203">
                  <c:v>2.478918202</c:v>
                </c:pt>
                <c:pt idx="2204">
                  <c:v>2.478918202</c:v>
                </c:pt>
                <c:pt idx="2205">
                  <c:v>2.478918202</c:v>
                </c:pt>
                <c:pt idx="2206">
                  <c:v>2.478918202</c:v>
                </c:pt>
                <c:pt idx="2207">
                  <c:v>2.478918202</c:v>
                </c:pt>
                <c:pt idx="2208">
                  <c:v>2.478918202</c:v>
                </c:pt>
                <c:pt idx="2209">
                  <c:v>2.478918202</c:v>
                </c:pt>
                <c:pt idx="2210">
                  <c:v>2.478918202</c:v>
                </c:pt>
                <c:pt idx="2211">
                  <c:v>2.478918202</c:v>
                </c:pt>
                <c:pt idx="2212">
                  <c:v>2.478918202</c:v>
                </c:pt>
                <c:pt idx="2213">
                  <c:v>2.478918202</c:v>
                </c:pt>
                <c:pt idx="2214">
                  <c:v>2.478918202</c:v>
                </c:pt>
                <c:pt idx="2215">
                  <c:v>2.478918202</c:v>
                </c:pt>
                <c:pt idx="2216">
                  <c:v>2.478918202</c:v>
                </c:pt>
                <c:pt idx="2217">
                  <c:v>2.478918202</c:v>
                </c:pt>
                <c:pt idx="2218">
                  <c:v>2.478918202</c:v>
                </c:pt>
                <c:pt idx="2219">
                  <c:v>2.478918202</c:v>
                </c:pt>
                <c:pt idx="2220">
                  <c:v>2.478918202</c:v>
                </c:pt>
                <c:pt idx="2221">
                  <c:v>2.478918202</c:v>
                </c:pt>
                <c:pt idx="2222">
                  <c:v>2.478918202</c:v>
                </c:pt>
                <c:pt idx="2223">
                  <c:v>2.478918202</c:v>
                </c:pt>
                <c:pt idx="2224">
                  <c:v>2.478918202</c:v>
                </c:pt>
                <c:pt idx="2225">
                  <c:v>2.478918202</c:v>
                </c:pt>
                <c:pt idx="2226">
                  <c:v>2.478918202</c:v>
                </c:pt>
                <c:pt idx="2227">
                  <c:v>2.478918202</c:v>
                </c:pt>
                <c:pt idx="2228">
                  <c:v>2.478918202</c:v>
                </c:pt>
                <c:pt idx="2229">
                  <c:v>2.478918202</c:v>
                </c:pt>
                <c:pt idx="2230">
                  <c:v>2.478918202</c:v>
                </c:pt>
                <c:pt idx="2231">
                  <c:v>2.478918202</c:v>
                </c:pt>
                <c:pt idx="2232">
                  <c:v>2.478918202</c:v>
                </c:pt>
                <c:pt idx="2233">
                  <c:v>2.478918202</c:v>
                </c:pt>
                <c:pt idx="2234">
                  <c:v>2.478918202</c:v>
                </c:pt>
                <c:pt idx="2235">
                  <c:v>2.478918202</c:v>
                </c:pt>
                <c:pt idx="2236">
                  <c:v>2.478918202</c:v>
                </c:pt>
                <c:pt idx="2237">
                  <c:v>2.478918202</c:v>
                </c:pt>
                <c:pt idx="2238">
                  <c:v>2.478918202</c:v>
                </c:pt>
                <c:pt idx="2239">
                  <c:v>2.478918202</c:v>
                </c:pt>
                <c:pt idx="2240">
                  <c:v>2.478918202</c:v>
                </c:pt>
                <c:pt idx="2241">
                  <c:v>2.478918202</c:v>
                </c:pt>
                <c:pt idx="2242">
                  <c:v>2.478918202</c:v>
                </c:pt>
                <c:pt idx="2243">
                  <c:v>2.478918202</c:v>
                </c:pt>
                <c:pt idx="2244">
                  <c:v>2.478918202</c:v>
                </c:pt>
                <c:pt idx="2245">
                  <c:v>2.478918202</c:v>
                </c:pt>
                <c:pt idx="2246">
                  <c:v>2.478918202</c:v>
                </c:pt>
                <c:pt idx="2247">
                  <c:v>2.478918202</c:v>
                </c:pt>
                <c:pt idx="2248">
                  <c:v>2.478918202</c:v>
                </c:pt>
                <c:pt idx="2249">
                  <c:v>2.478918202</c:v>
                </c:pt>
                <c:pt idx="2250">
                  <c:v>2.478918202</c:v>
                </c:pt>
                <c:pt idx="2251">
                  <c:v>2.478918202</c:v>
                </c:pt>
                <c:pt idx="2252">
                  <c:v>2.478918202</c:v>
                </c:pt>
                <c:pt idx="2253">
                  <c:v>2.478918202</c:v>
                </c:pt>
                <c:pt idx="2254">
                  <c:v>2.478918202</c:v>
                </c:pt>
                <c:pt idx="2255">
                  <c:v>2.478918202</c:v>
                </c:pt>
                <c:pt idx="2256">
                  <c:v>2.478918202</c:v>
                </c:pt>
                <c:pt idx="2257">
                  <c:v>2.478918202</c:v>
                </c:pt>
                <c:pt idx="2258">
                  <c:v>2.478918202</c:v>
                </c:pt>
                <c:pt idx="2259">
                  <c:v>2.478918202</c:v>
                </c:pt>
                <c:pt idx="2260">
                  <c:v>2.478918202</c:v>
                </c:pt>
                <c:pt idx="2261">
                  <c:v>2.478918202</c:v>
                </c:pt>
                <c:pt idx="2262">
                  <c:v>2.478918202</c:v>
                </c:pt>
                <c:pt idx="2263">
                  <c:v>2.478918202</c:v>
                </c:pt>
                <c:pt idx="2264">
                  <c:v>2.478918202</c:v>
                </c:pt>
                <c:pt idx="2265">
                  <c:v>2.478918202</c:v>
                </c:pt>
                <c:pt idx="2266">
                  <c:v>2.478918202</c:v>
                </c:pt>
                <c:pt idx="2267">
                  <c:v>2.478918202</c:v>
                </c:pt>
                <c:pt idx="2268">
                  <c:v>2.478918202</c:v>
                </c:pt>
                <c:pt idx="2269">
                  <c:v>2.478918202</c:v>
                </c:pt>
                <c:pt idx="2270">
                  <c:v>2.478918202</c:v>
                </c:pt>
                <c:pt idx="2271">
                  <c:v>2.478918202</c:v>
                </c:pt>
                <c:pt idx="2272">
                  <c:v>2.478918202</c:v>
                </c:pt>
                <c:pt idx="2273">
                  <c:v>2.478918202</c:v>
                </c:pt>
                <c:pt idx="2274">
                  <c:v>2.478918202</c:v>
                </c:pt>
                <c:pt idx="2275">
                  <c:v>2.478918202</c:v>
                </c:pt>
                <c:pt idx="2276">
                  <c:v>2.478918202</c:v>
                </c:pt>
                <c:pt idx="2277">
                  <c:v>2.478918202</c:v>
                </c:pt>
                <c:pt idx="2278">
                  <c:v>2.478918202</c:v>
                </c:pt>
                <c:pt idx="2279">
                  <c:v>2.478918202</c:v>
                </c:pt>
                <c:pt idx="2280">
                  <c:v>2.478918202</c:v>
                </c:pt>
                <c:pt idx="2281">
                  <c:v>2.478918202</c:v>
                </c:pt>
                <c:pt idx="2282">
                  <c:v>2.478918202</c:v>
                </c:pt>
                <c:pt idx="2283">
                  <c:v>2.478918202</c:v>
                </c:pt>
                <c:pt idx="2284">
                  <c:v>2.478918202</c:v>
                </c:pt>
                <c:pt idx="2285">
                  <c:v>2.478918202</c:v>
                </c:pt>
                <c:pt idx="2286">
                  <c:v>2.478918202</c:v>
                </c:pt>
                <c:pt idx="2287">
                  <c:v>2.478918202</c:v>
                </c:pt>
                <c:pt idx="2288">
                  <c:v>2.478918202</c:v>
                </c:pt>
                <c:pt idx="2289">
                  <c:v>2.478918202</c:v>
                </c:pt>
                <c:pt idx="2290">
                  <c:v>2.478918202</c:v>
                </c:pt>
                <c:pt idx="2291">
                  <c:v>2.478918202</c:v>
                </c:pt>
                <c:pt idx="2292">
                  <c:v>2.478918202</c:v>
                </c:pt>
                <c:pt idx="2293">
                  <c:v>2.478918202</c:v>
                </c:pt>
                <c:pt idx="2294">
                  <c:v>2.478918202</c:v>
                </c:pt>
                <c:pt idx="2295">
                  <c:v>2.478918202</c:v>
                </c:pt>
                <c:pt idx="2296">
                  <c:v>2.478918202</c:v>
                </c:pt>
                <c:pt idx="2297">
                  <c:v>2.478918202</c:v>
                </c:pt>
                <c:pt idx="2298">
                  <c:v>2.478918202</c:v>
                </c:pt>
                <c:pt idx="2299">
                  <c:v>2.478918202</c:v>
                </c:pt>
                <c:pt idx="2300">
                  <c:v>2.478918202</c:v>
                </c:pt>
                <c:pt idx="2301">
                  <c:v>2.478918202</c:v>
                </c:pt>
                <c:pt idx="2302">
                  <c:v>2.478918202</c:v>
                </c:pt>
                <c:pt idx="2303">
                  <c:v>2.478918202</c:v>
                </c:pt>
                <c:pt idx="2304">
                  <c:v>2.478918202</c:v>
                </c:pt>
                <c:pt idx="2305">
                  <c:v>2.478918202</c:v>
                </c:pt>
                <c:pt idx="2306">
                  <c:v>2.478918202</c:v>
                </c:pt>
                <c:pt idx="2307">
                  <c:v>2.478918202</c:v>
                </c:pt>
                <c:pt idx="2308">
                  <c:v>2.478918202</c:v>
                </c:pt>
                <c:pt idx="2309">
                  <c:v>2.478918202</c:v>
                </c:pt>
                <c:pt idx="2310">
                  <c:v>2.478918202</c:v>
                </c:pt>
                <c:pt idx="2311">
                  <c:v>2.478918202</c:v>
                </c:pt>
                <c:pt idx="2312">
                  <c:v>2.478918202</c:v>
                </c:pt>
                <c:pt idx="2313">
                  <c:v>2.478918202</c:v>
                </c:pt>
                <c:pt idx="2314">
                  <c:v>2.478918202</c:v>
                </c:pt>
                <c:pt idx="2315">
                  <c:v>2.478918202</c:v>
                </c:pt>
                <c:pt idx="2316">
                  <c:v>2.478918202</c:v>
                </c:pt>
                <c:pt idx="2317">
                  <c:v>2.478918202</c:v>
                </c:pt>
                <c:pt idx="2318">
                  <c:v>2.478918202</c:v>
                </c:pt>
                <c:pt idx="2319">
                  <c:v>2.478918202</c:v>
                </c:pt>
                <c:pt idx="2320">
                  <c:v>2.478918202</c:v>
                </c:pt>
                <c:pt idx="2321">
                  <c:v>2.478918202</c:v>
                </c:pt>
                <c:pt idx="2322">
                  <c:v>3.559302631999999</c:v>
                </c:pt>
                <c:pt idx="2323">
                  <c:v>3.559302631999999</c:v>
                </c:pt>
                <c:pt idx="2324">
                  <c:v>3.559302631999999</c:v>
                </c:pt>
                <c:pt idx="2325">
                  <c:v>3.559302631999999</c:v>
                </c:pt>
                <c:pt idx="2326">
                  <c:v>3.559302631999999</c:v>
                </c:pt>
                <c:pt idx="2327">
                  <c:v>3.559302631999999</c:v>
                </c:pt>
                <c:pt idx="2328">
                  <c:v>3.559302631999999</c:v>
                </c:pt>
                <c:pt idx="2329">
                  <c:v>3.559302631999999</c:v>
                </c:pt>
                <c:pt idx="2330">
                  <c:v>3.559302631999999</c:v>
                </c:pt>
                <c:pt idx="2331">
                  <c:v>3.559302631999999</c:v>
                </c:pt>
                <c:pt idx="2332">
                  <c:v>3.559302631999999</c:v>
                </c:pt>
                <c:pt idx="2333">
                  <c:v>3.559302631999999</c:v>
                </c:pt>
                <c:pt idx="2334">
                  <c:v>3.559302631999999</c:v>
                </c:pt>
                <c:pt idx="2335">
                  <c:v>3.559302631999999</c:v>
                </c:pt>
                <c:pt idx="2336">
                  <c:v>3.559302631999999</c:v>
                </c:pt>
                <c:pt idx="2337">
                  <c:v>3.559302631999999</c:v>
                </c:pt>
                <c:pt idx="2338">
                  <c:v>3.559302631999999</c:v>
                </c:pt>
                <c:pt idx="2339">
                  <c:v>3.559302631999999</c:v>
                </c:pt>
                <c:pt idx="2340">
                  <c:v>3.559302631999999</c:v>
                </c:pt>
                <c:pt idx="2341">
                  <c:v>3.559302631999999</c:v>
                </c:pt>
                <c:pt idx="2342">
                  <c:v>3.559302631999999</c:v>
                </c:pt>
                <c:pt idx="2343">
                  <c:v>3.559302631999999</c:v>
                </c:pt>
                <c:pt idx="2344">
                  <c:v>3.559302631999999</c:v>
                </c:pt>
                <c:pt idx="2345">
                  <c:v>3.559302631999999</c:v>
                </c:pt>
                <c:pt idx="2346">
                  <c:v>3.559302631999999</c:v>
                </c:pt>
                <c:pt idx="2347">
                  <c:v>3.559302631999999</c:v>
                </c:pt>
                <c:pt idx="2348">
                  <c:v>3.559302631999999</c:v>
                </c:pt>
                <c:pt idx="2349">
                  <c:v>3.559302631999999</c:v>
                </c:pt>
                <c:pt idx="2350">
                  <c:v>3.559302631999999</c:v>
                </c:pt>
                <c:pt idx="2351">
                  <c:v>3.559302631999999</c:v>
                </c:pt>
                <c:pt idx="2352">
                  <c:v>3.559302631999999</c:v>
                </c:pt>
                <c:pt idx="2353">
                  <c:v>3.559302631999999</c:v>
                </c:pt>
                <c:pt idx="2354">
                  <c:v>3.559302631999999</c:v>
                </c:pt>
                <c:pt idx="2355">
                  <c:v>3.559302631999999</c:v>
                </c:pt>
                <c:pt idx="2356">
                  <c:v>3.559302631999999</c:v>
                </c:pt>
                <c:pt idx="2357">
                  <c:v>3.559302631999999</c:v>
                </c:pt>
                <c:pt idx="2358">
                  <c:v>3.559302631999999</c:v>
                </c:pt>
                <c:pt idx="2359">
                  <c:v>3.559302631999999</c:v>
                </c:pt>
                <c:pt idx="2360">
                  <c:v>3.559302631999999</c:v>
                </c:pt>
                <c:pt idx="2361">
                  <c:v>3.559302631999999</c:v>
                </c:pt>
                <c:pt idx="2362">
                  <c:v>3.559302631999999</c:v>
                </c:pt>
              </c:numCache>
            </c:numRef>
          </c:yVal>
          <c:smooth val="0"/>
        </c:ser>
        <c:dLbls>
          <c:showLegendKey val="0"/>
          <c:showVal val="0"/>
          <c:showCatName val="0"/>
          <c:showSerName val="0"/>
          <c:showPercent val="0"/>
          <c:showBubbleSize val="0"/>
        </c:dLbls>
        <c:axId val="2106787992"/>
        <c:axId val="2106780984"/>
      </c:scatterChart>
      <c:valAx>
        <c:axId val="2106787992"/>
        <c:scaling>
          <c:orientation val="minMax"/>
          <c:max val="710.0"/>
          <c:min val="0.0"/>
        </c:scaling>
        <c:delete val="0"/>
        <c:axPos val="b"/>
        <c:title>
          <c:tx>
            <c:rich>
              <a:bodyPr/>
              <a:lstStyle/>
              <a:p>
                <a:pPr>
                  <a:defRPr lang="en-US" sz="1400" b="1" i="0" u="none" strike="noStrike" baseline="0">
                    <a:solidFill>
                      <a:schemeClr val="bg1"/>
                    </a:solidFill>
                    <a:latin typeface="Century Schoolbook"/>
                    <a:ea typeface="Arial"/>
                    <a:cs typeface="Century Schoolbook"/>
                  </a:defRPr>
                </a:pPr>
                <a:r>
                  <a:rPr lang="fr-CA" noProof="0" dirty="0" smtClean="0">
                    <a:solidFill>
                      <a:schemeClr val="bg1"/>
                    </a:solidFill>
                    <a:latin typeface="Century Schoolbook"/>
                    <a:cs typeface="Century Schoolbook"/>
                  </a:rPr>
                  <a:t>Time (</a:t>
                </a:r>
                <a:r>
                  <a:rPr lang="fr-CA" noProof="0" dirty="0" err="1" smtClean="0">
                    <a:solidFill>
                      <a:schemeClr val="bg1"/>
                    </a:solidFill>
                    <a:latin typeface="Century Schoolbook"/>
                    <a:cs typeface="Century Schoolbook"/>
                  </a:rPr>
                  <a:t>days</a:t>
                </a:r>
                <a:r>
                  <a:rPr lang="fr-CA" noProof="0" dirty="0" smtClean="0">
                    <a:solidFill>
                      <a:schemeClr val="bg1"/>
                    </a:solidFill>
                    <a:latin typeface="Century Schoolbook"/>
                    <a:cs typeface="Century Schoolbook"/>
                  </a:rPr>
                  <a:t>)</a:t>
                </a:r>
                <a:endParaRPr lang="fr-CA" noProof="0" dirty="0">
                  <a:solidFill>
                    <a:schemeClr val="bg1"/>
                  </a:solidFill>
                  <a:latin typeface="Century Schoolbook"/>
                  <a:cs typeface="Century Schoolbook"/>
                </a:endParaRPr>
              </a:p>
            </c:rich>
          </c:tx>
          <c:layout>
            <c:manualLayout>
              <c:xMode val="edge"/>
              <c:yMode val="edge"/>
              <c:x val="0.445945945945946"/>
              <c:y val="0.887096774193549"/>
            </c:manualLayout>
          </c:layout>
          <c:overlay val="0"/>
          <c:spPr>
            <a:noFill/>
            <a:ln w="25400">
              <a:noFill/>
            </a:ln>
          </c:spPr>
        </c:title>
        <c:numFmt formatCode="General" sourceLinked="1"/>
        <c:majorTickMark val="out"/>
        <c:minorTickMark val="none"/>
        <c:tickLblPos val="nextTo"/>
        <c:spPr>
          <a:ln w="3175">
            <a:solidFill>
              <a:schemeClr val="bg1"/>
            </a:solidFill>
            <a:prstDash val="solid"/>
          </a:ln>
        </c:spPr>
        <c:txPr>
          <a:bodyPr rot="0" vert="horz"/>
          <a:lstStyle/>
          <a:p>
            <a:pPr>
              <a:defRPr lang="en-US" sz="1400" b="1" i="0" u="none" strike="noStrike" baseline="0">
                <a:solidFill>
                  <a:schemeClr val="bg1"/>
                </a:solidFill>
                <a:latin typeface="Century Schoolbook"/>
                <a:ea typeface="Arial"/>
                <a:cs typeface="Century Schoolbook"/>
              </a:defRPr>
            </a:pPr>
            <a:endParaRPr lang="en-US"/>
          </a:p>
        </c:txPr>
        <c:crossAx val="2106780984"/>
        <c:crosses val="autoZero"/>
        <c:crossBetween val="midCat"/>
        <c:majorUnit val="100.0"/>
      </c:valAx>
      <c:valAx>
        <c:axId val="2106780984"/>
        <c:scaling>
          <c:orientation val="minMax"/>
          <c:max val="4.0"/>
        </c:scaling>
        <c:delete val="0"/>
        <c:axPos val="l"/>
        <c:title>
          <c:tx>
            <c:rich>
              <a:bodyPr/>
              <a:lstStyle/>
              <a:p>
                <a:pPr>
                  <a:defRPr lang="en-US" sz="1400" b="1" i="0" u="none" strike="noStrike" baseline="0">
                    <a:solidFill>
                      <a:schemeClr val="bg1"/>
                    </a:solidFill>
                    <a:latin typeface="Arial"/>
                    <a:ea typeface="Arial"/>
                    <a:cs typeface="Arial"/>
                  </a:defRPr>
                </a:pPr>
                <a:r>
                  <a:rPr lang="fr-CA" noProof="0" dirty="0" err="1" smtClean="0">
                    <a:solidFill>
                      <a:schemeClr val="bg1"/>
                    </a:solidFill>
                  </a:rPr>
                  <a:t>Percentage</a:t>
                </a:r>
                <a:r>
                  <a:rPr lang="fr-CA" baseline="0" noProof="0" dirty="0" smtClean="0">
                    <a:solidFill>
                      <a:schemeClr val="bg1"/>
                    </a:solidFill>
                  </a:rPr>
                  <a:t> of Patients</a:t>
                </a:r>
                <a:endParaRPr lang="fr-CA" noProof="0" dirty="0">
                  <a:solidFill>
                    <a:schemeClr val="bg1"/>
                  </a:solidFill>
                </a:endParaRPr>
              </a:p>
            </c:rich>
          </c:tx>
          <c:layout>
            <c:manualLayout>
              <c:xMode val="edge"/>
              <c:yMode val="edge"/>
              <c:x val="0.0212355212355212"/>
              <c:y val="0.152073732718894"/>
            </c:manualLayout>
          </c:layout>
          <c:overlay val="0"/>
          <c:spPr>
            <a:noFill/>
            <a:ln w="25400">
              <a:noFill/>
            </a:ln>
          </c:spPr>
        </c:title>
        <c:numFmt formatCode="General" sourceLinked="1"/>
        <c:majorTickMark val="out"/>
        <c:minorTickMark val="none"/>
        <c:tickLblPos val="nextTo"/>
        <c:spPr>
          <a:ln w="12700">
            <a:solidFill>
              <a:srgbClr val="FFFFFF"/>
            </a:solidFill>
            <a:prstDash val="solid"/>
          </a:ln>
        </c:spPr>
        <c:txPr>
          <a:bodyPr rot="0" vert="horz"/>
          <a:lstStyle/>
          <a:p>
            <a:pPr>
              <a:defRPr lang="en-US" sz="1400" b="1" i="0" u="none" strike="noStrike" baseline="0">
                <a:solidFill>
                  <a:schemeClr val="bg1"/>
                </a:solidFill>
                <a:latin typeface="Century Schoolbook"/>
                <a:ea typeface="Arial"/>
                <a:cs typeface="Century Schoolbook"/>
              </a:defRPr>
            </a:pPr>
            <a:endParaRPr lang="en-US"/>
          </a:p>
        </c:txPr>
        <c:crossAx val="2106787992"/>
        <c:crosses val="autoZero"/>
        <c:crossBetween val="midCat"/>
        <c:majorUnit val="1.0"/>
      </c:valAx>
      <c:spPr>
        <a:noFill/>
        <a:ln w="25400">
          <a:noFill/>
        </a:ln>
      </c:spPr>
    </c:plotArea>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66A02B0C-FA79-47E4-BE75-548B1F26B03C}" type="datetimeFigureOut">
              <a:rPr lang="en-US" smtClean="0"/>
              <a:pPr/>
              <a:t>2014-11-24</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99DC2A3D-AD88-46F8-A560-DA506206DF79}" type="slidenum">
              <a:rPr lang="en-US" smtClean="0"/>
              <a:pPr/>
              <a:t>‹#›</a:t>
            </a:fld>
            <a:endParaRPr lang="en-US"/>
          </a:p>
        </p:txBody>
      </p:sp>
    </p:spTree>
    <p:extLst>
      <p:ext uri="{BB962C8B-B14F-4D97-AF65-F5344CB8AC3E}">
        <p14:creationId xmlns:p14="http://schemas.microsoft.com/office/powerpoint/2010/main" val="2877222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E4B191A-2BFC-4112-8DF7-6970443A1A4B}" type="datetimeFigureOut">
              <a:rPr lang="en-CA" smtClean="0"/>
              <a:pPr/>
              <a:t>2014-11-24</a:t>
            </a:fld>
            <a:endParaRPr lang="en-CA"/>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1808946-76CA-4D18-96A7-78B4A029F997}" type="slidenum">
              <a:rPr lang="en-CA" smtClean="0"/>
              <a:pPr/>
              <a:t>‹#›</a:t>
            </a:fld>
            <a:endParaRPr lang="en-CA"/>
          </a:p>
        </p:txBody>
      </p:sp>
    </p:spTree>
    <p:extLst>
      <p:ext uri="{BB962C8B-B14F-4D97-AF65-F5344CB8AC3E}">
        <p14:creationId xmlns:p14="http://schemas.microsoft.com/office/powerpoint/2010/main" val="23581267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fda.gov/downloads/AdvisoryCommittees/CommitteesMeetingMaterials/Drugs"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www.fda.gov/downloads/AdvisoryCommittees/CommitteesMeetingMaterials/Drug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21808946-76CA-4D18-96A7-78B4A029F997}"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10</a:t>
            </a:fld>
            <a:endParaRPr lang="en-CA"/>
          </a:p>
        </p:txBody>
      </p:sp>
    </p:spTree>
    <p:extLst>
      <p:ext uri="{BB962C8B-B14F-4D97-AF65-F5344CB8AC3E}">
        <p14:creationId xmlns:p14="http://schemas.microsoft.com/office/powerpoint/2010/main" val="16104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a:xfrm>
            <a:off x="4008705" y="8893296"/>
            <a:ext cx="3066733" cy="468154"/>
          </a:xfrm>
          <a:prstGeom prst="rect">
            <a:avLst/>
          </a:prstGeom>
        </p:spPr>
        <p:txBody>
          <a:bodyPr/>
          <a:lstStyle/>
          <a:p>
            <a:pPr>
              <a:defRPr/>
            </a:pPr>
            <a:fld id="{57D10068-D410-FE43-8172-F75C5A69E177}" type="slidenum">
              <a:rPr lang="en-CA">
                <a:latin typeface="Monaco" charset="0"/>
                <a:ea typeface="ヒラギノ角ゴ ProN W3" charset="-128"/>
                <a:cs typeface="ヒラギノ角ゴ ProN W3" charset="-128"/>
                <a:sym typeface="Monaco" charset="0"/>
              </a:rPr>
              <a:pPr>
                <a:defRPr/>
              </a:pPr>
              <a:t>11</a:t>
            </a:fld>
            <a:endParaRPr lang="en-CA">
              <a:latin typeface="Monaco" charset="0"/>
              <a:ea typeface="ヒラギノ角ゴ ProN W3" charset="-128"/>
              <a:cs typeface="ヒラギノ角ゴ ProN W3" charset="-128"/>
              <a:sym typeface="Monaco" charset="0"/>
            </a:endParaRPr>
          </a:p>
        </p:txBody>
      </p:sp>
      <p:sp>
        <p:nvSpPr>
          <p:cNvPr id="55299" name="Rectangle 7"/>
          <p:cNvSpPr txBox="1">
            <a:spLocks noGrp="1" noChangeArrowheads="1"/>
          </p:cNvSpPr>
          <p:nvPr/>
        </p:nvSpPr>
        <p:spPr bwMode="auto">
          <a:xfrm>
            <a:off x="4008705" y="8893296"/>
            <a:ext cx="3066733" cy="468154"/>
          </a:xfrm>
          <a:prstGeom prst="rect">
            <a:avLst/>
          </a:prstGeom>
          <a:noFill/>
          <a:ln w="9525">
            <a:noFill/>
            <a:miter lim="800000"/>
            <a:headEnd/>
            <a:tailEnd/>
          </a:ln>
        </p:spPr>
        <p:txBody>
          <a:bodyPr lIns="93931" tIns="46965" rIns="93931" bIns="46965" anchor="b">
            <a:prstTxWarp prst="textNoShape">
              <a:avLst/>
            </a:prstTxWarp>
          </a:bodyPr>
          <a:lstStyle/>
          <a:p>
            <a:pPr algn="r" fontAlgn="base">
              <a:spcBef>
                <a:spcPct val="0"/>
              </a:spcBef>
              <a:spcAft>
                <a:spcPct val="0"/>
              </a:spcAft>
              <a:defRPr/>
            </a:pPr>
            <a:fld id="{2C2CCF0E-4C32-0B45-AFBA-A62B7C812B04}" type="slidenum">
              <a:rPr lang="en-CA" sz="1200">
                <a:solidFill>
                  <a:srgbClr val="FFFFFF"/>
                </a:solidFill>
                <a:effectLst>
                  <a:outerShdw blurRad="38100" dist="38100" dir="2700000" algn="tl">
                    <a:srgbClr val="000000">
                      <a:alpha val="43137"/>
                    </a:srgbClr>
                  </a:outerShdw>
                </a:effectLst>
                <a:ea typeface="ヒラギノ角ゴ ProN W3" charset="-128"/>
                <a:cs typeface="ヒラギノ角ゴ ProN W3" charset="-128"/>
                <a:sym typeface="Monaco" charset="0"/>
              </a:rPr>
              <a:pPr algn="r" fontAlgn="base">
                <a:spcBef>
                  <a:spcPct val="0"/>
                </a:spcBef>
                <a:spcAft>
                  <a:spcPct val="0"/>
                </a:spcAft>
                <a:defRPr/>
              </a:pPr>
              <a:t>11</a:t>
            </a:fld>
            <a:endParaRPr lang="en-CA" sz="1200">
              <a:solidFill>
                <a:srgbClr val="FFFFFF"/>
              </a:solidFill>
              <a:effectLst>
                <a:outerShdw blurRad="38100" dist="38100" dir="2700000" algn="tl">
                  <a:srgbClr val="000000">
                    <a:alpha val="43137"/>
                  </a:srgbClr>
                </a:outerShdw>
              </a:effectLst>
              <a:ea typeface="ヒラギノ角ゴ ProN W3" charset="-128"/>
              <a:cs typeface="ヒラギノ角ゴ ProN W3" charset="-128"/>
              <a:sym typeface="Monaco" charset="0"/>
            </a:endParaRPr>
          </a:p>
        </p:txBody>
      </p:sp>
      <p:sp>
        <p:nvSpPr>
          <p:cNvPr id="55300" name="Rectangle 7"/>
          <p:cNvSpPr txBox="1">
            <a:spLocks noGrp="1" noChangeArrowheads="1"/>
          </p:cNvSpPr>
          <p:nvPr/>
        </p:nvSpPr>
        <p:spPr bwMode="auto">
          <a:xfrm>
            <a:off x="3985770" y="8881917"/>
            <a:ext cx="3066733" cy="468154"/>
          </a:xfrm>
          <a:prstGeom prst="rect">
            <a:avLst/>
          </a:prstGeom>
          <a:noFill/>
          <a:ln w="9525">
            <a:noFill/>
            <a:miter lim="800000"/>
            <a:headEnd/>
            <a:tailEnd/>
          </a:ln>
        </p:spPr>
        <p:txBody>
          <a:bodyPr lIns="89775" tIns="44888" rIns="89775" bIns="44888" anchor="b">
            <a:prstTxWarp prst="textNoShape">
              <a:avLst/>
            </a:prstTxWarp>
          </a:bodyPr>
          <a:lstStyle/>
          <a:p>
            <a:pPr algn="r" defTabSz="895331" eaLnBrk="0" fontAlgn="base" hangingPunct="0">
              <a:spcBef>
                <a:spcPct val="0"/>
              </a:spcBef>
              <a:spcAft>
                <a:spcPct val="0"/>
              </a:spcAft>
              <a:defRPr/>
            </a:pPr>
            <a:fld id="{1CAAFF86-5DFF-5F48-97C2-9CA17EB372B3}" type="slidenum">
              <a:rPr lang="it-IT" sz="1200">
                <a:solidFill>
                  <a:srgbClr val="FFFFFF"/>
                </a:solidFill>
                <a:effectLst>
                  <a:outerShdw blurRad="38100" dist="38100" dir="2700000" algn="tl">
                    <a:srgbClr val="000000">
                      <a:alpha val="43137"/>
                    </a:srgbClr>
                  </a:outerShdw>
                </a:effectLst>
                <a:ea typeface="ヒラギノ角ゴ ProN W3" charset="-128"/>
                <a:cs typeface="ヒラギノ角ゴ ProN W3" charset="-128"/>
                <a:sym typeface="Monaco" charset="0"/>
              </a:rPr>
              <a:pPr algn="r" defTabSz="895331" eaLnBrk="0" fontAlgn="base" hangingPunct="0">
                <a:spcBef>
                  <a:spcPct val="0"/>
                </a:spcBef>
                <a:spcAft>
                  <a:spcPct val="0"/>
                </a:spcAft>
                <a:defRPr/>
              </a:pPr>
              <a:t>11</a:t>
            </a:fld>
            <a:endParaRPr lang="it-IT" sz="1200">
              <a:solidFill>
                <a:srgbClr val="FFFFFF"/>
              </a:solidFill>
              <a:effectLst>
                <a:outerShdw blurRad="38100" dist="38100" dir="2700000" algn="tl">
                  <a:srgbClr val="000000">
                    <a:alpha val="43137"/>
                  </a:srgbClr>
                </a:outerShdw>
              </a:effectLst>
              <a:ea typeface="ヒラギノ角ゴ ProN W3" charset="-128"/>
              <a:cs typeface="ヒラギノ角ゴ ProN W3" charset="-128"/>
              <a:sym typeface="Monaco" charset="0"/>
            </a:endParaRPr>
          </a:p>
        </p:txBody>
      </p:sp>
      <p:sp>
        <p:nvSpPr>
          <p:cNvPr id="768005" name="Rectangle 2"/>
          <p:cNvSpPr>
            <a:spLocks noGrp="1" noRot="1" noChangeAspect="1" noChangeArrowheads="1" noTextEdit="1"/>
          </p:cNvSpPr>
          <p:nvPr>
            <p:ph type="sldImg"/>
          </p:nvPr>
        </p:nvSpPr>
        <p:spPr>
          <a:xfrm>
            <a:off x="1198563" y="703263"/>
            <a:ext cx="4681537" cy="3509962"/>
          </a:xfrm>
          <a:ln/>
        </p:spPr>
      </p:sp>
      <p:sp>
        <p:nvSpPr>
          <p:cNvPr id="768006" name="Rectangle 3"/>
          <p:cNvSpPr>
            <a:spLocks noGrp="1" noChangeArrowheads="1"/>
          </p:cNvSpPr>
          <p:nvPr>
            <p:ph type="body" idx="1"/>
          </p:nvPr>
        </p:nvSpPr>
        <p:spPr>
          <a:xfrm>
            <a:off x="1248318" y="4447461"/>
            <a:ext cx="4580440" cy="4211759"/>
          </a:xfrm>
          <a:noFill/>
          <a:ln/>
        </p:spPr>
        <p:txBody>
          <a:bodyPr lIns="89775" tIns="44888" rIns="89775" bIns="44888"/>
          <a:lstStyle/>
          <a:p>
            <a:r>
              <a:rPr lang="en-US" dirty="0" smtClean="0">
                <a:latin typeface="Arial" pitchFamily="-84" charset="0"/>
                <a:ea typeface="Arial" pitchFamily="-84" charset="0"/>
                <a:cs typeface="Arial" pitchFamily="-84" charset="0"/>
              </a:rPr>
              <a:t>A new class of </a:t>
            </a:r>
            <a:r>
              <a:rPr lang="en-US" dirty="0" err="1" smtClean="0">
                <a:latin typeface="Arial" pitchFamily="-84" charset="0"/>
                <a:ea typeface="Arial" pitchFamily="-84" charset="0"/>
                <a:cs typeface="Arial" pitchFamily="-84" charset="0"/>
              </a:rPr>
              <a:t>antihyperglycemic</a:t>
            </a:r>
            <a:r>
              <a:rPr lang="en-US" dirty="0" smtClean="0">
                <a:latin typeface="Arial" pitchFamily="-84" charset="0"/>
                <a:ea typeface="Arial" pitchFamily="-84" charset="0"/>
                <a:cs typeface="Arial" pitchFamily="-84" charset="0"/>
              </a:rPr>
              <a:t> agents may soon become available: the SGLT2 inhibitors. They prevent glucose reabsorption in the </a:t>
            </a:r>
            <a:r>
              <a:rPr lang="en-US" dirty="0" err="1" smtClean="0">
                <a:latin typeface="Arial" pitchFamily="-84" charset="0"/>
                <a:ea typeface="Arial" pitchFamily="-84" charset="0"/>
                <a:cs typeface="Arial" pitchFamily="-84" charset="0"/>
              </a:rPr>
              <a:t>kidneys,resulting</a:t>
            </a:r>
            <a:r>
              <a:rPr lang="en-US" dirty="0" smtClean="0">
                <a:latin typeface="Arial" pitchFamily="-84" charset="0"/>
                <a:ea typeface="Arial" pitchFamily="-84" charset="0"/>
                <a:cs typeface="Arial" pitchFamily="-84" charset="0"/>
              </a:rPr>
              <a:t> in urinary glucose loss. Insulin independent mechanism of action – the first therapeutic target that</a:t>
            </a:r>
            <a:r>
              <a:rPr lang="en-US" baseline="0" dirty="0" smtClean="0">
                <a:latin typeface="Arial" pitchFamily="-84" charset="0"/>
                <a:ea typeface="Arial" pitchFamily="-84" charset="0"/>
                <a:cs typeface="Arial" pitchFamily="-84" charset="0"/>
              </a:rPr>
              <a:t> does not impact insulin.</a:t>
            </a:r>
            <a:endParaRPr lang="en-US" dirty="0" smtClean="0">
              <a:latin typeface="Arial" pitchFamily="-84" charset="0"/>
              <a:ea typeface="Arial" pitchFamily="-84" charset="0"/>
              <a:cs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11"/>
          <p:cNvSpPr txBox="1">
            <a:spLocks noGrp="1" noChangeArrowheads="1"/>
          </p:cNvSpPr>
          <p:nvPr/>
        </p:nvSpPr>
        <p:spPr bwMode="auto">
          <a:xfrm>
            <a:off x="3884201" y="8742121"/>
            <a:ext cx="3068370" cy="469780"/>
          </a:xfrm>
          <a:prstGeom prst="rect">
            <a:avLst/>
          </a:prstGeom>
          <a:noFill/>
          <a:ln w="12700">
            <a:noFill/>
            <a:miter lim="800000"/>
            <a:headEnd type="none" w="sm" len="sm"/>
            <a:tailEnd type="none" w="sm" len="sm"/>
          </a:ln>
        </p:spPr>
        <p:txBody>
          <a:bodyPr lIns="0" tIns="0" rIns="0" bIns="0" anchor="b">
            <a:prstTxWarp prst="textNoShape">
              <a:avLst/>
            </a:prstTxWarp>
          </a:bodyPr>
          <a:lstStyle/>
          <a:p>
            <a:pPr algn="r" defTabSz="895282"/>
            <a:fld id="{F42EBC1A-9CBD-AB43-BDE3-42B9E100BA4C}" type="slidenum">
              <a:rPr lang="en-GB" sz="900">
                <a:solidFill>
                  <a:srgbClr val="000000"/>
                </a:solidFill>
              </a:rPr>
              <a:pPr algn="r" defTabSz="895282"/>
              <a:t>12</a:t>
            </a:fld>
            <a:endParaRPr lang="en-GB" sz="900" dirty="0">
              <a:solidFill>
                <a:srgbClr val="000000"/>
              </a:solidFill>
            </a:endParaRPr>
          </a:p>
        </p:txBody>
      </p:sp>
      <p:sp>
        <p:nvSpPr>
          <p:cNvPr id="325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5636" name="Rectangle 3"/>
          <p:cNvSpPr>
            <a:spLocks noGrp="1" noChangeArrowheads="1"/>
          </p:cNvSpPr>
          <p:nvPr>
            <p:ph type="body" idx="1"/>
          </p:nvPr>
        </p:nvSpPr>
        <p:spPr bwMode="auto">
          <a:noFill/>
        </p:spPr>
        <p:txBody>
          <a:bodyPr/>
          <a:lstStyle/>
          <a:p>
            <a:pPr marL="169598" indent="-169598">
              <a:spcBef>
                <a:spcPct val="0"/>
              </a:spcBef>
              <a:tabLst>
                <a:tab pos="285381" algn="l"/>
              </a:tabLst>
            </a:pPr>
            <a:r>
              <a:rPr lang="en-CA" dirty="0" smtClean="0"/>
              <a:t>Highlight overview side effects</a:t>
            </a:r>
          </a:p>
          <a:p>
            <a:pPr marL="169598" indent="-169598">
              <a:spcBef>
                <a:spcPct val="0"/>
              </a:spcBef>
              <a:tabLst>
                <a:tab pos="285381" algn="l"/>
              </a:tabLst>
            </a:pPr>
            <a:endParaRPr lang="en-CA" dirty="0" smtClean="0"/>
          </a:p>
          <a:p>
            <a:pPr marL="169598" indent="-169598">
              <a:spcBef>
                <a:spcPct val="0"/>
              </a:spcBef>
              <a:tabLst>
                <a:tab pos="285381" algn="l"/>
              </a:tabLst>
            </a:pPr>
            <a:r>
              <a:rPr lang="en-CA" dirty="0" smtClean="0"/>
              <a:t>Biphasic insulin, GLP-1 analogues and basal insulin were ranked the top three drugs in terms of A1C reduction. GLP-1 analogues did not increase the risk of hypoglycaemia and resulted in a significant decrease in body weight. Most oral antidiabetic drugs had similar effects on A1C, but some agents had a lower risk of hypoglycaemia and body weight gain.</a:t>
            </a:r>
            <a:endParaRPr lang="fr-FR" dirty="0">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73807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13</a:t>
            </a:fld>
            <a:endParaRPr lang="en-CA"/>
          </a:p>
        </p:txBody>
      </p:sp>
    </p:spTree>
    <p:extLst>
      <p:ext uri="{BB962C8B-B14F-4D97-AF65-F5344CB8AC3E}">
        <p14:creationId xmlns:p14="http://schemas.microsoft.com/office/powerpoint/2010/main" val="314738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p:cNvSpPr>
          <p:nvPr>
            <p:ph type="sldImg"/>
          </p:nvPr>
        </p:nvSpPr>
        <p:spPr bwMode="auto">
          <a:noFill/>
          <a:ln>
            <a:solidFill>
              <a:srgbClr val="000000"/>
            </a:solidFill>
            <a:miter lim="800000"/>
            <a:headEnd/>
            <a:tailEnd/>
          </a:ln>
        </p:spPr>
      </p:sp>
      <p:sp>
        <p:nvSpPr>
          <p:cNvPr id="312323" name="Notes Placeholder 2"/>
          <p:cNvSpPr>
            <a:spLocks noGrp="1"/>
          </p:cNvSpPr>
          <p:nvPr>
            <p:ph type="body" idx="1"/>
          </p:nvPr>
        </p:nvSpPr>
        <p:spPr bwMode="auto">
          <a:noFill/>
        </p:spPr>
        <p:txBody>
          <a:bodyPr/>
          <a:lstStyle/>
          <a:p>
            <a:r>
              <a:rPr lang="en-US" dirty="0" smtClean="0">
                <a:ea typeface="ヒラギノ角ゴ Pro W3" pitchFamily="-1" charset="-128"/>
                <a:cs typeface="ヒラギノ角ゴ Pro W3" pitchFamily="-1" charset="-128"/>
              </a:rPr>
              <a:t>Been cutting this out</a:t>
            </a:r>
          </a:p>
          <a:p>
            <a:r>
              <a:rPr lang="en-US" dirty="0" smtClean="0">
                <a:ea typeface="ヒラギノ角ゴ Pro W3" pitchFamily="-1" charset="-128"/>
                <a:cs typeface="ヒラギノ角ゴ Pro W3" pitchFamily="-1" charset="-128"/>
              </a:rPr>
              <a:t>-</a:t>
            </a:r>
            <a:r>
              <a:rPr lang="en-US" dirty="0" err="1" smtClean="0">
                <a:ea typeface="ヒラギノ角ゴ Pro W3" pitchFamily="-1" charset="-128"/>
                <a:cs typeface="ヒラギノ角ゴ Pro W3" pitchFamily="-1" charset="-128"/>
              </a:rPr>
              <a:t>excede</a:t>
            </a:r>
            <a:r>
              <a:rPr lang="en-US" dirty="0" smtClean="0">
                <a:ea typeface="ヒラギノ角ゴ Pro W3" pitchFamily="-1" charset="-128"/>
                <a:cs typeface="ヒラギノ角ゴ Pro W3" pitchFamily="-1" charset="-128"/>
              </a:rPr>
              <a:t> input but don’t</a:t>
            </a:r>
            <a:r>
              <a:rPr lang="en-US" baseline="0" dirty="0" smtClean="0">
                <a:ea typeface="ヒラギノ角ゴ Pro W3" pitchFamily="-1" charset="-128"/>
                <a:cs typeface="ヒラギノ角ゴ Pro W3" pitchFamily="-1" charset="-128"/>
              </a:rPr>
              <a:t> utilize </a:t>
            </a:r>
            <a:endParaRPr lang="en-US" dirty="0" smtClean="0">
              <a:ea typeface="ヒラギノ角ゴ Pro W3" pitchFamily="-1" charset="-128"/>
              <a:cs typeface="ヒラギノ角ゴ Pro W3" pitchFamily="-1" charset="-128"/>
            </a:endParaRPr>
          </a:p>
          <a:p>
            <a:endParaRPr lang="en-US" dirty="0" smtClean="0">
              <a:ea typeface="ヒラギノ角ゴ Pro W3" pitchFamily="-1" charset="-128"/>
              <a:cs typeface="ヒラギノ角ゴ Pro W3" pitchFamily="-1" charset="-128"/>
            </a:endParaRPr>
          </a:p>
          <a:p>
            <a:r>
              <a:rPr lang="en-US" dirty="0" smtClean="0">
                <a:ea typeface="ヒラギノ角ゴ Pro W3" pitchFamily="-1" charset="-128"/>
                <a:cs typeface="ヒラギノ角ゴ Pro W3" pitchFamily="-1" charset="-128"/>
              </a:rPr>
              <a:t>The </a:t>
            </a:r>
            <a:r>
              <a:rPr lang="en-US" dirty="0">
                <a:ea typeface="ヒラギノ角ゴ Pro W3" pitchFamily="-1" charset="-128"/>
                <a:cs typeface="ヒラギノ角ゴ Pro W3" pitchFamily="-1" charset="-128"/>
              </a:rPr>
              <a:t>importance of the kidney in normal glucose homeostasis is now well recognized. The kidney reabsorbs a large amount of glucose each day, and by extension, has a major part in maintaining the overall metabolic balance of the body.</a:t>
            </a:r>
          </a:p>
          <a:p>
            <a:endParaRPr lang="en-US" dirty="0">
              <a:ea typeface="ヒラギノ角ゴ Pro W3" pitchFamily="-1" charset="-128"/>
              <a:cs typeface="ヒラギノ角ゴ Pro W3" pitchFamily="-1" charset="-128"/>
            </a:endParaRPr>
          </a:p>
          <a:p>
            <a:r>
              <a:rPr lang="en-US" dirty="0">
                <a:ea typeface="ヒラギノ角ゴ Pro W3" pitchFamily="-1" charset="-128"/>
                <a:cs typeface="ヒラギノ角ゴ Pro W3" pitchFamily="-1" charset="-128"/>
              </a:rPr>
              <a:t>References:</a:t>
            </a:r>
          </a:p>
          <a:p>
            <a:r>
              <a:rPr lang="en-US" dirty="0">
                <a:ea typeface="ヒラギノ角ゴ Pro W3" pitchFamily="-1" charset="-128"/>
                <a:cs typeface="ヒラギノ角ゴ Pro W3" pitchFamily="-1" charset="-128"/>
              </a:rPr>
              <a:t>Wright EM, et al. Active sugar transport in health and disease. J Intern Med 2007; 261(1):32-43.</a:t>
            </a:r>
          </a:p>
          <a:p>
            <a:endParaRPr lang="en-US" dirty="0">
              <a:ea typeface="ヒラギノ角ゴ Pro W3" pitchFamily="-1" charset="-128"/>
              <a:cs typeface="ヒラギノ角ゴ Pro W3" pitchFamily="-1" charset="-128"/>
            </a:endParaRPr>
          </a:p>
          <a:p>
            <a:r>
              <a:rPr lang="en-US" dirty="0">
                <a:ea typeface="ヒラギノ角ゴ Pro W3" pitchFamily="-1" charset="-128"/>
                <a:cs typeface="ヒラギノ角ゴ Pro W3" pitchFamily="-1" charset="-128"/>
              </a:rPr>
              <a:t>Marsenic O. Glucose control by the kidney: an emerging target in diabetes. Am J Kidney Dis. 2009;53(5):875-883.</a:t>
            </a:r>
          </a:p>
          <a:p>
            <a:endParaRPr lang="en-CA" dirty="0">
              <a:ea typeface="ヒラギノ角ゴ Pro W3" pitchFamily="-1" charset="-128"/>
              <a:cs typeface="ヒラギノ角ゴ Pro W3" pitchFamily="-1" charset="-128"/>
            </a:endParaRPr>
          </a:p>
          <a:p>
            <a:endParaRPr lang="en-US" dirty="0">
              <a:ea typeface="ヒラギノ角ゴ Pro W3" pitchFamily="-1" charset="-128"/>
              <a:cs typeface="ヒラギノ角ゴ Pro W3" pitchFamily="-1" charset="-128"/>
            </a:endParaRPr>
          </a:p>
        </p:txBody>
      </p:sp>
      <p:sp>
        <p:nvSpPr>
          <p:cNvPr id="312324" name="Slide Number Placeholder 3"/>
          <p:cNvSpPr>
            <a:spLocks noGrp="1"/>
          </p:cNvSpPr>
          <p:nvPr>
            <p:ph type="sldNum" sz="quarter" idx="5"/>
          </p:nvPr>
        </p:nvSpPr>
        <p:spPr bwMode="auto">
          <a:noFill/>
          <a:ln>
            <a:miter lim="800000"/>
            <a:headEnd/>
            <a:tailEnd/>
          </a:ln>
        </p:spPr>
        <p:txBody>
          <a:bodyPr/>
          <a:lstStyle/>
          <a:p>
            <a:fld id="{C88ABC56-7D33-BF4B-8504-9532C3CE1F43}" type="slidenum">
              <a:rPr lang="en-US"/>
              <a:pPr/>
              <a:t>14</a:t>
            </a:fld>
            <a:endParaRPr lang="en-US" dirty="0"/>
          </a:p>
        </p:txBody>
      </p:sp>
    </p:spTree>
    <p:extLst>
      <p:ext uri="{BB962C8B-B14F-4D97-AF65-F5344CB8AC3E}">
        <p14:creationId xmlns:p14="http://schemas.microsoft.com/office/powerpoint/2010/main" val="429406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p:cNvSpPr>
          <p:nvPr>
            <p:ph type="sldImg"/>
          </p:nvPr>
        </p:nvSpPr>
        <p:spPr bwMode="auto">
          <a:noFill/>
          <a:ln>
            <a:solidFill>
              <a:srgbClr val="000000"/>
            </a:solidFill>
            <a:miter lim="800000"/>
            <a:headEnd/>
            <a:tailEnd/>
          </a:ln>
        </p:spPr>
      </p:sp>
      <p:sp>
        <p:nvSpPr>
          <p:cNvPr id="437251" name="Notes Placeholder 2"/>
          <p:cNvSpPr>
            <a:spLocks noGrp="1"/>
          </p:cNvSpPr>
          <p:nvPr>
            <p:ph type="body" idx="1"/>
          </p:nvPr>
        </p:nvSpPr>
        <p:spPr bwMode="auto">
          <a:noFill/>
        </p:spPr>
        <p:txBody>
          <a:bodyPr/>
          <a:lstStyle/>
          <a:p>
            <a:r>
              <a:rPr lang="en-US" dirty="0" smtClean="0">
                <a:ea typeface="ヒラギノ角ゴ Pro W3" charset="-128"/>
                <a:cs typeface="ヒラギノ角ゴ Pro W3" charset="-128"/>
              </a:rPr>
              <a:t>Healthy-reabsorbed into systemic</a:t>
            </a:r>
          </a:p>
          <a:p>
            <a:r>
              <a:rPr lang="en-US" dirty="0" smtClean="0">
                <a:ea typeface="ヒラギノ角ゴ Pro W3" charset="-128"/>
                <a:cs typeface="ヒラギノ角ゴ Pro W3" charset="-128"/>
              </a:rPr>
              <a:t>Showing</a:t>
            </a:r>
            <a:r>
              <a:rPr lang="en-US" baseline="0" dirty="0" smtClean="0">
                <a:ea typeface="ヒラギノ角ゴ Pro W3" charset="-128"/>
                <a:cs typeface="ヒラギノ角ゴ Pro W3" charset="-128"/>
              </a:rPr>
              <a:t> healthy SGLT2- luminal wall 1 molecule glucose and 1 molecule of sodium</a:t>
            </a:r>
          </a:p>
          <a:p>
            <a:endParaRPr lang="en-US" baseline="0" dirty="0" smtClean="0">
              <a:ea typeface="ヒラギノ角ゴ Pro W3" charset="-128"/>
              <a:cs typeface="ヒラギノ角ゴ Pro W3" charset="-128"/>
            </a:endParaRPr>
          </a:p>
          <a:p>
            <a:r>
              <a:rPr lang="en-US" baseline="0" dirty="0" smtClean="0">
                <a:ea typeface="ヒラギノ角ゴ Pro W3" charset="-128"/>
                <a:cs typeface="ヒラギノ角ゴ Pro W3" charset="-128"/>
              </a:rPr>
              <a:t>Right side: worth noting maximum amount that can be reabsorbed/ people without diabetes 10mmol/l</a:t>
            </a:r>
          </a:p>
          <a:p>
            <a:endParaRPr lang="en-US" baseline="0" dirty="0" smtClean="0">
              <a:ea typeface="ヒラギノ角ゴ Pro W3" charset="-128"/>
              <a:cs typeface="ヒラギノ角ゴ Pro W3" charset="-128"/>
            </a:endParaRPr>
          </a:p>
          <a:p>
            <a:endParaRPr lang="en-US" dirty="0" smtClean="0">
              <a:ea typeface="ヒラギノ角ゴ Pro W3" charset="-128"/>
              <a:cs typeface="ヒラギノ角ゴ Pro W3" charset="-128"/>
            </a:endParaRPr>
          </a:p>
          <a:p>
            <a:endParaRPr lang="en-US" dirty="0" smtClean="0">
              <a:ea typeface="ヒラギノ角ゴ Pro W3" charset="-128"/>
              <a:cs typeface="ヒラギノ角ゴ Pro W3" charset="-128"/>
            </a:endParaRPr>
          </a:p>
          <a:p>
            <a:endParaRPr lang="en-US" dirty="0" smtClean="0">
              <a:ea typeface="ヒラギノ角ゴ Pro W3" charset="-128"/>
              <a:cs typeface="ヒラギノ角ゴ Pro W3" charset="-128"/>
            </a:endParaRPr>
          </a:p>
          <a:p>
            <a:r>
              <a:rPr lang="en-US" dirty="0" smtClean="0">
                <a:ea typeface="ヒラギノ角ゴ Pro W3" charset="-128"/>
                <a:cs typeface="ヒラギノ角ゴ Pro W3" charset="-128"/>
              </a:rPr>
              <a:t>In a healthy patien</a:t>
            </a:r>
            <a:r>
              <a:rPr lang="en-US" baseline="0" dirty="0" smtClean="0">
                <a:ea typeface="ヒラギノ角ゴ Pro W3" charset="-128"/>
                <a:cs typeface="ヒラギノ角ゴ Pro W3" charset="-128"/>
              </a:rPr>
              <a:t>t/kidney glucose is completely reabsorbed in the proximal </a:t>
            </a:r>
            <a:r>
              <a:rPr lang="en-US" baseline="0" dirty="0" err="1" smtClean="0">
                <a:ea typeface="ヒラギノ角ゴ Pro W3" charset="-128"/>
                <a:cs typeface="ヒラギノ角ゴ Pro W3" charset="-128"/>
              </a:rPr>
              <a:t>convuluted</a:t>
            </a:r>
            <a:r>
              <a:rPr lang="en-US" baseline="0" dirty="0" smtClean="0">
                <a:ea typeface="ヒラギノ角ゴ Pro W3" charset="-128"/>
                <a:cs typeface="ヒラギノ角ゴ Pro W3" charset="-128"/>
              </a:rPr>
              <a:t> tubule.</a:t>
            </a:r>
          </a:p>
          <a:p>
            <a:r>
              <a:rPr lang="en-US" baseline="0" dirty="0" smtClean="0">
                <a:ea typeface="ヒラギノ角ゴ Pro W3" charset="-128"/>
                <a:cs typeface="ヒラギノ角ゴ Pro W3" charset="-128"/>
              </a:rPr>
              <a:t>There is a threshold relationship between plasma glucose and urinary glucose excretion. Below 10 </a:t>
            </a:r>
            <a:r>
              <a:rPr lang="en-US" baseline="0" dirty="0" err="1" smtClean="0">
                <a:ea typeface="ヒラギノ角ゴ Pro W3" charset="-128"/>
                <a:cs typeface="ヒラギノ角ゴ Pro W3" charset="-128"/>
              </a:rPr>
              <a:t>mmol</a:t>
            </a:r>
            <a:r>
              <a:rPr lang="en-US" baseline="0" dirty="0" smtClean="0">
                <a:ea typeface="ヒラギノ角ゴ Pro W3" charset="-128"/>
                <a:cs typeface="ヒラギノ角ゴ Pro W3" charset="-128"/>
              </a:rPr>
              <a:t>/L all glucose is reabsorbed back into the plasma without </a:t>
            </a:r>
            <a:r>
              <a:rPr lang="en-US" baseline="0" dirty="0" err="1" smtClean="0">
                <a:ea typeface="ヒラギノ角ゴ Pro W3" charset="-128"/>
                <a:cs typeface="ヒラギノ角ゴ Pro W3" charset="-128"/>
              </a:rPr>
              <a:t>glucosuria</a:t>
            </a:r>
            <a:r>
              <a:rPr lang="en-US" baseline="0" dirty="0" smtClean="0">
                <a:ea typeface="ヒラギノ角ゴ Pro W3" charset="-128"/>
                <a:cs typeface="ヒラギノ角ゴ Pro W3" charset="-128"/>
              </a:rPr>
              <a:t>. When plasma glucose exceeds 10 </a:t>
            </a:r>
            <a:r>
              <a:rPr lang="en-US" baseline="0" dirty="0" err="1" smtClean="0">
                <a:ea typeface="ヒラギノ角ゴ Pro W3" charset="-128"/>
                <a:cs typeface="ヒラギノ角ゴ Pro W3" charset="-128"/>
              </a:rPr>
              <a:t>mmol</a:t>
            </a:r>
            <a:r>
              <a:rPr lang="en-US" baseline="0" dirty="0" smtClean="0">
                <a:ea typeface="ヒラギノ角ゴ Pro W3" charset="-128"/>
                <a:cs typeface="ヒラギノ角ゴ Pro W3" charset="-128"/>
              </a:rPr>
              <a:t>/L the sodium glucose </a:t>
            </a:r>
            <a:r>
              <a:rPr lang="en-US" baseline="0" dirty="0" err="1" smtClean="0">
                <a:ea typeface="ヒラギノ角ゴ Pro W3" charset="-128"/>
                <a:cs typeface="ヒラギノ角ゴ Pro W3" charset="-128"/>
              </a:rPr>
              <a:t>cotransporters</a:t>
            </a:r>
            <a:r>
              <a:rPr lang="en-US" baseline="0" dirty="0" smtClean="0">
                <a:ea typeface="ヒラギノ角ゴ Pro W3" charset="-128"/>
                <a:cs typeface="ヒラギノ角ゴ Pro W3" charset="-128"/>
              </a:rPr>
              <a:t> are overwhelmed (saturated) resulting in the appearance of glucose in the urine.</a:t>
            </a:r>
            <a:endParaRPr lang="en-US" dirty="0" smtClean="0">
              <a:ea typeface="ヒラギノ角ゴ Pro W3" charset="-128"/>
              <a:cs typeface="ヒラギノ角ゴ Pro W3" charset="-128"/>
            </a:endParaRPr>
          </a:p>
        </p:txBody>
      </p:sp>
      <p:sp>
        <p:nvSpPr>
          <p:cNvPr id="437252" name="Slide Number Placeholder 3"/>
          <p:cNvSpPr>
            <a:spLocks noGrp="1"/>
          </p:cNvSpPr>
          <p:nvPr>
            <p:ph type="sldNum" sz="quarter" idx="5"/>
          </p:nvPr>
        </p:nvSpPr>
        <p:spPr bwMode="auto">
          <a:noFill/>
          <a:ln>
            <a:miter lim="800000"/>
            <a:headEnd/>
            <a:tailEnd/>
          </a:ln>
        </p:spPr>
        <p:txBody>
          <a:bodyPr/>
          <a:lstStyle/>
          <a:p>
            <a:fld id="{4EFFEC38-402C-894B-9408-7E999E385DD3}" type="slidenum">
              <a:rPr lang="en-US" smtClean="0"/>
              <a:pPr/>
              <a:t>15</a:t>
            </a:fld>
            <a:endParaRPr lang="en-US" smtClean="0"/>
          </a:p>
        </p:txBody>
      </p:sp>
      <p:sp>
        <p:nvSpPr>
          <p:cNvPr id="5" name="Notes Placeholder 2"/>
          <p:cNvSpPr txBox="1">
            <a:spLocks/>
          </p:cNvSpPr>
          <p:nvPr/>
        </p:nvSpPr>
        <p:spPr>
          <a:xfrm>
            <a:off x="688050" y="4603512"/>
            <a:ext cx="5838587" cy="4213383"/>
          </a:xfrm>
          <a:prstGeom prst="rect">
            <a:avLst/>
          </a:prstGeom>
        </p:spPr>
        <p:txBody>
          <a:bodyPr vert="horz" lIns="91432" tIns="45716" rIns="91432" bIns="45716" rtlCol="0">
            <a:noAutofit/>
          </a:bodyPr>
          <a:lstStyle/>
          <a:p>
            <a:pPr>
              <a:spcBef>
                <a:spcPts val="600"/>
              </a:spcBef>
            </a:pPr>
            <a:r>
              <a:rPr lang="en-CA" sz="1000" dirty="0" smtClean="0">
                <a:ea typeface="ヒラギノ角ゴ Pro W3" charset="-128"/>
                <a:cs typeface="ヒラギノ角ゴ Pro W3" charset="-128"/>
              </a:rPr>
              <a:t>Plasma glucose  filtered in the kidney </a:t>
            </a:r>
            <a:r>
              <a:rPr lang="en-CA" sz="1000" dirty="0" err="1" smtClean="0">
                <a:ea typeface="ヒラギノ角ゴ Pro W3" charset="-128"/>
                <a:cs typeface="ヒラギノ角ゴ Pro W3" charset="-128"/>
              </a:rPr>
              <a:t>glomeruli</a:t>
            </a:r>
            <a:r>
              <a:rPr lang="en-CA" sz="1000" dirty="0" smtClean="0">
                <a:ea typeface="ヒラギノ角ゴ Pro W3" charset="-128"/>
                <a:cs typeface="ヒラギノ角ゴ Pro W3" charset="-128"/>
              </a:rPr>
              <a:t>, is reabsorbed into the systemic circulation by sodium glucose transporters (SGLTs) in the proximal tubule.</a:t>
            </a:r>
            <a:endParaRPr lang="en-US" sz="1000" dirty="0" smtClean="0">
              <a:ea typeface="ヒラギノ角ゴ Pro W3" charset="-128"/>
              <a:cs typeface="ヒラギノ角ゴ Pro W3" charset="-128"/>
            </a:endParaRPr>
          </a:p>
          <a:p>
            <a:pPr>
              <a:spcBef>
                <a:spcPts val="600"/>
              </a:spcBef>
            </a:pPr>
            <a:r>
              <a:rPr lang="en-US" sz="1000" dirty="0" smtClean="0">
                <a:ea typeface="ヒラギノ角ゴ Pro W3" charset="-128"/>
                <a:cs typeface="ヒラギノ角ゴ Pro W3" charset="-128"/>
              </a:rPr>
              <a:t>In patients with type 2 diabetes, the </a:t>
            </a:r>
            <a:r>
              <a:rPr lang="en-US" sz="1000" dirty="0" err="1" smtClean="0">
                <a:ea typeface="ヒラギノ角ゴ Pro W3" charset="-128"/>
                <a:cs typeface="ヒラギノ角ゴ Pro W3" charset="-128"/>
              </a:rPr>
              <a:t>reabsorption</a:t>
            </a:r>
            <a:r>
              <a:rPr lang="en-US" sz="1000" dirty="0" smtClean="0">
                <a:ea typeface="ヒラギノ角ゴ Pro W3" charset="-128"/>
                <a:cs typeface="ヒラギノ角ゴ Pro W3" charset="-128"/>
              </a:rPr>
              <a:t> of glucose helps sustain hyperglycemia. </a:t>
            </a:r>
          </a:p>
          <a:p>
            <a:pPr>
              <a:spcBef>
                <a:spcPts val="600"/>
              </a:spcBef>
            </a:pPr>
            <a:r>
              <a:rPr lang="en-US" sz="1000" dirty="0" smtClean="0">
                <a:ea typeface="ヒラギノ角ゴ Pro W3" charset="-128"/>
                <a:cs typeface="ヒラギノ角ゴ Pro W3" charset="-128"/>
              </a:rPr>
              <a:t>By redirecting excess glucose via urinary excretion, SGLT2 inhibition represents a novel approach to type 2 diabetes.</a:t>
            </a:r>
          </a:p>
          <a:p>
            <a:pPr>
              <a:spcBef>
                <a:spcPts val="600"/>
              </a:spcBef>
            </a:pPr>
            <a:r>
              <a:rPr lang="en-CA" sz="1000" dirty="0" smtClean="0">
                <a:ea typeface="ヒラギノ角ゴ Pro W3" charset="-128"/>
                <a:cs typeface="ヒラギノ角ゴ Pro W3" charset="-128"/>
              </a:rPr>
              <a:t>SGLT2 inhibitors block glucose </a:t>
            </a:r>
            <a:r>
              <a:rPr lang="en-CA" sz="1000" dirty="0" err="1" smtClean="0">
                <a:ea typeface="ヒラギノ角ゴ Pro W3" charset="-128"/>
                <a:cs typeface="ヒラギノ角ゴ Pro W3" charset="-128"/>
              </a:rPr>
              <a:t>reabsorption</a:t>
            </a:r>
            <a:r>
              <a:rPr lang="en-CA" sz="1000" dirty="0" smtClean="0">
                <a:ea typeface="ヒラギノ角ゴ Pro W3" charset="-128"/>
                <a:cs typeface="ヒラギノ角ゴ Pro W3" charset="-128"/>
              </a:rPr>
              <a:t>, increasing urinary glucose excretion. There is substantive decrease in net glucose entering the system plasma glucose is lowered.</a:t>
            </a:r>
          </a:p>
          <a:p>
            <a:pPr>
              <a:spcBef>
                <a:spcPts val="600"/>
              </a:spcBef>
            </a:pPr>
            <a:r>
              <a:rPr lang="en-CA" sz="1000" dirty="0" err="1" smtClean="0">
                <a:ea typeface="ヒラギノ角ゴ Pro W3" charset="-128"/>
                <a:cs typeface="ヒラギノ角ゴ Pro W3" charset="-128"/>
              </a:rPr>
              <a:t>Glucosuria</a:t>
            </a:r>
            <a:r>
              <a:rPr lang="en-CA" sz="1000" dirty="0" smtClean="0">
                <a:ea typeface="ヒラギノ角ゴ Pro W3" charset="-128"/>
                <a:cs typeface="ヒラギノ角ゴ Pro W3" charset="-128"/>
              </a:rPr>
              <a:t> leads to loss of ~80-100 g of glucose/day (~3-4 g/h) in subjects with type 2 diabetes mellitus.</a:t>
            </a:r>
            <a:endParaRPr lang="en-US" sz="1000" dirty="0" smtClean="0">
              <a:ea typeface="ヒラギノ角ゴ Pro W3" charset="-128"/>
              <a:cs typeface="ヒラギノ角ゴ Pro W3" charset="-128"/>
            </a:endParaRPr>
          </a:p>
          <a:p>
            <a:pPr>
              <a:spcBef>
                <a:spcPts val="600"/>
              </a:spcBef>
            </a:pPr>
            <a:endParaRPr lang="en-US" sz="1000" dirty="0" smtClean="0">
              <a:ea typeface="ヒラギノ角ゴ Pro W3" charset="-128"/>
              <a:cs typeface="ヒラギノ角ゴ Pro W3" charset="-128"/>
            </a:endParaRPr>
          </a:p>
          <a:p>
            <a:pPr>
              <a:spcBef>
                <a:spcPts val="600"/>
              </a:spcBef>
            </a:pPr>
            <a:r>
              <a:rPr lang="en-US" sz="1000" b="1" dirty="0" smtClean="0">
                <a:ea typeface="ヒラギノ角ゴ Pro W3" charset="-128"/>
                <a:cs typeface="ヒラギノ角ゴ Pro W3" charset="-128"/>
              </a:rPr>
              <a:t>References:</a:t>
            </a:r>
          </a:p>
          <a:p>
            <a:pPr>
              <a:spcBef>
                <a:spcPts val="600"/>
              </a:spcBef>
            </a:pPr>
            <a:r>
              <a:rPr lang="en-US" sz="1000" b="1" dirty="0" smtClean="0">
                <a:ea typeface="ヒラギノ角ゴ Pro W3" charset="-128"/>
                <a:cs typeface="ヒラギノ角ゴ Pro W3" charset="-128"/>
              </a:rPr>
              <a:t>Adapted from:</a:t>
            </a:r>
          </a:p>
          <a:p>
            <a:pPr marL="324349" indent="-324349">
              <a:spcBef>
                <a:spcPts val="600"/>
              </a:spcBef>
              <a:buFont typeface="+mj-lt"/>
              <a:buAutoNum type="arabicPeriod"/>
            </a:pPr>
            <a:r>
              <a:rPr lang="en-CA" sz="1000" dirty="0" smtClean="0"/>
              <a:t>Chao EC &amp; Henry RR. SGLT2 inhibition — a novel strategy for diabetes treatment. Nature Reviews Drug Discovery 2010;9:551-559.</a:t>
            </a:r>
          </a:p>
          <a:p>
            <a:pPr marL="324349" indent="-324349">
              <a:spcBef>
                <a:spcPts val="600"/>
              </a:spcBef>
              <a:buFont typeface="+mj-lt"/>
              <a:buAutoNum type="arabicPeriod"/>
            </a:pPr>
            <a:r>
              <a:rPr lang="en-CA" sz="1000" dirty="0" err="1" smtClean="0">
                <a:ea typeface="ヒラギノ角ゴ Pro W3" charset="-128"/>
                <a:cs typeface="ヒラギノ角ゴ Pro W3" charset="-128"/>
              </a:rPr>
              <a:t>DeFronzo</a:t>
            </a:r>
            <a:r>
              <a:rPr lang="en-CA" sz="1000" dirty="0" smtClean="0">
                <a:ea typeface="ヒラギノ角ゴ Pro W3" charset="-128"/>
                <a:cs typeface="ヒラギノ角ゴ Pro W3" charset="-128"/>
              </a:rPr>
              <a:t> RA, et al. The role of the kidneys in glucose homeostasis: a new path towards normalizing </a:t>
            </a:r>
            <a:r>
              <a:rPr lang="en-CA" sz="1000" dirty="0" err="1" smtClean="0">
                <a:ea typeface="ヒラギノ角ゴ Pro W3" charset="-128"/>
                <a:cs typeface="ヒラギノ角ゴ Pro W3" charset="-128"/>
              </a:rPr>
              <a:t>glycemia</a:t>
            </a:r>
            <a:r>
              <a:rPr lang="en-CA" sz="1000" dirty="0" smtClean="0">
                <a:ea typeface="ヒラギノ角ゴ Pro W3" charset="-128"/>
                <a:cs typeface="ヒラギノ角ゴ Pro W3" charset="-128"/>
              </a:rPr>
              <a:t>. </a:t>
            </a:r>
            <a:r>
              <a:rPr lang="en-CA" sz="1000" dirty="0" err="1" smtClean="0">
                <a:ea typeface="ヒラギノ角ゴ Pro W3" charset="-128"/>
                <a:cs typeface="ヒラギノ角ゴ Pro W3" charset="-128"/>
              </a:rPr>
              <a:t>Diab</a:t>
            </a:r>
            <a:r>
              <a:rPr lang="en-CA" sz="1000" dirty="0" smtClean="0">
                <a:ea typeface="ヒラギノ角ゴ Pro W3" charset="-128"/>
                <a:cs typeface="ヒラギノ角ゴ Pro W3" charset="-128"/>
              </a:rPr>
              <a:t> </a:t>
            </a:r>
            <a:r>
              <a:rPr lang="en-CA" sz="1000" dirty="0" err="1" smtClean="0">
                <a:ea typeface="ヒラギノ角ゴ Pro W3" charset="-128"/>
                <a:cs typeface="ヒラギノ角ゴ Pro W3" charset="-128"/>
              </a:rPr>
              <a:t>Obes</a:t>
            </a:r>
            <a:r>
              <a:rPr lang="en-CA" sz="1000" dirty="0" smtClean="0">
                <a:ea typeface="ヒラギノ角ゴ Pro W3" charset="-128"/>
                <a:cs typeface="ヒラギノ角ゴ Pro W3" charset="-128"/>
              </a:rPr>
              <a:t> </a:t>
            </a:r>
            <a:r>
              <a:rPr lang="en-CA" sz="1000" dirty="0" err="1" smtClean="0">
                <a:ea typeface="ヒラギノ角ゴ Pro W3" charset="-128"/>
                <a:cs typeface="ヒラギノ角ゴ Pro W3" charset="-128"/>
              </a:rPr>
              <a:t>Metab</a:t>
            </a:r>
            <a:r>
              <a:rPr lang="en-CA" sz="1000" dirty="0" smtClean="0">
                <a:ea typeface="ヒラギノ角ゴ Pro W3" charset="-128"/>
                <a:cs typeface="ヒラギノ角ゴ Pro W3" charset="-128"/>
              </a:rPr>
              <a:t> 2012;14:5-14.</a:t>
            </a:r>
            <a:endParaRPr lang="en-US" sz="1000" dirty="0" smtClean="0">
              <a:ea typeface="ヒラギノ角ゴ Pro W3" charset="-128"/>
              <a:cs typeface="ヒラギノ角ゴ Pro W3" charset="-128"/>
            </a:endParaRPr>
          </a:p>
          <a:p>
            <a:pPr marL="324349" indent="-324349">
              <a:spcBef>
                <a:spcPts val="600"/>
              </a:spcBef>
              <a:buFont typeface="+mj-lt"/>
              <a:buAutoNum type="arabicPeriod"/>
            </a:pPr>
            <a:r>
              <a:rPr lang="en-US" sz="1000" dirty="0" smtClean="0">
                <a:ea typeface="ヒラギノ角ゴ Pro W3" charset="-128"/>
                <a:cs typeface="ヒラギノ角ゴ Pro W3" charset="-128"/>
              </a:rPr>
              <a:t>Washburn WN. Development of the renal glucose </a:t>
            </a:r>
            <a:r>
              <a:rPr lang="en-US" sz="1000" dirty="0" err="1" smtClean="0">
                <a:ea typeface="ヒラギノ角ゴ Pro W3" charset="-128"/>
                <a:cs typeface="ヒラギノ角ゴ Pro W3" charset="-128"/>
              </a:rPr>
              <a:t>reabsorption</a:t>
            </a:r>
            <a:r>
              <a:rPr lang="en-US" sz="1000" dirty="0" smtClean="0">
                <a:ea typeface="ヒラギノ角ゴ Pro W3" charset="-128"/>
                <a:cs typeface="ヒラギノ角ゴ Pro W3" charset="-128"/>
              </a:rPr>
              <a:t> inhibitors: a new mechanism for the pharmacotherapy of diabetes mellitus type 2. J Med Chem. 2009;52(7):1785-1794.</a:t>
            </a:r>
          </a:p>
          <a:p>
            <a:pPr marL="324349" indent="-324349" defTabSz="914318">
              <a:spcBef>
                <a:spcPts val="600"/>
              </a:spcBef>
              <a:buFont typeface="+mj-lt"/>
              <a:buAutoNum type="arabicPeriod"/>
              <a:defRPr/>
            </a:pPr>
            <a:endParaRPr lang="en-CA"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67ADDAD-3FB0-4D19-9998-0CC293228263}" type="slidenum">
              <a:rPr lang="en-US">
                <a:solidFill>
                  <a:srgbClr val="000000"/>
                </a:solidFill>
                <a:ea typeface="MS PGothic" pitchFamily="34" charset="-128"/>
              </a:rPr>
              <a:pPr fontAlgn="base">
                <a:spcBef>
                  <a:spcPct val="0"/>
                </a:spcBef>
                <a:spcAft>
                  <a:spcPct val="0"/>
                </a:spcAft>
              </a:pPr>
              <a:t>16</a:t>
            </a:fld>
            <a:endParaRPr lang="en-US">
              <a:solidFill>
                <a:srgbClr val="000000"/>
              </a:solidFill>
              <a:ea typeface="MS PGothic" pitchFamily="34" charset="-128"/>
            </a:endParaRPr>
          </a:p>
        </p:txBody>
      </p:sp>
      <p:sp>
        <p:nvSpPr>
          <p:cNvPr id="17411" name="Rectangle 7"/>
          <p:cNvSpPr txBox="1">
            <a:spLocks noGrp="1" noChangeArrowheads="1"/>
          </p:cNvSpPr>
          <p:nvPr/>
        </p:nvSpPr>
        <p:spPr bwMode="auto">
          <a:xfrm>
            <a:off x="4008705" y="8894922"/>
            <a:ext cx="3066733" cy="46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2" tIns="47446" rIns="94892" bIns="47446"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BBAD2431-2475-49D8-BE37-0F089951624E}" type="slidenum">
              <a:rPr lang="en-US" sz="1300">
                <a:solidFill>
                  <a:srgbClr val="000000"/>
                </a:solidFill>
                <a:ea typeface="MS PGothic" pitchFamily="34" charset="-128"/>
              </a:rPr>
              <a:pPr algn="r"/>
              <a:t>16</a:t>
            </a:fld>
            <a:endParaRPr lang="en-US" sz="1300">
              <a:solidFill>
                <a:srgbClr val="000000"/>
              </a:solidFill>
              <a:ea typeface="MS PGothic" pitchFamily="34" charset="-128"/>
            </a:endParaRPr>
          </a:p>
        </p:txBody>
      </p:sp>
      <p:sp>
        <p:nvSpPr>
          <p:cNvPr id="17412" name="Rectangle 2"/>
          <p:cNvSpPr>
            <a:spLocks noGrp="1" noRot="1" noChangeAspect="1" noChangeArrowheads="1" noTextEdit="1"/>
          </p:cNvSpPr>
          <p:nvPr>
            <p:ph type="sldImg"/>
          </p:nvPr>
        </p:nvSpPr>
        <p:spPr bwMode="auto">
          <a:xfrm>
            <a:off x="1011238" y="703263"/>
            <a:ext cx="4719637" cy="3540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xfrm>
            <a:off x="552078" y="4452338"/>
            <a:ext cx="5650192" cy="403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fr-CA" sz="1000" dirty="0" smtClean="0"/>
              <a:t>Glucose </a:t>
            </a:r>
            <a:r>
              <a:rPr lang="fr-CA" sz="1000" dirty="0" err="1" smtClean="0"/>
              <a:t>is</a:t>
            </a:r>
            <a:r>
              <a:rPr lang="fr-CA" sz="1000" dirty="0" smtClean="0"/>
              <a:t> a </a:t>
            </a:r>
            <a:r>
              <a:rPr lang="fr-CA" sz="1000" dirty="0" err="1" smtClean="0"/>
              <a:t>very</a:t>
            </a:r>
            <a:r>
              <a:rPr lang="fr-CA" sz="1000" dirty="0" smtClean="0"/>
              <a:t> polar </a:t>
            </a:r>
            <a:r>
              <a:rPr lang="fr-CA" sz="1000" dirty="0" err="1" smtClean="0"/>
              <a:t>molecule</a:t>
            </a:r>
            <a:r>
              <a:rPr lang="fr-CA" sz="1000" dirty="0" smtClean="0"/>
              <a:t>, </a:t>
            </a:r>
            <a:r>
              <a:rPr lang="fr-CA" sz="1000" dirty="0" err="1" smtClean="0"/>
              <a:t>that</a:t>
            </a:r>
            <a:r>
              <a:rPr lang="fr-CA" sz="1000" dirty="0" smtClean="0"/>
              <a:t> </a:t>
            </a:r>
            <a:r>
              <a:rPr lang="fr-CA" sz="1000" dirty="0" err="1" smtClean="0"/>
              <a:t>cannot</a:t>
            </a:r>
            <a:r>
              <a:rPr lang="fr-CA" sz="1000" dirty="0" smtClean="0"/>
              <a:t> cross the membrane by </a:t>
            </a:r>
            <a:r>
              <a:rPr lang="fr-CA" sz="1000" dirty="0" err="1" smtClean="0"/>
              <a:t>itself</a:t>
            </a:r>
            <a:r>
              <a:rPr lang="fr-CA" sz="1000" dirty="0" smtClean="0"/>
              <a:t>.</a:t>
            </a:r>
          </a:p>
          <a:p>
            <a:pPr algn="l"/>
            <a:r>
              <a:rPr lang="fr-CA" sz="1000" dirty="0" smtClean="0"/>
              <a:t>The </a:t>
            </a:r>
            <a:r>
              <a:rPr lang="fr-CA" sz="1000" dirty="0" err="1" smtClean="0"/>
              <a:t>energy</a:t>
            </a:r>
            <a:r>
              <a:rPr lang="fr-CA" sz="1000" dirty="0" smtClean="0"/>
              <a:t> </a:t>
            </a:r>
            <a:r>
              <a:rPr lang="fr-CA" sz="1000" dirty="0" err="1" smtClean="0"/>
              <a:t>comes</a:t>
            </a:r>
            <a:r>
              <a:rPr lang="fr-CA" sz="1000" dirty="0" smtClean="0"/>
              <a:t> </a:t>
            </a:r>
            <a:r>
              <a:rPr lang="fr-CA" sz="1000" dirty="0" err="1" smtClean="0"/>
              <a:t>from</a:t>
            </a:r>
            <a:r>
              <a:rPr lang="fr-CA" sz="1000" dirty="0" smtClean="0"/>
              <a:t> the Na-K </a:t>
            </a:r>
            <a:r>
              <a:rPr lang="fr-CA" sz="1000" dirty="0" err="1" smtClean="0"/>
              <a:t>pump</a:t>
            </a:r>
            <a:r>
              <a:rPr lang="fr-CA" sz="1000" dirty="0" smtClean="0"/>
              <a:t> </a:t>
            </a:r>
            <a:r>
              <a:rPr lang="fr-CA" sz="1000" dirty="0" err="1" smtClean="0"/>
              <a:t>that</a:t>
            </a:r>
            <a:r>
              <a:rPr lang="fr-CA" sz="1000" dirty="0" smtClean="0"/>
              <a:t> </a:t>
            </a:r>
            <a:r>
              <a:rPr lang="fr-CA" sz="1000" dirty="0" err="1" smtClean="0"/>
              <a:t>creates</a:t>
            </a:r>
            <a:r>
              <a:rPr lang="fr-CA" sz="1000" dirty="0" smtClean="0"/>
              <a:t> a Na+ gradient.</a:t>
            </a:r>
          </a:p>
          <a:p>
            <a:pPr algn="l"/>
            <a:r>
              <a:rPr lang="fr-CA" sz="1000" dirty="0" smtClean="0"/>
              <a:t>This gradient pulls the Na </a:t>
            </a:r>
            <a:r>
              <a:rPr lang="fr-CA" sz="1000" dirty="0" err="1" smtClean="0"/>
              <a:t>through</a:t>
            </a:r>
            <a:r>
              <a:rPr lang="fr-CA" sz="1000" dirty="0" smtClean="0"/>
              <a:t> the SGLT-2 transporter </a:t>
            </a:r>
            <a:r>
              <a:rPr lang="fr-CA" sz="1000" dirty="0" err="1" smtClean="0"/>
              <a:t>dragging</a:t>
            </a:r>
            <a:r>
              <a:rPr lang="fr-CA" sz="1000" dirty="0" smtClean="0"/>
              <a:t> </a:t>
            </a:r>
            <a:r>
              <a:rPr lang="fr-CA" sz="1000" dirty="0" err="1" smtClean="0"/>
              <a:t>along</a:t>
            </a:r>
            <a:r>
              <a:rPr lang="fr-CA" sz="1000" dirty="0" smtClean="0"/>
              <a:t> a glucose </a:t>
            </a:r>
            <a:r>
              <a:rPr lang="fr-CA" sz="1000" dirty="0" err="1" smtClean="0"/>
              <a:t>molecule</a:t>
            </a:r>
            <a:r>
              <a:rPr lang="fr-CA" sz="1000" dirty="0" smtClean="0"/>
              <a:t> for </a:t>
            </a:r>
            <a:r>
              <a:rPr lang="fr-CA" sz="1000" dirty="0" err="1" smtClean="0"/>
              <a:t>each</a:t>
            </a:r>
            <a:r>
              <a:rPr lang="fr-CA" sz="1000" dirty="0" smtClean="0"/>
              <a:t> sodium </a:t>
            </a:r>
            <a:r>
              <a:rPr lang="fr-CA" sz="1000" dirty="0" err="1" smtClean="0"/>
              <a:t>molecule.The</a:t>
            </a:r>
            <a:r>
              <a:rPr lang="fr-CA" sz="1000" dirty="0" smtClean="0"/>
              <a:t> GLUT2 transporter </a:t>
            </a:r>
            <a:r>
              <a:rPr lang="fr-CA" sz="1000" dirty="0" err="1" smtClean="0"/>
              <a:t>then</a:t>
            </a:r>
            <a:r>
              <a:rPr lang="fr-CA" sz="1000" dirty="0" smtClean="0"/>
              <a:t> </a:t>
            </a:r>
            <a:r>
              <a:rPr lang="fr-CA" sz="1000" dirty="0" err="1" smtClean="0"/>
              <a:t>facilitates</a:t>
            </a:r>
            <a:r>
              <a:rPr lang="fr-CA" sz="1000" dirty="0" smtClean="0"/>
              <a:t> the exit of glucose by </a:t>
            </a:r>
            <a:r>
              <a:rPr lang="fr-CA" sz="1000" dirty="0" err="1" smtClean="0"/>
              <a:t>its</a:t>
            </a:r>
            <a:r>
              <a:rPr lang="fr-CA" sz="1000" dirty="0" smtClean="0"/>
              <a:t> gradient</a:t>
            </a:r>
            <a:endParaRPr lang="en-US" sz="1000" dirty="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7" name="Rectangle 2"/>
          <p:cNvSpPr>
            <a:spLocks noGrp="1" noChangeArrowheads="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sz="1600" dirty="0" smtClean="0">
                <a:solidFill>
                  <a:srgbClr val="000000"/>
                </a:solidFill>
                <a:latin typeface="Arial" pitchFamily="34" charset="0"/>
                <a:cs typeface="Arial" pitchFamily="34" charset="0"/>
                <a:sym typeface="Arial" pitchFamily="34" charset="0"/>
              </a:rPr>
              <a:t>**</a:t>
            </a:r>
          </a:p>
          <a:p>
            <a:pPr eaLnBrk="1" hangingPunct="1">
              <a:spcBef>
                <a:spcPct val="0"/>
              </a:spcBef>
            </a:pPr>
            <a:r>
              <a:rPr lang="en-US" sz="1600" dirty="0" smtClean="0">
                <a:solidFill>
                  <a:srgbClr val="000000"/>
                </a:solidFill>
                <a:latin typeface="Arial" pitchFamily="34" charset="0"/>
                <a:cs typeface="Arial" pitchFamily="34" charset="0"/>
                <a:sym typeface="Arial" pitchFamily="34" charset="0"/>
              </a:rPr>
              <a:t>1 unit of the</a:t>
            </a:r>
            <a:r>
              <a:rPr lang="en-US" sz="1600" baseline="0" dirty="0" smtClean="0">
                <a:solidFill>
                  <a:srgbClr val="000000"/>
                </a:solidFill>
                <a:latin typeface="Arial" pitchFamily="34" charset="0"/>
                <a:cs typeface="Arial" pitchFamily="34" charset="0"/>
                <a:sym typeface="Arial" pitchFamily="34" charset="0"/>
              </a:rPr>
              <a:t> kidney schematic</a:t>
            </a:r>
          </a:p>
          <a:p>
            <a:pPr eaLnBrk="1" hangingPunct="1">
              <a:spcBef>
                <a:spcPct val="0"/>
              </a:spcBef>
            </a:pPr>
            <a:r>
              <a:rPr lang="en-US" sz="1600" baseline="0" dirty="0" smtClean="0">
                <a:solidFill>
                  <a:srgbClr val="000000"/>
                </a:solidFill>
                <a:latin typeface="Arial" pitchFamily="34" charset="0"/>
                <a:cs typeface="Arial" pitchFamily="34" charset="0"/>
                <a:sym typeface="Arial" pitchFamily="34" charset="0"/>
              </a:rPr>
              <a:t>-no matter how much glucose (human </a:t>
            </a:r>
            <a:r>
              <a:rPr lang="en-US" sz="1600" baseline="0" dirty="0" err="1" smtClean="0">
                <a:solidFill>
                  <a:srgbClr val="000000"/>
                </a:solidFill>
                <a:latin typeface="Arial" pitchFamily="34" charset="0"/>
                <a:cs typeface="Arial" pitchFamily="34" charset="0"/>
                <a:sym typeface="Arial" pitchFamily="34" charset="0"/>
              </a:rPr>
              <a:t>brita</a:t>
            </a:r>
            <a:r>
              <a:rPr lang="en-US" sz="1600" baseline="0" dirty="0" smtClean="0">
                <a:solidFill>
                  <a:srgbClr val="000000"/>
                </a:solidFill>
                <a:latin typeface="Arial" pitchFamily="34" charset="0"/>
                <a:cs typeface="Arial" pitchFamily="34" charset="0"/>
                <a:sym typeface="Arial" pitchFamily="34" charset="0"/>
              </a:rPr>
              <a:t> filter)- spill all small </a:t>
            </a:r>
            <a:r>
              <a:rPr lang="en-US" sz="1600" baseline="0" dirty="0" err="1" smtClean="0">
                <a:solidFill>
                  <a:srgbClr val="000000"/>
                </a:solidFill>
                <a:latin typeface="Arial" pitchFamily="34" charset="0"/>
                <a:cs typeface="Arial" pitchFamily="34" charset="0"/>
                <a:sym typeface="Arial" pitchFamily="34" charset="0"/>
              </a:rPr>
              <a:t>molcules</a:t>
            </a:r>
            <a:r>
              <a:rPr lang="en-US" sz="1600" baseline="0" dirty="0" smtClean="0">
                <a:solidFill>
                  <a:srgbClr val="000000"/>
                </a:solidFill>
                <a:latin typeface="Arial" pitchFamily="34" charset="0"/>
                <a:cs typeface="Arial" pitchFamily="34" charset="0"/>
                <a:sym typeface="Arial" pitchFamily="34" charset="0"/>
              </a:rPr>
              <a:t> into proximal </a:t>
            </a:r>
          </a:p>
          <a:p>
            <a:pPr eaLnBrk="1" hangingPunct="1">
              <a:spcBef>
                <a:spcPct val="0"/>
              </a:spcBef>
            </a:pPr>
            <a:r>
              <a:rPr lang="en-US" sz="1600" baseline="0" dirty="0" smtClean="0">
                <a:solidFill>
                  <a:srgbClr val="000000"/>
                </a:solidFill>
                <a:latin typeface="Arial" pitchFamily="34" charset="0"/>
                <a:cs typeface="Arial" pitchFamily="34" charset="0"/>
                <a:sym typeface="Arial" pitchFamily="34" charset="0"/>
              </a:rPr>
              <a:t>-reabsorption mediated between two proteins</a:t>
            </a:r>
          </a:p>
          <a:p>
            <a:pPr eaLnBrk="1" hangingPunct="1">
              <a:spcBef>
                <a:spcPct val="0"/>
              </a:spcBef>
            </a:pPr>
            <a:r>
              <a:rPr lang="en-US" sz="1600" baseline="0" dirty="0" smtClean="0">
                <a:solidFill>
                  <a:srgbClr val="000000"/>
                </a:solidFill>
                <a:latin typeface="Arial" pitchFamily="34" charset="0"/>
                <a:cs typeface="Arial" pitchFamily="34" charset="0"/>
                <a:sym typeface="Arial" pitchFamily="34" charset="0"/>
              </a:rPr>
              <a:t>-GLUT2 and GLUT 1 are on outside and SGLT1 and 2 on inside (get from inside back into circulation)</a:t>
            </a:r>
            <a:endParaRPr lang="en-US" sz="1600" dirty="0" smtClean="0">
              <a:solidFill>
                <a:srgbClr val="000000"/>
              </a:solidFill>
              <a:latin typeface="Arial" pitchFamily="34" charset="0"/>
              <a:cs typeface="Arial" pitchFamily="34" charset="0"/>
              <a:sym typeface="Arial" pitchFamily="34" charset="0"/>
            </a:endParaRPr>
          </a:p>
          <a:p>
            <a:pPr eaLnBrk="1" hangingPunct="1">
              <a:spcBef>
                <a:spcPct val="0"/>
              </a:spcBef>
            </a:pPr>
            <a:r>
              <a:rPr lang="en-US" sz="1600" dirty="0" smtClean="0">
                <a:solidFill>
                  <a:srgbClr val="000000"/>
                </a:solidFill>
                <a:latin typeface="Arial" pitchFamily="34" charset="0"/>
                <a:cs typeface="Arial" pitchFamily="34" charset="0"/>
                <a:sym typeface="Arial" pitchFamily="34" charset="0"/>
              </a:rPr>
              <a:t>-</a:t>
            </a:r>
          </a:p>
          <a:p>
            <a:pPr eaLnBrk="1" hangingPunct="1">
              <a:spcBef>
                <a:spcPct val="0"/>
              </a:spcBef>
            </a:pPr>
            <a:r>
              <a:rPr lang="en-US" sz="1600" dirty="0" smtClean="0">
                <a:solidFill>
                  <a:srgbClr val="000000"/>
                </a:solidFill>
                <a:latin typeface="Arial" pitchFamily="34" charset="0"/>
                <a:cs typeface="Arial" pitchFamily="34" charset="0"/>
                <a:sym typeface="Arial" pitchFamily="34" charset="0"/>
              </a:rPr>
              <a:t>Shown </a:t>
            </a:r>
            <a:r>
              <a:rPr lang="en-US" sz="1600" dirty="0">
                <a:solidFill>
                  <a:srgbClr val="000000"/>
                </a:solidFill>
                <a:latin typeface="Arial" pitchFamily="34" charset="0"/>
                <a:cs typeface="Arial" pitchFamily="34" charset="0"/>
                <a:sym typeface="Arial" pitchFamily="34" charset="0"/>
              </a:rPr>
              <a:t>is a closer look at the functional unit of the kidney—a nephron.</a:t>
            </a:r>
          </a:p>
          <a:p>
            <a:pPr eaLnBrk="1" hangingPunct="1">
              <a:spcBef>
                <a:spcPct val="0"/>
              </a:spcBef>
            </a:pPr>
            <a:r>
              <a:rPr lang="en-US" sz="1600" dirty="0">
                <a:solidFill>
                  <a:srgbClr val="000000"/>
                </a:solidFill>
                <a:latin typeface="Arial" pitchFamily="34" charset="0"/>
                <a:cs typeface="Arial" pitchFamily="34" charset="0"/>
                <a:sym typeface="Arial" pitchFamily="34" charset="0"/>
              </a:rPr>
              <a:t>In normal glucose-tolerant subjects, virtually all filtered glucose is reabsorbed back into the bloodstream in the proximal tubule, and a minimal amount of glucose is excreted in the urine</a:t>
            </a:r>
            <a:r>
              <a:rPr lang="en-US" sz="1600" dirty="0" smtClean="0">
                <a:solidFill>
                  <a:srgbClr val="000000"/>
                </a:solidFill>
                <a:latin typeface="Arial" pitchFamily="34" charset="0"/>
                <a:cs typeface="Arial" pitchFamily="34" charset="0"/>
                <a:sym typeface="Arial" pitchFamily="34" charset="0"/>
              </a:rPr>
              <a:t>.</a:t>
            </a:r>
            <a:endParaRPr lang="en-US" sz="1600" dirty="0">
              <a:solidFill>
                <a:srgbClr val="000000"/>
              </a:solidFill>
              <a:latin typeface="Arial" pitchFamily="34" charset="0"/>
              <a:cs typeface="Arial" pitchFamily="34" charset="0"/>
              <a:sym typeface="Arial" pitchFamily="34" charset="0"/>
            </a:endParaRPr>
          </a:p>
          <a:p>
            <a:pPr eaLnBrk="1" hangingPunct="1">
              <a:spcBef>
                <a:spcPct val="0"/>
              </a:spcBef>
            </a:pPr>
            <a:r>
              <a:rPr lang="en-US" sz="1600" dirty="0">
                <a:solidFill>
                  <a:srgbClr val="000000"/>
                </a:solidFill>
                <a:latin typeface="Arial" pitchFamily="34" charset="0"/>
                <a:cs typeface="Arial" pitchFamily="34" charset="0"/>
                <a:sym typeface="Arial" pitchFamily="34" charset="0"/>
              </a:rPr>
              <a:t>Majority of renal glucose reabsorption takes place in the convoluted segment (S1) of the proximal tubule where the high-capacity, low-affinity sodium-glucose transporter (SGLT) 2 and facilitative glucose transporter (GLUT) 2 are located.</a:t>
            </a:r>
          </a:p>
          <a:p>
            <a:pPr eaLnBrk="1" hangingPunct="1">
              <a:spcBef>
                <a:spcPct val="0"/>
              </a:spcBef>
            </a:pPr>
            <a:endParaRPr lang="en-US" sz="1600" dirty="0">
              <a:solidFill>
                <a:srgbClr val="000000"/>
              </a:solidFill>
              <a:latin typeface="Arial" pitchFamily="34" charset="0"/>
              <a:cs typeface="Arial" pitchFamily="34" charset="0"/>
              <a:sym typeface="Arial" pitchFamily="34" charset="0"/>
            </a:endParaRPr>
          </a:p>
          <a:p>
            <a:pPr eaLnBrk="1" hangingPunct="1">
              <a:spcBef>
                <a:spcPct val="0"/>
              </a:spcBef>
            </a:pPr>
            <a:r>
              <a:rPr lang="en-US" sz="1600" dirty="0">
                <a:solidFill>
                  <a:srgbClr val="000000"/>
                </a:solidFill>
                <a:latin typeface="Arial" pitchFamily="34" charset="0"/>
                <a:cs typeface="Arial" pitchFamily="34" charset="0"/>
                <a:sym typeface="Arial" pitchFamily="34" charset="0"/>
              </a:rPr>
              <a:t>The remaining 10% is reabsorbed in the distal straight segment (S3) of the proximal tubule where the high-affinity, low-capacity SGLT1 transporter, and GLUT1, are located.</a:t>
            </a:r>
          </a:p>
          <a:p>
            <a:pPr eaLnBrk="1" hangingPunct="1">
              <a:spcBef>
                <a:spcPct val="0"/>
              </a:spcBef>
            </a:pPr>
            <a:endParaRPr lang="en-US" sz="1600" dirty="0">
              <a:solidFill>
                <a:srgbClr val="000000"/>
              </a:solidFill>
              <a:latin typeface="Arial" pitchFamily="34" charset="0"/>
              <a:cs typeface="Arial" pitchFamily="34" charset="0"/>
              <a:sym typeface="Arial" pitchFamily="34" charset="0"/>
            </a:endParaRPr>
          </a:p>
          <a:p>
            <a:pPr eaLnBrk="1" hangingPunct="1">
              <a:spcBef>
                <a:spcPct val="0"/>
              </a:spcBef>
            </a:pPr>
            <a:r>
              <a:rPr lang="en-US" sz="1600" dirty="0">
                <a:solidFill>
                  <a:srgbClr val="000000"/>
                </a:solidFill>
                <a:latin typeface="Arial" pitchFamily="34" charset="0"/>
                <a:cs typeface="Arial" pitchFamily="34" charset="0"/>
                <a:sym typeface="Arial" pitchFamily="34" charset="0"/>
              </a:rPr>
              <a:t>This variation is thought to allow the majority of glucose to be reabsorbed in</a:t>
            </a:r>
          </a:p>
          <a:p>
            <a:pPr eaLnBrk="1" hangingPunct="1">
              <a:spcBef>
                <a:spcPct val="0"/>
              </a:spcBef>
            </a:pPr>
            <a:r>
              <a:rPr lang="en-US" sz="1600" dirty="0">
                <a:solidFill>
                  <a:srgbClr val="000000"/>
                </a:solidFill>
                <a:latin typeface="Arial" pitchFamily="34" charset="0"/>
                <a:cs typeface="Arial" pitchFamily="34" charset="0"/>
                <a:sym typeface="Arial" pitchFamily="34" charset="0"/>
              </a:rPr>
              <a:t>the S1 segment of the proximal tubule, whereas any glucose that is left in the </a:t>
            </a:r>
            <a:r>
              <a:rPr lang="en-US" sz="1600" dirty="0" err="1">
                <a:solidFill>
                  <a:srgbClr val="000000"/>
                </a:solidFill>
                <a:latin typeface="Arial" pitchFamily="34" charset="0"/>
                <a:cs typeface="Arial" pitchFamily="34" charset="0"/>
                <a:sym typeface="Arial" pitchFamily="34" charset="0"/>
              </a:rPr>
              <a:t>ultrafiltrate</a:t>
            </a:r>
            <a:r>
              <a:rPr lang="en-US" sz="1600" dirty="0">
                <a:solidFill>
                  <a:srgbClr val="000000"/>
                </a:solidFill>
                <a:latin typeface="Arial" pitchFamily="34" charset="0"/>
                <a:cs typeface="Arial" pitchFamily="34" charset="0"/>
                <a:sym typeface="Arial" pitchFamily="34" charset="0"/>
              </a:rPr>
              <a:t> by the time it reaches S3 is avidly reabsorbed.</a:t>
            </a:r>
          </a:p>
          <a:p>
            <a:pPr eaLnBrk="1" hangingPunct="1">
              <a:spcBef>
                <a:spcPct val="0"/>
              </a:spcBef>
            </a:pPr>
            <a:endParaRPr lang="en-US" sz="1600" dirty="0">
              <a:solidFill>
                <a:srgbClr val="000000"/>
              </a:solidFill>
              <a:latin typeface="Arial" pitchFamily="34" charset="0"/>
              <a:cs typeface="Arial" pitchFamily="34" charset="0"/>
              <a:sym typeface="Arial" pitchFamily="34" charset="0"/>
            </a:endParaRPr>
          </a:p>
          <a:p>
            <a:pPr eaLnBrk="1" hangingPunct="1">
              <a:spcBef>
                <a:spcPct val="0"/>
              </a:spcBef>
            </a:pPr>
            <a:r>
              <a:rPr lang="en-US" sz="1600" dirty="0">
                <a:solidFill>
                  <a:srgbClr val="000000"/>
                </a:solidFill>
                <a:latin typeface="Arial" pitchFamily="34" charset="0"/>
                <a:cs typeface="Arial" pitchFamily="34" charset="0"/>
                <a:sym typeface="Arial" pitchFamily="34" charset="0"/>
              </a:rPr>
              <a:t>Reference:</a:t>
            </a:r>
          </a:p>
          <a:p>
            <a:pPr eaLnBrk="1" hangingPunct="1">
              <a:spcBef>
                <a:spcPct val="0"/>
              </a:spcBef>
            </a:pPr>
            <a:r>
              <a:rPr lang="en-US" sz="1600" dirty="0">
                <a:solidFill>
                  <a:srgbClr val="000000"/>
                </a:solidFill>
                <a:latin typeface="Arial" pitchFamily="34" charset="0"/>
                <a:cs typeface="Arial" pitchFamily="34" charset="0"/>
                <a:sym typeface="Arial" pitchFamily="34" charset="0"/>
              </a:rPr>
              <a:t>Abdul-</a:t>
            </a:r>
            <a:r>
              <a:rPr lang="en-US" sz="1600" dirty="0" err="1">
                <a:solidFill>
                  <a:srgbClr val="000000"/>
                </a:solidFill>
                <a:latin typeface="Arial" pitchFamily="34" charset="0"/>
                <a:cs typeface="Arial" pitchFamily="34" charset="0"/>
                <a:sym typeface="Arial" pitchFamily="34" charset="0"/>
              </a:rPr>
              <a:t>Ghani</a:t>
            </a:r>
            <a:r>
              <a:rPr lang="en-US" sz="1600" dirty="0">
                <a:solidFill>
                  <a:srgbClr val="000000"/>
                </a:solidFill>
                <a:latin typeface="Arial" pitchFamily="34" charset="0"/>
                <a:cs typeface="Arial" pitchFamily="34" charset="0"/>
                <a:sym typeface="Arial" pitchFamily="34" charset="0"/>
              </a:rPr>
              <a:t> MA, </a:t>
            </a:r>
            <a:r>
              <a:rPr lang="en-US" sz="1600" dirty="0" err="1">
                <a:solidFill>
                  <a:srgbClr val="000000"/>
                </a:solidFill>
                <a:latin typeface="Arial" pitchFamily="34" charset="0"/>
                <a:cs typeface="Arial" pitchFamily="34" charset="0"/>
                <a:sym typeface="Arial" pitchFamily="34" charset="0"/>
              </a:rPr>
              <a:t>DeFronzo</a:t>
            </a:r>
            <a:r>
              <a:rPr lang="en-US" sz="1600" dirty="0">
                <a:solidFill>
                  <a:srgbClr val="000000"/>
                </a:solidFill>
                <a:latin typeface="Arial" pitchFamily="34" charset="0"/>
                <a:cs typeface="Arial" pitchFamily="34" charset="0"/>
                <a:sym typeface="Arial" pitchFamily="34" charset="0"/>
              </a:rPr>
              <a:t> RA. Inhibition of renal glucose reabsorption: a novel strategy for achieving glucose control in type 2 diabetes mellitus </a:t>
            </a:r>
            <a:r>
              <a:rPr lang="en-US" sz="1600" dirty="0" err="1">
                <a:solidFill>
                  <a:srgbClr val="000000"/>
                </a:solidFill>
                <a:latin typeface="Arial Italic" pitchFamily="34" charset="0"/>
                <a:cs typeface="Arial Italic" pitchFamily="34" charset="0"/>
                <a:sym typeface="Arial Italic" pitchFamily="34" charset="0"/>
              </a:rPr>
              <a:t>Endocr</a:t>
            </a:r>
            <a:r>
              <a:rPr lang="en-US" sz="1600" dirty="0">
                <a:solidFill>
                  <a:srgbClr val="000000"/>
                </a:solidFill>
                <a:latin typeface="Arial Italic" pitchFamily="34" charset="0"/>
                <a:cs typeface="Arial Italic" pitchFamily="34" charset="0"/>
                <a:sym typeface="Arial Italic" pitchFamily="34" charset="0"/>
              </a:rPr>
              <a:t> </a:t>
            </a:r>
            <a:r>
              <a:rPr lang="en-US" sz="1600" dirty="0" err="1">
                <a:solidFill>
                  <a:srgbClr val="000000"/>
                </a:solidFill>
                <a:latin typeface="Arial Italic" pitchFamily="34" charset="0"/>
                <a:cs typeface="Arial Italic" pitchFamily="34" charset="0"/>
                <a:sym typeface="Arial Italic" pitchFamily="34" charset="0"/>
              </a:rPr>
              <a:t>Pract</a:t>
            </a:r>
            <a:r>
              <a:rPr lang="en-US" sz="1600" dirty="0">
                <a:solidFill>
                  <a:srgbClr val="000000"/>
                </a:solidFill>
                <a:latin typeface="Arial" pitchFamily="34" charset="0"/>
                <a:cs typeface="Arial" pitchFamily="34" charset="0"/>
                <a:sym typeface="Arial" pitchFamily="34" charset="0"/>
              </a:rPr>
              <a:t>. 2008;14(6):782-790.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solidFill>
                  <a:srgbClr val="000000"/>
                </a:solidFill>
                <a:latin typeface="Arial" pitchFamily="34" charset="0"/>
                <a:cs typeface="Arial" pitchFamily="34" charset="0"/>
                <a:sym typeface="Arial" pitchFamily="34" charset="0"/>
              </a:rPr>
              <a:t>-MOA</a:t>
            </a:r>
          </a:p>
          <a:p>
            <a:pPr eaLnBrk="1" hangingPunct="1">
              <a:spcBef>
                <a:spcPct val="0"/>
              </a:spcBef>
            </a:pPr>
            <a:r>
              <a:rPr lang="en-US" sz="1600" dirty="0" smtClean="0">
                <a:solidFill>
                  <a:srgbClr val="000000"/>
                </a:solidFill>
                <a:latin typeface="Arial" pitchFamily="34" charset="0"/>
                <a:cs typeface="Arial" pitchFamily="34" charset="0"/>
                <a:sym typeface="Arial" pitchFamily="34" charset="0"/>
              </a:rPr>
              <a:t>-SGLT2 </a:t>
            </a:r>
            <a:r>
              <a:rPr lang="en-US" sz="1600" dirty="0" err="1" smtClean="0">
                <a:solidFill>
                  <a:srgbClr val="000000"/>
                </a:solidFill>
                <a:latin typeface="Arial" pitchFamily="34" charset="0"/>
                <a:cs typeface="Arial" pitchFamily="34" charset="0"/>
                <a:sym typeface="Arial" pitchFamily="34" charset="0"/>
              </a:rPr>
              <a:t>upregulated</a:t>
            </a:r>
            <a:r>
              <a:rPr lang="en-US" sz="1600" dirty="0" smtClean="0">
                <a:solidFill>
                  <a:srgbClr val="000000"/>
                </a:solidFill>
                <a:latin typeface="Arial" pitchFamily="34" charset="0"/>
                <a:cs typeface="Arial" pitchFamily="34" charset="0"/>
                <a:sym typeface="Arial" pitchFamily="34" charset="0"/>
              </a:rPr>
              <a:t> (more physically</a:t>
            </a:r>
            <a:r>
              <a:rPr lang="en-US" sz="1600" baseline="0" dirty="0" smtClean="0">
                <a:solidFill>
                  <a:srgbClr val="000000"/>
                </a:solidFill>
                <a:latin typeface="Arial" pitchFamily="34" charset="0"/>
                <a:cs typeface="Arial" pitchFamily="34" charset="0"/>
                <a:sym typeface="Arial" pitchFamily="34" charset="0"/>
              </a:rPr>
              <a:t> present in t2dm)-evolution</a:t>
            </a:r>
          </a:p>
          <a:p>
            <a:pPr eaLnBrk="1" hangingPunct="1">
              <a:spcBef>
                <a:spcPct val="0"/>
              </a:spcBef>
            </a:pPr>
            <a:r>
              <a:rPr lang="en-US" sz="1600" baseline="0" dirty="0" smtClean="0">
                <a:solidFill>
                  <a:srgbClr val="000000"/>
                </a:solidFill>
                <a:latin typeface="Arial" pitchFamily="34" charset="0"/>
                <a:cs typeface="Arial" pitchFamily="34" charset="0"/>
                <a:sym typeface="Arial" pitchFamily="34" charset="0"/>
              </a:rPr>
              <a:t>-shifts threshold to 14mmol/L</a:t>
            </a:r>
          </a:p>
          <a:p>
            <a:pPr eaLnBrk="1" hangingPunct="1">
              <a:spcBef>
                <a:spcPct val="0"/>
              </a:spcBef>
            </a:pPr>
            <a:r>
              <a:rPr lang="en-US" sz="1600" baseline="0" dirty="0" smtClean="0">
                <a:solidFill>
                  <a:srgbClr val="000000"/>
                </a:solidFill>
                <a:latin typeface="Arial" pitchFamily="34" charset="0"/>
                <a:cs typeface="Arial" pitchFamily="34" charset="0"/>
                <a:sym typeface="Arial" pitchFamily="34" charset="0"/>
              </a:rPr>
              <a:t>-why we see chronic hyperglycemia- evolution makes them absorb more</a:t>
            </a:r>
          </a:p>
          <a:p>
            <a:pPr eaLnBrk="1" hangingPunct="1">
              <a:spcBef>
                <a:spcPct val="0"/>
              </a:spcBef>
            </a:pPr>
            <a:r>
              <a:rPr lang="en-US" sz="1600" baseline="0" dirty="0" smtClean="0">
                <a:solidFill>
                  <a:srgbClr val="000000"/>
                </a:solidFill>
                <a:latin typeface="Arial" pitchFamily="34" charset="0"/>
                <a:cs typeface="Arial" pitchFamily="34" charset="0"/>
                <a:sym typeface="Arial" pitchFamily="34" charset="0"/>
              </a:rPr>
              <a:t>PP spike: say spike up to 18mmol; 6 </a:t>
            </a:r>
            <a:r>
              <a:rPr lang="en-US" sz="1600" baseline="0" dirty="0" err="1" smtClean="0">
                <a:solidFill>
                  <a:srgbClr val="000000"/>
                </a:solidFill>
                <a:latin typeface="Arial" pitchFamily="34" charset="0"/>
                <a:cs typeface="Arial" pitchFamily="34" charset="0"/>
                <a:sym typeface="Arial" pitchFamily="34" charset="0"/>
              </a:rPr>
              <a:t>mmol</a:t>
            </a:r>
            <a:r>
              <a:rPr lang="en-US" sz="1600" baseline="0" dirty="0" smtClean="0">
                <a:solidFill>
                  <a:srgbClr val="000000"/>
                </a:solidFill>
                <a:latin typeface="Arial" pitchFamily="34" charset="0"/>
                <a:cs typeface="Arial" pitchFamily="34" charset="0"/>
                <a:sym typeface="Arial" pitchFamily="34" charset="0"/>
              </a:rPr>
              <a:t> will see in urine and positive urine glucose test (concept why class of drug was developed-piggyback on that concept)</a:t>
            </a:r>
            <a:endParaRPr lang="en-US" sz="1600" dirty="0">
              <a:solidFill>
                <a:srgbClr val="000000"/>
              </a:solidFill>
              <a:latin typeface="Arial" pitchFamily="34" charset="0"/>
              <a:cs typeface="Arial" pitchFamily="34" charset="0"/>
              <a:sym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dirty="0" smtClean="0"/>
              <a:t>J</a:t>
            </a:r>
            <a:r>
              <a:rPr lang="en-CA" dirty="0" err="1" smtClean="0"/>
              <a:t>ust</a:t>
            </a:r>
            <a:r>
              <a:rPr lang="en-CA" dirty="0" smtClean="0"/>
              <a:t> to reiterate previous slide</a:t>
            </a:r>
          </a:p>
          <a:p>
            <a:pPr eaLnBrk="1" hangingPunct="1">
              <a:spcBef>
                <a:spcPct val="0"/>
              </a:spcBef>
            </a:pPr>
            <a:r>
              <a:rPr lang="en-US" dirty="0" smtClean="0"/>
              <a:t>H</a:t>
            </a:r>
            <a:r>
              <a:rPr lang="en-CA" dirty="0" err="1" smtClean="0"/>
              <a:t>igher</a:t>
            </a:r>
            <a:r>
              <a:rPr lang="en-CA" dirty="0" smtClean="0"/>
              <a:t> </a:t>
            </a:r>
          </a:p>
          <a:p>
            <a:pPr eaLnBrk="1" hangingPunct="1">
              <a:spcBef>
                <a:spcPct val="0"/>
              </a:spcBef>
            </a:pPr>
            <a:r>
              <a:rPr lang="en-CA" dirty="0" smtClean="0"/>
              <a:t>-shift threshold even lower (by locking)- shifting into more physiological level</a:t>
            </a:r>
          </a:p>
          <a:p>
            <a:pPr eaLnBrk="1" hangingPunct="1">
              <a:spcBef>
                <a:spcPct val="0"/>
              </a:spcBef>
            </a:pPr>
            <a:r>
              <a:rPr lang="en-CA" dirty="0" smtClean="0"/>
              <a:t>-90% are being blocked at steady state; if so many are being blocked why don’t we see hypo’s</a:t>
            </a:r>
          </a:p>
          <a:p>
            <a:pPr eaLnBrk="1" hangingPunct="1">
              <a:spcBef>
                <a:spcPct val="0"/>
              </a:spcBef>
            </a:pPr>
            <a:r>
              <a:rPr lang="en-US" dirty="0" smtClean="0"/>
              <a:t>T</a:t>
            </a:r>
            <a:r>
              <a:rPr lang="en-CA" dirty="0" err="1" smtClean="0"/>
              <a:t>hink</a:t>
            </a:r>
            <a:r>
              <a:rPr lang="en-CA" dirty="0" smtClean="0"/>
              <a:t> we don't due to SGLT1 -&gt;mops up all the</a:t>
            </a:r>
            <a:r>
              <a:rPr lang="en-CA" baseline="0" dirty="0" smtClean="0"/>
              <a:t> extra </a:t>
            </a:r>
          </a:p>
          <a:p>
            <a:pPr eaLnBrk="1" hangingPunct="1">
              <a:spcBef>
                <a:spcPct val="0"/>
              </a:spcBef>
            </a:pPr>
            <a:r>
              <a:rPr lang="en-CA" baseline="0" dirty="0" smtClean="0"/>
              <a:t>-SGLT1 has the ability to absorb a lot due to high affinity (can suck up more if it needs to)</a:t>
            </a:r>
          </a:p>
          <a:p>
            <a:pPr eaLnBrk="1" hangingPunct="1">
              <a:spcBef>
                <a:spcPct val="0"/>
              </a:spcBef>
            </a:pPr>
            <a:r>
              <a:rPr lang="en-CA" baseline="0" dirty="0" smtClean="0"/>
              <a:t>PK: no one knows the exact number blocked not exactly 100%</a:t>
            </a:r>
            <a:endParaRPr lang="en-CA" dirty="0" smtClean="0"/>
          </a:p>
          <a:p>
            <a:pPr marL="112519">
              <a:lnSpc>
                <a:spcPct val="120000"/>
              </a:lnSpc>
              <a:defRPr/>
            </a:pPr>
            <a:r>
              <a:rPr lang="en-CA" dirty="0" smtClean="0"/>
              <a:t>-</a:t>
            </a:r>
            <a:endParaRPr lang="en-US" dirty="0" smtClean="0"/>
          </a:p>
          <a:p>
            <a:pPr marL="112519">
              <a:lnSpc>
                <a:spcPct val="120000"/>
              </a:lnSpc>
              <a:defRPr/>
            </a:pPr>
            <a:r>
              <a:rPr lang="en-US" dirty="0" smtClean="0"/>
              <a:t>One main question: are you harming the kidneys</a:t>
            </a:r>
            <a:r>
              <a:rPr lang="en-US" baseline="0" dirty="0" smtClean="0"/>
              <a:t> with excess glucose in nephrons</a:t>
            </a:r>
          </a:p>
          <a:p>
            <a:pPr marL="112519">
              <a:lnSpc>
                <a:spcPct val="120000"/>
              </a:lnSpc>
              <a:defRPr/>
            </a:pPr>
            <a:endParaRPr lang="en-US" baseline="0" dirty="0" smtClean="0"/>
          </a:p>
          <a:p>
            <a:pPr marL="112519">
              <a:lnSpc>
                <a:spcPct val="120000"/>
              </a:lnSpc>
              <a:defRPr/>
            </a:pPr>
            <a:r>
              <a:rPr lang="en-US" baseline="0" dirty="0" smtClean="0"/>
              <a:t>**Second question: </a:t>
            </a:r>
            <a:r>
              <a:rPr lang="en-US" baseline="0" dirty="0" err="1" smtClean="0"/>
              <a:t>cauisng</a:t>
            </a:r>
            <a:r>
              <a:rPr lang="en-US" baseline="0" dirty="0" smtClean="0"/>
              <a:t> hypoglycemia state-starving </a:t>
            </a:r>
            <a:r>
              <a:rPr lang="en-US" baseline="0" dirty="0" err="1" smtClean="0"/>
              <a:t>ourself</a:t>
            </a:r>
            <a:r>
              <a:rPr lang="en-US" baseline="0" dirty="0" smtClean="0"/>
              <a:t> **this is a class wide effect</a:t>
            </a:r>
          </a:p>
          <a:p>
            <a:pPr marL="112519">
              <a:lnSpc>
                <a:spcPct val="120000"/>
              </a:lnSpc>
              <a:defRPr/>
            </a:pPr>
            <a:r>
              <a:rPr lang="en-US" baseline="0" dirty="0" smtClean="0"/>
              <a:t>What was the amount of reabsorbed glucose before and after</a:t>
            </a:r>
          </a:p>
          <a:p>
            <a:pPr marL="112519">
              <a:lnSpc>
                <a:spcPct val="120000"/>
              </a:lnSpc>
              <a:defRPr/>
            </a:pPr>
            <a:r>
              <a:rPr lang="en-US" baseline="0" dirty="0" smtClean="0"/>
              <a:t>Even when you double the maximum dose you give; still having the renal threshold around 6mmol; spilling glucose in urine but we still have a plasma level of 6mmol (which is above hypoglycemia); </a:t>
            </a:r>
          </a:p>
          <a:p>
            <a:pPr eaLnBrk="1" hangingPunct="1">
              <a:spcBef>
                <a:spcPct val="0"/>
              </a:spcBef>
            </a:pPr>
            <a:endParaRPr lang="en-CA" dirty="0" smtClean="0"/>
          </a:p>
          <a:p>
            <a:pPr eaLnBrk="1" hangingPunct="1">
              <a:spcBef>
                <a:spcPct val="0"/>
              </a:spcBef>
            </a:pPr>
            <a:endParaRPr lang="en-CA" dirty="0" smtClean="0"/>
          </a:p>
          <a:p>
            <a:pPr eaLnBrk="1" hangingPunct="1">
              <a:spcBef>
                <a:spcPct val="0"/>
              </a:spcBef>
            </a:pPr>
            <a:r>
              <a:rPr lang="en-CA" dirty="0" smtClean="0"/>
              <a:t>The </a:t>
            </a:r>
            <a:r>
              <a:rPr lang="en-CA" dirty="0"/>
              <a:t>effects of SGLT2 inhibition can be well described by lowering renal threshold for glucose excretion. This has been well-described in animal models in graded glucose infusion studies. </a:t>
            </a:r>
          </a:p>
          <a:p>
            <a:pPr eaLnBrk="1" hangingPunct="1">
              <a:spcBef>
                <a:spcPct val="0"/>
              </a:spcBef>
            </a:pPr>
            <a:r>
              <a:rPr lang="en-CA" dirty="0"/>
              <a:t>Treatment with SGLT2 inhibitors decreases the RT</a:t>
            </a:r>
            <a:r>
              <a:rPr lang="en-CA" baseline="-25000" dirty="0"/>
              <a:t>G</a:t>
            </a:r>
            <a:r>
              <a:rPr lang="en-CA" dirty="0"/>
              <a:t> in healthy subjects, as calculated based on the subject’s glomerular filtration rate, urinary glucose excretion, and plasma glucose. </a:t>
            </a:r>
          </a:p>
          <a:p>
            <a:pPr eaLnBrk="1" hangingPunct="1">
              <a:spcBef>
                <a:spcPct val="0"/>
              </a:spcBef>
            </a:pPr>
            <a:r>
              <a:rPr lang="en-CA" dirty="0"/>
              <a:t>Appreciable urinary glucose excretion in subjects receiving SGLT2 inhibitors occurs when plasma glucose exceeds the renal threshold for glucose excretion, and urinary glucose excretion is minimal when plasma glucose is below the renal threshold for glucose excretion. </a:t>
            </a:r>
          </a:p>
          <a:p>
            <a:pPr eaLnBrk="1" hangingPunct="1">
              <a:spcBef>
                <a:spcPct val="0"/>
              </a:spcBef>
            </a:pPr>
            <a:endParaRPr lang="en-CA" dirty="0"/>
          </a:p>
          <a:p>
            <a:pPr eaLnBrk="1" hangingPunct="1">
              <a:spcBef>
                <a:spcPct val="0"/>
              </a:spcBef>
            </a:pPr>
            <a:r>
              <a:rPr lang="en-CA" b="1" dirty="0"/>
              <a:t>References:</a:t>
            </a:r>
          </a:p>
          <a:p>
            <a:pPr eaLnBrk="1" hangingPunct="1">
              <a:spcBef>
                <a:spcPct val="0"/>
              </a:spcBef>
              <a:buFont typeface="Calibri" pitchFamily="-84" charset="0"/>
              <a:buAutoNum type="arabicPeriod"/>
            </a:pPr>
            <a:r>
              <a:rPr lang="en-CA" dirty="0" err="1"/>
              <a:t>Bakris</a:t>
            </a:r>
            <a:r>
              <a:rPr lang="en-CA" dirty="0"/>
              <a:t> GL, Fonseca VA, Sharma K, Wright EM. Renal sodium-glucose transport: role in diabetes mellitus and potential clinical implications. Kidney Int. 2009;75:1272-1277.</a:t>
            </a:r>
          </a:p>
          <a:p>
            <a:pPr eaLnBrk="1" hangingPunct="1">
              <a:spcBef>
                <a:spcPct val="0"/>
              </a:spcBef>
              <a:buFont typeface="Calibri" pitchFamily="-84" charset="0"/>
              <a:buAutoNum type="arabicPeriod"/>
            </a:pPr>
            <a:r>
              <a:rPr lang="en-CA" dirty="0"/>
              <a:t>Washburn W. et al. Evolution of sodium glucose co-transporter 2 inhibitors as </a:t>
            </a:r>
            <a:r>
              <a:rPr lang="en-CA" dirty="0" err="1"/>
              <a:t>antidiabetic</a:t>
            </a:r>
            <a:r>
              <a:rPr lang="en-CA" dirty="0"/>
              <a:t> agents. Expert </a:t>
            </a:r>
            <a:r>
              <a:rPr lang="en-CA" dirty="0" err="1"/>
              <a:t>Opin</a:t>
            </a:r>
            <a:r>
              <a:rPr lang="en-CA" dirty="0"/>
              <a:t>. </a:t>
            </a:r>
            <a:r>
              <a:rPr lang="en-CA" dirty="0" err="1"/>
              <a:t>Ther</a:t>
            </a:r>
            <a:r>
              <a:rPr lang="en-CA" dirty="0"/>
              <a:t>. Patents 2009; 19 (11): p14851499.</a:t>
            </a:r>
          </a:p>
          <a:p>
            <a:pPr eaLnBrk="1" hangingPunct="1">
              <a:spcBef>
                <a:spcPct val="0"/>
              </a:spcBef>
              <a:buFont typeface="Calibri" pitchFamily="-84" charset="0"/>
              <a:buAutoNum type="arabicPeriod"/>
            </a:pPr>
            <a:r>
              <a:rPr lang="en-CA" dirty="0" err="1"/>
              <a:t>Idris</a:t>
            </a:r>
            <a:r>
              <a:rPr lang="en-CA" dirty="0"/>
              <a:t> I. et al. Sodium–glucose co-transporter 2 inhibitors: an emerging new class of oral </a:t>
            </a:r>
            <a:r>
              <a:rPr lang="en-CA" dirty="0" err="1"/>
              <a:t>antidiabetic</a:t>
            </a:r>
            <a:r>
              <a:rPr lang="en-CA" dirty="0"/>
              <a:t> drug. Diabetes, Obesity and Metabolism 2009; 11: p79–88.</a:t>
            </a:r>
          </a:p>
          <a:p>
            <a:pPr eaLnBrk="1" hangingPunct="1">
              <a:spcBef>
                <a:spcPct val="0"/>
              </a:spcBef>
              <a:buFont typeface="Calibri" pitchFamily="-84" charset="0"/>
              <a:buAutoNum type="arabicPeriod"/>
            </a:pPr>
            <a:r>
              <a:rPr lang="en-CA" dirty="0" err="1"/>
              <a:t>Polidori</a:t>
            </a:r>
            <a:r>
              <a:rPr lang="en-CA" dirty="0"/>
              <a:t> D, et al. 2010. Abstract 2186-PO. American Diabetes Association. June 25-29, 2010; Orlando, Florida.</a:t>
            </a:r>
          </a:p>
          <a:p>
            <a:pPr eaLnBrk="1" hangingPunct="1">
              <a:spcBef>
                <a:spcPct val="0"/>
              </a:spcBef>
              <a:buFont typeface="Calibri" pitchFamily="-84" charset="0"/>
              <a:buAutoNum type="arabicPeriod"/>
            </a:pPr>
            <a:r>
              <a:rPr lang="en-CA" dirty="0" err="1"/>
              <a:t>Polidori</a:t>
            </a:r>
            <a:r>
              <a:rPr lang="en-CA" dirty="0"/>
              <a:t> D, et al. 2010. Presented at: European Association for the Study of Diabetes. September 20-24, 2010; Stockholm, Sweden.</a:t>
            </a:r>
          </a:p>
          <a:p>
            <a:pPr eaLnBrk="1" hangingPunct="1">
              <a:spcBef>
                <a:spcPct val="0"/>
              </a:spcBef>
            </a:pPr>
            <a:endParaRPr lang="en-US" dirty="0"/>
          </a:p>
        </p:txBody>
      </p:sp>
      <p:sp>
        <p:nvSpPr>
          <p:cNvPr id="15364" name="Slide Number Placeholder 3"/>
          <p:cNvSpPr>
            <a:spLocks noGrp="1"/>
          </p:cNvSpPr>
          <p:nvPr>
            <p:ph type="sldNum" sz="quarter" idx="5"/>
          </p:nvPr>
        </p:nvSpPr>
        <p:spPr bwMode="auto">
          <a:noFill/>
          <a:ln>
            <a:miter lim="800000"/>
            <a:headEnd/>
            <a:tailEnd/>
          </a:ln>
        </p:spPr>
        <p:txBody>
          <a:bodyPr/>
          <a:lstStyle/>
          <a:p>
            <a:fld id="{B517E434-9F19-0341-9F41-B139B52222DE}"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2</a:t>
            </a:fld>
            <a:endParaRPr lang="en-CA"/>
          </a:p>
        </p:txBody>
      </p:sp>
    </p:spTree>
    <p:extLst>
      <p:ext uri="{BB962C8B-B14F-4D97-AF65-F5344CB8AC3E}">
        <p14:creationId xmlns:p14="http://schemas.microsoft.com/office/powerpoint/2010/main" val="139824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20</a:t>
            </a:fld>
            <a:endParaRPr lang="en-CA"/>
          </a:p>
        </p:txBody>
      </p:sp>
    </p:spTree>
    <p:extLst>
      <p:ext uri="{BB962C8B-B14F-4D97-AF65-F5344CB8AC3E}">
        <p14:creationId xmlns:p14="http://schemas.microsoft.com/office/powerpoint/2010/main" val="290312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630"/>
              </a:spcBef>
            </a:pPr>
            <a:r>
              <a:rPr lang="en-US" sz="1600" dirty="0">
                <a:solidFill>
                  <a:srgbClr val="000000"/>
                </a:solidFill>
                <a:latin typeface="Verdana" pitchFamily="34" charset="0"/>
                <a:ea typeface="Verdana" pitchFamily="34" charset="0"/>
                <a:cs typeface="Verdana" pitchFamily="34" charset="0"/>
                <a:sym typeface="Verdana" pitchFamily="34" charset="0"/>
              </a:rPr>
              <a:t>A large number of SGLT2 inhibitors are under investigation. In this program , we will focus on the SGLT2 inhibitors that have phase 3 data available: </a:t>
            </a:r>
            <a:r>
              <a:rPr lang="en-US" sz="1600" dirty="0" err="1">
                <a:solidFill>
                  <a:srgbClr val="000000"/>
                </a:solidFill>
                <a:latin typeface="Verdana" pitchFamily="34" charset="0"/>
                <a:ea typeface="Verdana" pitchFamily="34" charset="0"/>
                <a:cs typeface="Verdana" pitchFamily="34" charset="0"/>
                <a:sym typeface="Verdana" pitchFamily="34" charset="0"/>
              </a:rPr>
              <a:t>canagliflozin</a:t>
            </a:r>
            <a:r>
              <a:rPr lang="en-US" sz="1600" dirty="0">
                <a:solidFill>
                  <a:srgbClr val="000000"/>
                </a:solidFill>
                <a:latin typeface="Verdana" pitchFamily="34" charset="0"/>
                <a:ea typeface="Verdana" pitchFamily="34" charset="0"/>
                <a:cs typeface="Verdana" pitchFamily="34" charset="0"/>
                <a:sym typeface="Verdana" pitchFamily="34" charset="0"/>
              </a:rPr>
              <a:t>, </a:t>
            </a:r>
            <a:r>
              <a:rPr lang="en-US" sz="1600" dirty="0" err="1">
                <a:solidFill>
                  <a:srgbClr val="000000"/>
                </a:solidFill>
                <a:latin typeface="Verdana" pitchFamily="34" charset="0"/>
                <a:ea typeface="Verdana" pitchFamily="34" charset="0"/>
                <a:cs typeface="Verdana" pitchFamily="34" charset="0"/>
                <a:sym typeface="Verdana" pitchFamily="34" charset="0"/>
              </a:rPr>
              <a:t>dapagliflozin</a:t>
            </a:r>
            <a:r>
              <a:rPr lang="en-US" sz="1600" dirty="0">
                <a:solidFill>
                  <a:srgbClr val="000000"/>
                </a:solidFill>
                <a:latin typeface="Verdana" pitchFamily="34" charset="0"/>
                <a:ea typeface="Verdana" pitchFamily="34" charset="0"/>
                <a:cs typeface="Verdana" pitchFamily="34" charset="0"/>
                <a:sym typeface="Verdana" pitchFamily="34" charset="0"/>
              </a:rPr>
              <a:t> and </a:t>
            </a:r>
            <a:r>
              <a:rPr lang="en-US" sz="1600" dirty="0" err="1">
                <a:solidFill>
                  <a:srgbClr val="000000"/>
                </a:solidFill>
                <a:latin typeface="Verdana" pitchFamily="34" charset="0"/>
                <a:ea typeface="Verdana" pitchFamily="34" charset="0"/>
                <a:cs typeface="Verdana" pitchFamily="34" charset="0"/>
                <a:sym typeface="Verdana" pitchFamily="34" charset="0"/>
              </a:rPr>
              <a:t>empagliflozin</a:t>
            </a:r>
            <a:r>
              <a:rPr lang="en-US" sz="1600" dirty="0">
                <a:solidFill>
                  <a:srgbClr val="000000"/>
                </a:solidFill>
                <a:latin typeface="Verdana" pitchFamily="34" charset="0"/>
                <a:ea typeface="Verdana" pitchFamily="34" charset="0"/>
                <a:cs typeface="Verdana" pitchFamily="34" charset="0"/>
                <a:sym typeface="Verdana" pitchFamily="34" charset="0"/>
              </a:rPr>
              <a:t>.</a:t>
            </a:r>
          </a:p>
          <a:p>
            <a:pPr>
              <a:spcBef>
                <a:spcPts val="630"/>
              </a:spcBef>
            </a:pPr>
            <a:endParaRPr lang="en-US" sz="1600" dirty="0">
              <a:solidFill>
                <a:srgbClr val="000000"/>
              </a:solidFill>
              <a:latin typeface="Verdana" pitchFamily="34" charset="0"/>
              <a:ea typeface="Verdana" pitchFamily="34" charset="0"/>
              <a:cs typeface="Verdana" pitchFamily="34" charset="0"/>
              <a:sym typeface="Verdana" pitchFamily="34" charset="0"/>
            </a:endParaRPr>
          </a:p>
          <a:p>
            <a:pPr>
              <a:spcBef>
                <a:spcPts val="630"/>
              </a:spcBef>
            </a:pPr>
            <a:r>
              <a:rPr lang="en-US" sz="1600" dirty="0">
                <a:solidFill>
                  <a:srgbClr val="000000"/>
                </a:solidFill>
                <a:latin typeface="Verdana" pitchFamily="34" charset="0"/>
                <a:ea typeface="Verdana" pitchFamily="34" charset="0"/>
                <a:cs typeface="Verdana" pitchFamily="34" charset="0"/>
                <a:sym typeface="Verdana" pitchFamily="34" charset="0"/>
              </a:rPr>
              <a:t>Reference:</a:t>
            </a:r>
          </a:p>
          <a:p>
            <a:pPr>
              <a:spcBef>
                <a:spcPts val="630"/>
              </a:spcBef>
            </a:pPr>
            <a:r>
              <a:rPr lang="en-US" sz="1600" dirty="0" err="1">
                <a:solidFill>
                  <a:srgbClr val="000000"/>
                </a:solidFill>
                <a:latin typeface="Verdana" pitchFamily="34" charset="0"/>
                <a:ea typeface="Verdana" pitchFamily="34" charset="0"/>
                <a:cs typeface="Verdana" pitchFamily="34" charset="0"/>
                <a:sym typeface="Verdana" pitchFamily="34" charset="0"/>
              </a:rPr>
              <a:t>Isaji</a:t>
            </a:r>
            <a:r>
              <a:rPr lang="en-US" sz="1600" dirty="0">
                <a:solidFill>
                  <a:srgbClr val="000000"/>
                </a:solidFill>
                <a:latin typeface="Verdana" pitchFamily="34" charset="0"/>
                <a:ea typeface="Verdana" pitchFamily="34" charset="0"/>
                <a:cs typeface="Verdana" pitchFamily="34" charset="0"/>
                <a:sym typeface="Verdana" pitchFamily="34" charset="0"/>
              </a:rPr>
              <a:t> M. SGLT2 inhibitors: molecular design and potential differences in effect. Kidney </a:t>
            </a:r>
            <a:r>
              <a:rPr lang="en-US" sz="1600" dirty="0" err="1">
                <a:solidFill>
                  <a:srgbClr val="000000"/>
                </a:solidFill>
                <a:latin typeface="Verdana" pitchFamily="34" charset="0"/>
                <a:ea typeface="Verdana" pitchFamily="34" charset="0"/>
                <a:cs typeface="Verdana" pitchFamily="34" charset="0"/>
                <a:sym typeface="Verdana" pitchFamily="34" charset="0"/>
              </a:rPr>
              <a:t>Int</a:t>
            </a:r>
            <a:r>
              <a:rPr lang="en-US" sz="1600" dirty="0">
                <a:solidFill>
                  <a:srgbClr val="000000"/>
                </a:solidFill>
                <a:latin typeface="Verdana" pitchFamily="34" charset="0"/>
                <a:ea typeface="Verdana" pitchFamily="34" charset="0"/>
                <a:cs typeface="Verdana" pitchFamily="34" charset="0"/>
                <a:sym typeface="Verdana" pitchFamily="34" charset="0"/>
              </a:rPr>
              <a:t> </a:t>
            </a:r>
            <a:r>
              <a:rPr lang="en-US" sz="1600" dirty="0" err="1">
                <a:solidFill>
                  <a:srgbClr val="000000"/>
                </a:solidFill>
                <a:latin typeface="Verdana" pitchFamily="34" charset="0"/>
                <a:ea typeface="Verdana" pitchFamily="34" charset="0"/>
                <a:cs typeface="Verdana" pitchFamily="34" charset="0"/>
                <a:sym typeface="Verdana" pitchFamily="34" charset="0"/>
              </a:rPr>
              <a:t>Suppl</a:t>
            </a:r>
            <a:r>
              <a:rPr lang="en-US" sz="1600" dirty="0">
                <a:solidFill>
                  <a:srgbClr val="000000"/>
                </a:solidFill>
                <a:latin typeface="Verdana" pitchFamily="34" charset="0"/>
                <a:ea typeface="Verdana" pitchFamily="34" charset="0"/>
                <a:cs typeface="Verdana" pitchFamily="34" charset="0"/>
                <a:sym typeface="Verdana" pitchFamily="34" charset="0"/>
              </a:rPr>
              <a:t> 2011; 79 (</a:t>
            </a:r>
            <a:r>
              <a:rPr lang="en-US" sz="1600" dirty="0" err="1">
                <a:solidFill>
                  <a:srgbClr val="000000"/>
                </a:solidFill>
                <a:latin typeface="Verdana" pitchFamily="34" charset="0"/>
                <a:ea typeface="Verdana" pitchFamily="34" charset="0"/>
                <a:cs typeface="Verdana" pitchFamily="34" charset="0"/>
                <a:sym typeface="Verdana" pitchFamily="34" charset="0"/>
              </a:rPr>
              <a:t>Suppl</a:t>
            </a:r>
            <a:r>
              <a:rPr lang="en-US" sz="1600" dirty="0">
                <a:solidFill>
                  <a:srgbClr val="000000"/>
                </a:solidFill>
                <a:latin typeface="Verdana" pitchFamily="34" charset="0"/>
                <a:ea typeface="Verdana" pitchFamily="34" charset="0"/>
                <a:cs typeface="Verdana" pitchFamily="34" charset="0"/>
                <a:sym typeface="Verdana" pitchFamily="34" charset="0"/>
              </a:rPr>
              <a:t> 120):S14-S19.</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22</a:t>
            </a:fld>
            <a:endParaRPr lang="en-CA"/>
          </a:p>
        </p:txBody>
      </p:sp>
    </p:spTree>
    <p:extLst>
      <p:ext uri="{BB962C8B-B14F-4D97-AF65-F5344CB8AC3E}">
        <p14:creationId xmlns:p14="http://schemas.microsoft.com/office/powerpoint/2010/main" val="3426278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270">
              <a:spcBef>
                <a:spcPct val="0"/>
              </a:spcBef>
            </a:pPr>
            <a:r>
              <a:rPr lang="en-US" dirty="0" smtClean="0"/>
              <a:t>Overview of clinical safety and efficacy date</a:t>
            </a:r>
          </a:p>
          <a:p>
            <a:pPr defTabSz="913270">
              <a:spcBef>
                <a:spcPct val="0"/>
              </a:spcBef>
            </a:pPr>
            <a:r>
              <a:rPr lang="en-US" dirty="0" smtClean="0"/>
              <a:t>-tend to focus</a:t>
            </a:r>
            <a:r>
              <a:rPr lang="en-US" baseline="0" dirty="0" smtClean="0"/>
              <a:t> on background medications each study looked at</a:t>
            </a:r>
          </a:p>
          <a:p>
            <a:pPr defTabSz="913270">
              <a:spcBef>
                <a:spcPct val="0"/>
              </a:spcBef>
            </a:pPr>
            <a:r>
              <a:rPr lang="en-US" baseline="0" dirty="0" smtClean="0"/>
              <a:t>-across entire class reductions in A1C </a:t>
            </a:r>
          </a:p>
          <a:p>
            <a:pPr defTabSz="913270">
              <a:spcBef>
                <a:spcPct val="0"/>
              </a:spcBef>
            </a:pPr>
            <a:r>
              <a:rPr lang="en-US" baseline="0" dirty="0" smtClean="0"/>
              <a:t>Enrolment criteria for studies table dose of the following medications; or 12 week stabilization period with no medication and then had 12 weeks to stabilize on the medication</a:t>
            </a:r>
          </a:p>
          <a:p>
            <a:pPr defTabSz="913270">
              <a:spcBef>
                <a:spcPct val="0"/>
              </a:spcBef>
            </a:pPr>
            <a:r>
              <a:rPr lang="en-US" baseline="0" dirty="0" smtClean="0"/>
              <a:t>-may see some of the reductions from the initial drug</a:t>
            </a:r>
          </a:p>
          <a:p>
            <a:pPr defTabSz="913270">
              <a:spcBef>
                <a:spcPct val="0"/>
              </a:spcBef>
            </a:pPr>
            <a:r>
              <a:rPr lang="en-US" baseline="0" dirty="0" smtClean="0"/>
              <a:t>-on established doses of what we see on the top row</a:t>
            </a:r>
          </a:p>
          <a:p>
            <a:pPr defTabSz="913270">
              <a:spcBef>
                <a:spcPct val="0"/>
              </a:spcBef>
            </a:pPr>
            <a:endParaRPr lang="en-US" dirty="0" smtClean="0"/>
          </a:p>
          <a:p>
            <a:pPr defTabSz="913270">
              <a:spcBef>
                <a:spcPct val="0"/>
              </a:spcBef>
            </a:pPr>
            <a:endParaRPr lang="en-US" dirty="0" smtClean="0"/>
          </a:p>
          <a:p>
            <a:pPr defTabSz="913270">
              <a:spcBef>
                <a:spcPct val="0"/>
              </a:spcBef>
            </a:pPr>
            <a:r>
              <a:rPr lang="en-US" dirty="0" smtClean="0"/>
              <a:t>***NOTE:</a:t>
            </a:r>
            <a:r>
              <a:rPr lang="en-US" baseline="0" dirty="0" smtClean="0"/>
              <a:t> The bars represent the absolute numbers however the values in brackets are placebo corrected (right click on the graph and select edit data if you would like to see the absolute number)</a:t>
            </a:r>
            <a:endParaRPr lang="en-US" dirty="0" smtClean="0"/>
          </a:p>
          <a:p>
            <a:pPr defTabSz="913270">
              <a:spcBef>
                <a:spcPct val="0"/>
              </a:spcBef>
            </a:pPr>
            <a:r>
              <a:rPr lang="en-US" dirty="0" smtClean="0"/>
              <a:t>SU is </a:t>
            </a:r>
            <a:r>
              <a:rPr lang="en-US" dirty="0" err="1" smtClean="0"/>
              <a:t>sulfonureas</a:t>
            </a:r>
            <a:r>
              <a:rPr lang="en-US" dirty="0" smtClean="0"/>
              <a:t>, met=metformin, </a:t>
            </a:r>
            <a:r>
              <a:rPr lang="en-US" dirty="0" err="1" smtClean="0"/>
              <a:t>pio</a:t>
            </a:r>
            <a:r>
              <a:rPr lang="en-US" dirty="0" smtClean="0"/>
              <a:t> is pioglitazone (TZD)</a:t>
            </a:r>
          </a:p>
          <a:p>
            <a:pPr defTabSz="913270">
              <a:spcBef>
                <a:spcPct val="0"/>
              </a:spcBef>
            </a:pPr>
            <a:r>
              <a:rPr lang="en-CA" dirty="0" err="1" smtClean="0"/>
              <a:t>Canagliflozin</a:t>
            </a:r>
            <a:r>
              <a:rPr lang="en-CA" dirty="0" smtClean="0"/>
              <a:t> reduces the reabsorption of filtered glucose (by inhibiting SGLT2) and lowers the renal threshold for glucose (</a:t>
            </a:r>
            <a:r>
              <a:rPr lang="en-CA" dirty="0" err="1" smtClean="0"/>
              <a:t>RTg</a:t>
            </a:r>
            <a:r>
              <a:rPr lang="en-CA" dirty="0" smtClean="0"/>
              <a:t>), thereby increasing urinary glucose excretion (UGE)</a:t>
            </a:r>
          </a:p>
          <a:p>
            <a:pPr defTabSz="913270">
              <a:spcBef>
                <a:spcPct val="0"/>
              </a:spcBef>
            </a:pPr>
            <a:r>
              <a:rPr lang="en-CA" dirty="0" smtClean="0"/>
              <a:t>The decline in plasma glucose and corresponding increase in urinary glucose excretion (UGE) are dependent upon the dose of </a:t>
            </a:r>
            <a:r>
              <a:rPr lang="en-CA" dirty="0" err="1" smtClean="0"/>
              <a:t>canagliflozin</a:t>
            </a:r>
            <a:endParaRPr lang="en-CA" dirty="0" smtClean="0"/>
          </a:p>
          <a:p>
            <a:pPr defTabSz="913270">
              <a:spcBef>
                <a:spcPct val="0"/>
              </a:spcBef>
            </a:pPr>
            <a:endParaRPr lang="en-CA"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0F0E1B6-F2F4-4E26-A9B2-2772A7E57DFB}" type="slidenum">
              <a:rPr lang="en-CA">
                <a:solidFill>
                  <a:srgbClr val="000000"/>
                </a:solidFill>
              </a:rPr>
              <a:pPr fontAlgn="base">
                <a:spcBef>
                  <a:spcPct val="0"/>
                </a:spcBef>
                <a:spcAft>
                  <a:spcPct val="0"/>
                </a:spcAft>
              </a:pPr>
              <a:t>23</a:t>
            </a:fld>
            <a:endParaRPr lang="en-CA">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bwMode="auto">
          <a:noFill/>
          <a:ln>
            <a:miter lim="800000"/>
            <a:headEnd/>
            <a:tailEnd/>
          </a:ln>
        </p:spPr>
        <p:txBody>
          <a:bodyPr/>
          <a:lstStyle/>
          <a:p>
            <a:fld id="{FFCCBC2F-F164-F440-941E-8CD5231D0188}" type="slidenum">
              <a:rPr lang="en-US">
                <a:solidFill>
                  <a:srgbClr val="000000"/>
                </a:solidFill>
                <a:latin typeface="Arial" pitchFamily="-1" charset="0"/>
              </a:rPr>
              <a:pPr/>
              <a:t>24</a:t>
            </a:fld>
            <a:endParaRPr lang="en-US" dirty="0">
              <a:solidFill>
                <a:srgbClr val="000000"/>
              </a:solidFill>
              <a:latin typeface="Arial" pitchFamily="-1" charset="0"/>
            </a:endParaRPr>
          </a:p>
        </p:txBody>
      </p:sp>
      <p:sp>
        <p:nvSpPr>
          <p:cNvPr id="333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3828" name="Rectangle 3"/>
          <p:cNvSpPr>
            <a:spLocks noGrp="1" noChangeArrowheads="1"/>
          </p:cNvSpPr>
          <p:nvPr>
            <p:ph type="body" idx="1"/>
          </p:nvPr>
        </p:nvSpPr>
        <p:spPr bwMode="auto">
          <a:xfrm>
            <a:off x="943610" y="4447461"/>
            <a:ext cx="5189855" cy="4213384"/>
          </a:xfrm>
          <a:noFill/>
        </p:spPr>
        <p:txBody>
          <a:bodyPr/>
          <a:lstStyle/>
          <a:p>
            <a:pPr eaLnBrk="1" hangingPunct="1"/>
            <a:r>
              <a:rPr lang="en-CA" sz="900" dirty="0"/>
              <a:t>Results of the primary endpoint showed placebo-adjusted reductions in HbA1c from baseline to week 24 of 0.74% (p&lt;0.001) and 0.85% (p&lt;0.001) for the empagliflozin 10mg and 25mg dose, respectively.</a:t>
            </a:r>
            <a:r>
              <a:rPr lang="en-CA" sz="900" baseline="30000" dirty="0"/>
              <a:t> </a:t>
            </a:r>
            <a:r>
              <a:rPr lang="en-CA" sz="900" dirty="0"/>
              <a:t>Sitagliptin 100mg, which was used as an active comparator and not powered for a head-to-head comparison with empagliflozin, showed a placebo-adjusted reduction in HbA1c of 0.73% (p&lt;0.001).</a:t>
            </a:r>
          </a:p>
          <a:p>
            <a:pPr eaLnBrk="1" hangingPunct="1"/>
            <a:r>
              <a:rPr lang="en-CA" sz="900" dirty="0"/>
              <a:t>At Week 52, both CANA doses were non-inferior to SITA and CANA 300 mg was statistically superior to SITA in A1C-lowering. </a:t>
            </a:r>
          </a:p>
          <a:p>
            <a:pPr eaLnBrk="1" hangingPunct="1"/>
            <a:r>
              <a:rPr lang="en-CA" sz="900" dirty="0"/>
              <a:t>At 52 weeks, canagliflozin 300 mg demonstrated noninferiority and, in a subsequent assessment, showed superiority to sitagliptin 100 mg in reducing A1C (-1.03% [-11.3 mmol/mol] and -0.66% [-7.2 mmol/mol], respectively.</a:t>
            </a:r>
            <a:endParaRPr lang="fr-CA" sz="900" dirty="0">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936427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Positives of this class</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-fair</a:t>
            </a:r>
            <a:r>
              <a:rPr lang="en-US" baseline="0" dirty="0" smtClean="0"/>
              <a:t> amount of weight loss</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-how are we losing this weight? Is it all water weight-&gt; it is in the first 2-3 weeks that it is; long term you are losing 2/3rds fat mass</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-showing maximal approved doses everywhere across the globe</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-6-9lbs of weight loss on these</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*not head to head trials</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*length of time= 26 weeks to 2 years</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*weight loss was consistent for 6 months (peaked and maintained till 2 years)</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-patients</a:t>
            </a:r>
            <a:r>
              <a:rPr lang="en-US" baseline="0" dirty="0" smtClean="0"/>
              <a:t> tended to increase energy intake after 6 months(tend to compensate for diet) </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-if you had dietary counseling you could have more weight loss</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***NOTE:</a:t>
            </a:r>
            <a:r>
              <a:rPr lang="en-US" baseline="0" dirty="0" smtClean="0"/>
              <a:t> The bars represent the absolute numbers however the values in brackets are placebo corrected (right click on the graph and select edit data if you would like to see the absolute number)</a:t>
            </a:r>
            <a:endParaRPr lang="en-US" dirty="0" smtClean="0"/>
          </a:p>
          <a:p>
            <a:pPr>
              <a:spcBef>
                <a:spcPct val="0"/>
              </a:spcBef>
            </a:pPr>
            <a:r>
              <a:rPr lang="en-US" dirty="0" smtClean="0"/>
              <a:t>Treatment with </a:t>
            </a:r>
            <a:r>
              <a:rPr lang="en-US" dirty="0" err="1" smtClean="0"/>
              <a:t>canagliflozin</a:t>
            </a:r>
            <a:r>
              <a:rPr lang="en-US" dirty="0" smtClean="0"/>
              <a:t> has been show to reduce body weight </a:t>
            </a:r>
            <a:r>
              <a:rPr lang="en-US" dirty="0" err="1" smtClean="0"/>
              <a:t>vs</a:t>
            </a:r>
            <a:r>
              <a:rPr lang="en-US" dirty="0" smtClean="0"/>
              <a:t> placebo as a </a:t>
            </a:r>
            <a:r>
              <a:rPr lang="en-US" dirty="0" err="1" smtClean="0"/>
              <a:t>monotherapy</a:t>
            </a:r>
            <a:r>
              <a:rPr lang="en-US" dirty="0" smtClean="0"/>
              <a:t> as an add on to metformin, SU (</a:t>
            </a:r>
            <a:r>
              <a:rPr lang="en-US" dirty="0" err="1" smtClean="0"/>
              <a:t>glimerperide</a:t>
            </a:r>
            <a:r>
              <a:rPr lang="en-US" dirty="0" smtClean="0"/>
              <a:t>), metformin + SU and metformin + TZD (</a:t>
            </a:r>
            <a:r>
              <a:rPr lang="en-US" dirty="0" err="1" smtClean="0"/>
              <a:t>pio</a:t>
            </a:r>
            <a:r>
              <a:rPr lang="en-US" dirty="0" smtClean="0"/>
              <a:t>). Subset data from CANVAS study has also shown CANA to decrease body weight when added to insulin, GLP -1 and DPP-4</a:t>
            </a:r>
          </a:p>
          <a:p>
            <a:pPr>
              <a:spcBef>
                <a:spcPct val="0"/>
              </a:spcBef>
            </a:pPr>
            <a:r>
              <a:rPr lang="en-CA" dirty="0" smtClean="0"/>
              <a:t>Approximately 80% of patient on </a:t>
            </a:r>
            <a:r>
              <a:rPr lang="en-CA" dirty="0" err="1" smtClean="0"/>
              <a:t>cana</a:t>
            </a:r>
            <a:r>
              <a:rPr lang="en-CA" dirty="0" smtClean="0"/>
              <a:t> lose at least 3% of body weight (1-2kg). Patients with great weight loss experienced greater </a:t>
            </a:r>
            <a:r>
              <a:rPr lang="en-CA" dirty="0" err="1" smtClean="0"/>
              <a:t>reducations</a:t>
            </a:r>
            <a:r>
              <a:rPr lang="en-CA" dirty="0" smtClean="0"/>
              <a:t> in HbA1c</a:t>
            </a:r>
          </a:p>
          <a:p>
            <a:pPr>
              <a:spcBef>
                <a:spcPct val="0"/>
              </a:spcBef>
            </a:pPr>
            <a:r>
              <a:rPr lang="en-CA" dirty="0" smtClean="0"/>
              <a:t>Subjects with T2DM showed UGE of 80-100 g/day equivalent to approx. 320-400 kcal/day. The caloric loss is likely attributing to weight loss</a:t>
            </a:r>
          </a:p>
          <a:p>
            <a:pPr>
              <a:spcBef>
                <a:spcPct val="0"/>
              </a:spcBef>
            </a:pPr>
            <a:endParaRPr lang="en-US" dirty="0" smtClean="0"/>
          </a:p>
          <a:p>
            <a:pPr>
              <a:spcBef>
                <a:spcPct val="0"/>
              </a:spcBef>
            </a:pP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4960F4-7BCE-425E-8C0F-C9CAA69BAE23}" type="slidenum">
              <a:rPr lang="en-CA">
                <a:solidFill>
                  <a:srgbClr val="000000"/>
                </a:solidFill>
              </a:rPr>
              <a:pPr fontAlgn="base">
                <a:spcBef>
                  <a:spcPct val="0"/>
                </a:spcBef>
                <a:spcAft>
                  <a:spcPct val="0"/>
                </a:spcAft>
              </a:pPr>
              <a:t>25</a:t>
            </a:fld>
            <a:endParaRPr lang="en-CA">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9312"/>
            <a:r>
              <a:rPr lang="en-CA" dirty="0" smtClean="0"/>
              <a:t>Body composition analysis was conducted to determine the relative contributions of weight loss from fat and lean mass in a subset of subjects with T2DM enrolled in 2 randomised, double-blind, Phase 3 studies. In T2DM subjects on background metformin (Study 1 [Table]), CANA 100 and 300 mg significantly reduced body weight compared with GLIM (P &lt;0.001 for both) at 52 weeks (least squares [LS] mean changes from baseline of -4.2, -4.7, and 1.0 kg, respectively). Loss of fat mass accounted for approximately two-thirds of the overall body weight reduction seen with CANA. Both CANA doses also showed reductions in percent total fat (fat percentage of the total weight) compared with GLIM. Similar results were observed in Study 2 subjects on a variety of background AHAs . CANA 100 and 300 mg significantly reduced body weight compared with PBO (P &lt;0.001 for both) after 26 weeks of treatment (LS mean changes from baseline of -2.5, -3.3, and -0.2 kg, respectively). Greater loss from fat mass than from lean mass was observed for CANA 100 and 300 mg, and both CANA doses showed reductions compared with PBO in percent total fat. Analysis of abdominal fat in Study 1 showed slightly greater changes in the amount of visceral adipose tissue (LS mean changes relative to GLIM of -7.4% and -8.3%, respectively) than changes in subcutaneous adipose tissue (LS mean changes relative to GLIM of -7.2% and -7.4%, respectively) with CANA 100 and 300 mg. The body weight reductions seen in subjects with T2DM following 26 or 52 weeks of treatment with CANA 100 or 300 mg were predominantly (&gt;2/3) from fat mass. There was a numerically greater percentage loss of visceral relative to subcutaneous fat in the abdomen. </a:t>
            </a:r>
          </a:p>
          <a:p>
            <a:pPr defTabSz="939312"/>
            <a:endParaRPr lang="en-CA" dirty="0" smtClean="0"/>
          </a:p>
          <a:p>
            <a:pPr defTabSz="939312"/>
            <a:r>
              <a:rPr lang="en-CA" dirty="0" smtClean="0"/>
              <a:t>At wk 24, placebo-corrected changes with dapagliflozin were as follows: Total body weight, -2.08 kg [95% confidence interval (CI)=-2.84 to -1.31; P&lt;0.0001]; waist circumference, -1.52 cm (95% CI=-2.74 to -0.31; P=0.0143); FM, -1.48 kg (95% CI=-2.22 to -0.74; P=0.0001); proportion of patients achieving weight reduction of at least 5%, +26.2% (95% CI=15.5 to 36.7; P&lt;0.0001); visceral adipose tissue (VAT), -258.4 cm3 (95% CI=-448.1 to -68.6; nominal P=0.0084); sc adipose tissue (SAT) volume, -184.9 cm3 (95% CI=-359.7 to -10.1; nominal P=0.0385). </a:t>
            </a:r>
            <a:r>
              <a:rPr lang="en-US" dirty="0" smtClean="0">
                <a:solidFill>
                  <a:schemeClr val="bg1"/>
                </a:solidFill>
              </a:rPr>
              <a:t> </a:t>
            </a:r>
          </a:p>
          <a:p>
            <a:pPr defTabSz="939312"/>
            <a:endParaRPr lang="en-US" dirty="0" smtClean="0">
              <a:solidFill>
                <a:schemeClr val="bg1"/>
              </a:solidFill>
            </a:endParaRPr>
          </a:p>
          <a:p>
            <a:pPr defTabSz="939312"/>
            <a:endParaRPr lang="en-US" dirty="0" smtClean="0">
              <a:solidFill>
                <a:schemeClr val="bg1"/>
              </a:solidFill>
            </a:endParaRPr>
          </a:p>
          <a:p>
            <a:pPr defTabSz="939312"/>
            <a:r>
              <a:rPr lang="en-US" dirty="0" smtClean="0">
                <a:solidFill>
                  <a:schemeClr val="bg1"/>
                </a:solidFill>
              </a:rPr>
              <a:t>Toubro S et al. EASD Annual Meeting 2012. Abstract 762.</a:t>
            </a:r>
          </a:p>
          <a:p>
            <a:pPr defTabSz="939312"/>
            <a:r>
              <a:rPr lang="en-US" dirty="0" smtClean="0">
                <a:solidFill>
                  <a:schemeClr val="bg1"/>
                </a:solidFill>
              </a:rPr>
              <a:t>  Bolinder J et al. J Clin Endocrinol Metab. 97; 2012.</a:t>
            </a:r>
            <a:endParaRPr lang="en-CA" dirty="0"/>
          </a:p>
        </p:txBody>
      </p:sp>
      <p:sp>
        <p:nvSpPr>
          <p:cNvPr id="4" name="Slide Number Placeholder 3"/>
          <p:cNvSpPr>
            <a:spLocks noGrp="1"/>
          </p:cNvSpPr>
          <p:nvPr>
            <p:ph type="sldNum" sz="quarter" idx="10"/>
          </p:nvPr>
        </p:nvSpPr>
        <p:spPr/>
        <p:txBody>
          <a:bodyPr/>
          <a:lstStyle/>
          <a:p>
            <a:pPr>
              <a:defRPr/>
            </a:pPr>
            <a:fld id="{BCE8AD39-F635-7D41-BEA8-B38D01807C51}" type="slidenum">
              <a:rPr lang="en-CA" smtClean="0"/>
              <a:pPr>
                <a:defRPr/>
              </a:pPr>
              <a:t>26</a:t>
            </a:fld>
            <a:endParaRPr lang="en-CA" dirty="0"/>
          </a:p>
        </p:txBody>
      </p:sp>
    </p:spTree>
    <p:extLst>
      <p:ext uri="{BB962C8B-B14F-4D97-AF65-F5344CB8AC3E}">
        <p14:creationId xmlns:p14="http://schemas.microsoft.com/office/powerpoint/2010/main" val="371732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dirty="0" smtClean="0"/>
              <a:t>-spike:</a:t>
            </a:r>
            <a:r>
              <a:rPr lang="en-CA" baseline="0" dirty="0" smtClean="0"/>
              <a:t> SU background and insulin background</a:t>
            </a:r>
          </a:p>
          <a:p>
            <a:pPr eaLnBrk="1" hangingPunct="1"/>
            <a:r>
              <a:rPr lang="en-CA" baseline="0" dirty="0" smtClean="0"/>
              <a:t>-monitor in first few weeks and consider dose adjustment of SU or Insulin</a:t>
            </a:r>
          </a:p>
          <a:p>
            <a:pPr eaLnBrk="1" hangingPunct="1"/>
            <a:r>
              <a:rPr lang="en-CA" baseline="0" dirty="0" smtClean="0"/>
              <a:t>-reduce insulin dose by 10%-20% and monitor</a:t>
            </a:r>
          </a:p>
          <a:p>
            <a:pPr eaLnBrk="1" hangingPunct="1"/>
            <a:r>
              <a:rPr lang="en-CA" baseline="0" dirty="0" smtClean="0"/>
              <a:t>-</a:t>
            </a:r>
            <a:endParaRPr lang="en-CA" dirty="0" smtClean="0"/>
          </a:p>
          <a:p>
            <a:pPr eaLnBrk="1" hangingPunct="1"/>
            <a:endParaRPr lang="en-CA" dirty="0" smtClean="0"/>
          </a:p>
          <a:p>
            <a:pPr eaLnBrk="1" hangingPunct="1"/>
            <a:r>
              <a:rPr lang="en-CA" dirty="0" smtClean="0"/>
              <a:t>The pancreas independent action of SGLT2 inhibitors lend</a:t>
            </a:r>
            <a:r>
              <a:rPr lang="en-CA" baseline="0" dirty="0" smtClean="0"/>
              <a:t> them to a low risk of hypoglycemia. However, when added to agents known to cause hypoglycemia (</a:t>
            </a:r>
            <a:r>
              <a:rPr lang="en-CA" baseline="0" dirty="0" err="1" smtClean="0"/>
              <a:t>ie</a:t>
            </a:r>
            <a:r>
              <a:rPr lang="en-CA" baseline="0" dirty="0" smtClean="0"/>
              <a:t>. SU and insulin) the increased incidence of hypoglycemia is likely due to the aforementioned agents.</a:t>
            </a:r>
            <a:endParaRPr lang="en-CA" dirty="0" smtClean="0"/>
          </a:p>
        </p:txBody>
      </p:sp>
      <p:sp>
        <p:nvSpPr>
          <p:cNvPr id="4" name="Slide Number Placeholder 3"/>
          <p:cNvSpPr>
            <a:spLocks noGrp="1"/>
          </p:cNvSpPr>
          <p:nvPr>
            <p:ph type="sldNum" sz="quarter" idx="5"/>
          </p:nvPr>
        </p:nvSpPr>
        <p:spPr/>
        <p:txBody>
          <a:bodyPr/>
          <a:lstStyle/>
          <a:p>
            <a:pPr>
              <a:defRPr/>
            </a:pPr>
            <a:fld id="{DED738DE-58B5-4048-BAFD-55B7EA938A50}" type="slidenum">
              <a:rPr lang="en-CA" smtClean="0">
                <a:solidFill>
                  <a:prstClr val="black"/>
                </a:solidFill>
              </a:rPr>
              <a:pPr>
                <a:defRPr/>
              </a:pPr>
              <a:t>27</a:t>
            </a:fld>
            <a:endParaRPr lang="en-CA"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Across all studies- on average</a:t>
            </a:r>
            <a:r>
              <a:rPr lang="en-US" baseline="0" dirty="0" smtClean="0"/>
              <a:t> 5mmHg (partially weight loss and diuretic effect) </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If you have a patient hypotensive (may dose adjustment or be cautious)</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-If patient SBP is around 100mmHg may not be appropriate candidate </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-Volume depleted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***NOTE:</a:t>
            </a:r>
            <a:r>
              <a:rPr lang="en-US" baseline="0" dirty="0" smtClean="0"/>
              <a:t> The bars represent the absolute numbers however the values in brackets are placebo corrected (right click on the graph and select edit data if you would like to see the absolute number)</a:t>
            </a:r>
            <a:endParaRPr lang="en-US" dirty="0" smtClean="0"/>
          </a:p>
          <a:p>
            <a:pPr>
              <a:spcBef>
                <a:spcPct val="0"/>
              </a:spcBef>
            </a:pPr>
            <a:r>
              <a:rPr lang="en-CA" dirty="0" smtClean="0"/>
              <a:t>Changes in BP are due to a combination of approximately one extra void per day and body weight loss</a:t>
            </a:r>
          </a:p>
          <a:p>
            <a:pPr>
              <a:spcBef>
                <a:spcPct val="0"/>
              </a:spcBef>
            </a:pPr>
            <a:r>
              <a:rPr lang="en-CA" dirty="0" smtClean="0"/>
              <a:t>Patients with greater weight loss had greater reductions  in SBP. Each 1% reduction in body weight was associated with a 0.62 mg Hg reduction in SBP</a:t>
            </a:r>
          </a:p>
          <a:p>
            <a:pPr>
              <a:spcBef>
                <a:spcPct val="0"/>
              </a:spcBef>
            </a:pPr>
            <a:r>
              <a:rPr lang="en-CA" dirty="0" smtClean="0"/>
              <a:t>Weir et al (ADA 2013) investigated BP lowering with </a:t>
            </a:r>
            <a:r>
              <a:rPr lang="en-CA" dirty="0" err="1" smtClean="0"/>
              <a:t>cana</a:t>
            </a:r>
            <a:r>
              <a:rPr lang="en-CA" dirty="0" smtClean="0"/>
              <a:t> in T2 patients using pooled data from 6 studies. In the overall population, placebo subtracted BP decreases with both </a:t>
            </a:r>
            <a:r>
              <a:rPr lang="en-CA" dirty="0" err="1" smtClean="0"/>
              <a:t>cana</a:t>
            </a:r>
            <a:r>
              <a:rPr lang="en-CA" dirty="0" smtClean="0"/>
              <a:t> doses were similar among subjects on </a:t>
            </a:r>
            <a:r>
              <a:rPr lang="en-CA" dirty="0" err="1" smtClean="0"/>
              <a:t>antiHTNs</a:t>
            </a:r>
            <a:r>
              <a:rPr lang="en-CA" dirty="0" smtClean="0"/>
              <a:t> and those not on these agents.</a:t>
            </a:r>
          </a:p>
          <a:p>
            <a:pPr>
              <a:spcBef>
                <a:spcPct val="0"/>
              </a:spcBef>
            </a:pPr>
            <a:r>
              <a:rPr lang="en-CA" dirty="0" smtClean="0"/>
              <a:t>Cana was not associated with changes in HR.</a:t>
            </a:r>
          </a:p>
          <a:p>
            <a:pPr>
              <a:spcBef>
                <a:spcPct val="0"/>
              </a:spcBef>
            </a:pPr>
            <a:endParaRPr lang="en-CA"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7D46C14-10B4-4C47-862E-255CBCA1C9D1}" type="slidenum">
              <a:rPr lang="en-CA">
                <a:solidFill>
                  <a:srgbClr val="000000"/>
                </a:solidFill>
              </a:rPr>
              <a:pPr fontAlgn="base">
                <a:spcBef>
                  <a:spcPct val="0"/>
                </a:spcBef>
                <a:spcAft>
                  <a:spcPct val="0"/>
                </a:spcAft>
              </a:pPr>
              <a:t>28</a:t>
            </a:fld>
            <a:endParaRPr lang="en-CA">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1 ADR-&gt;GMI (yeast)</a:t>
            </a:r>
            <a:r>
              <a:rPr lang="en-US" baseline="0" dirty="0" smtClean="0"/>
              <a:t> and UTI</a:t>
            </a:r>
          </a:p>
          <a:p>
            <a:r>
              <a:rPr lang="en-US" baseline="0" dirty="0" smtClean="0"/>
              <a:t>-more glucose and providing a substrate for bacteria to grow off of</a:t>
            </a:r>
          </a:p>
          <a:p>
            <a:r>
              <a:rPr lang="en-US" baseline="0" dirty="0" smtClean="0"/>
              <a:t>-1 in 10 women yeast; in men 4-6% (</a:t>
            </a:r>
            <a:r>
              <a:rPr lang="en-US" baseline="0" dirty="0" err="1" smtClean="0"/>
              <a:t>uncircumsized</a:t>
            </a:r>
            <a:r>
              <a:rPr lang="en-US" baseline="0" dirty="0" smtClean="0"/>
              <a:t>)</a:t>
            </a:r>
          </a:p>
          <a:p>
            <a:r>
              <a:rPr lang="en-US" baseline="0" dirty="0" smtClean="0"/>
              <a:t>-UTI: rates are lowers</a:t>
            </a:r>
          </a:p>
          <a:p>
            <a:r>
              <a:rPr lang="en-US" baseline="0" dirty="0" smtClean="0"/>
              <a:t>-not sure why </a:t>
            </a:r>
            <a:r>
              <a:rPr lang="en-US" baseline="0" dirty="0" err="1" smtClean="0"/>
              <a:t>emp</a:t>
            </a:r>
            <a:r>
              <a:rPr lang="en-US" baseline="0" dirty="0" smtClean="0"/>
              <a:t> was higher</a:t>
            </a:r>
          </a:p>
          <a:p>
            <a:r>
              <a:rPr lang="en-US" baseline="0" dirty="0" smtClean="0"/>
              <a:t>CAVEAT: patient with recurrent 4 or more per year not the right medication</a:t>
            </a:r>
          </a:p>
          <a:p>
            <a:r>
              <a:rPr lang="en-US" baseline="0" dirty="0" smtClean="0"/>
              <a:t>-wait and see, worth trying, could caution them or educate them</a:t>
            </a:r>
          </a:p>
          <a:p>
            <a:r>
              <a:rPr lang="en-US" baseline="0" dirty="0" smtClean="0"/>
              <a:t>Rates in clinical trials were 10% but post marketing rates are lower (could be a positive culture- actively looking for them; diagnosis based on culture only not symptoms) </a:t>
            </a:r>
          </a:p>
          <a:p>
            <a:r>
              <a:rPr lang="en-US" baseline="0" dirty="0" smtClean="0"/>
              <a:t>-less an issue in the real world**</a:t>
            </a:r>
            <a:endParaRPr lang="en-US" dirty="0" smtClean="0"/>
          </a:p>
          <a:p>
            <a:endParaRPr lang="en-US" dirty="0" smtClean="0"/>
          </a:p>
          <a:p>
            <a:r>
              <a:rPr lang="en-US" dirty="0" smtClean="0"/>
              <a:t>Physicians report</a:t>
            </a:r>
            <a:r>
              <a:rPr lang="en-US" baseline="0" dirty="0" smtClean="0"/>
              <a:t> patients with uncontrolled hyperglycemia tend to have a higher incidence of genital infections</a:t>
            </a:r>
          </a:p>
          <a:p>
            <a:r>
              <a:rPr lang="en-US" baseline="0" dirty="0" smtClean="0"/>
              <a:t>The exact mechanism of the increase compared to placebo in the incidence of GMI is unclear but is likely related to changes in the </a:t>
            </a:r>
            <a:r>
              <a:rPr lang="en-US" baseline="0" dirty="0" err="1" smtClean="0"/>
              <a:t>perineal</a:t>
            </a:r>
            <a:r>
              <a:rPr lang="en-US" baseline="0" dirty="0" smtClean="0"/>
              <a:t> environment with increased UGE induced by SGLT2 inhibition. Because increases in UGE could increase fungal growth in the perineum which could increase colonization with Candida a risk factor for the development of genital infections may exist.</a:t>
            </a:r>
            <a:endParaRPr lang="en-US" dirty="0" smtClean="0"/>
          </a:p>
          <a:p>
            <a:endParaRPr lang="en-US" dirty="0"/>
          </a:p>
        </p:txBody>
      </p:sp>
      <p:sp>
        <p:nvSpPr>
          <p:cNvPr id="4" name="Slide Number Placeholder 3"/>
          <p:cNvSpPr>
            <a:spLocks noGrp="1"/>
          </p:cNvSpPr>
          <p:nvPr>
            <p:ph type="sldNum" sz="quarter" idx="10"/>
          </p:nvPr>
        </p:nvSpPr>
        <p:spPr/>
        <p:txBody>
          <a:bodyPr/>
          <a:lstStyle/>
          <a:p>
            <a:fld id="{21808946-76CA-4D18-96A7-78B4A029F997}" type="slidenum">
              <a:rPr lang="en-CA" smtClean="0"/>
              <a:pPr/>
              <a:t>29</a:t>
            </a:fld>
            <a:endParaRPr lang="en-CA"/>
          </a:p>
        </p:txBody>
      </p:sp>
    </p:spTree>
    <p:extLst>
      <p:ext uri="{BB962C8B-B14F-4D97-AF65-F5344CB8AC3E}">
        <p14:creationId xmlns:p14="http://schemas.microsoft.com/office/powerpoint/2010/main" val="219427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mtClean="0"/>
              <a:t>This slide must be visually presented to the audience AND verbalized by the speaker.</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New Roman" pitchFamily="18" charset="0"/>
                <a:cs typeface="Arial" charset="0"/>
              </a:defRPr>
            </a:lvl1pPr>
            <a:lvl2pPr marL="721999" indent="-277692">
              <a:defRPr sz="2300">
                <a:solidFill>
                  <a:schemeClr val="tx1"/>
                </a:solidFill>
                <a:latin typeface="Times New Roman" pitchFamily="18" charset="0"/>
                <a:cs typeface="Arial" charset="0"/>
              </a:defRPr>
            </a:lvl2pPr>
            <a:lvl3pPr marL="1110767" indent="-222153">
              <a:defRPr sz="2300">
                <a:solidFill>
                  <a:schemeClr val="tx1"/>
                </a:solidFill>
                <a:latin typeface="Times New Roman" pitchFamily="18" charset="0"/>
                <a:cs typeface="Arial" charset="0"/>
              </a:defRPr>
            </a:lvl3pPr>
            <a:lvl4pPr marL="1555074" indent="-222153">
              <a:defRPr sz="2300">
                <a:solidFill>
                  <a:schemeClr val="tx1"/>
                </a:solidFill>
                <a:latin typeface="Times New Roman" pitchFamily="18" charset="0"/>
                <a:cs typeface="Arial" charset="0"/>
              </a:defRPr>
            </a:lvl4pPr>
            <a:lvl5pPr marL="1999381" indent="-222153">
              <a:defRPr sz="2300">
                <a:solidFill>
                  <a:schemeClr val="tx1"/>
                </a:solidFill>
                <a:latin typeface="Times New Roman" pitchFamily="18" charset="0"/>
                <a:cs typeface="Arial" charset="0"/>
              </a:defRPr>
            </a:lvl5pPr>
            <a:lvl6pPr marL="2443688" indent="-222153" eaLnBrk="0" fontAlgn="base" hangingPunct="0">
              <a:spcBef>
                <a:spcPct val="0"/>
              </a:spcBef>
              <a:spcAft>
                <a:spcPct val="0"/>
              </a:spcAft>
              <a:defRPr sz="2300">
                <a:solidFill>
                  <a:schemeClr val="tx1"/>
                </a:solidFill>
                <a:latin typeface="Times New Roman" pitchFamily="18" charset="0"/>
                <a:cs typeface="Arial" charset="0"/>
              </a:defRPr>
            </a:lvl6pPr>
            <a:lvl7pPr marL="2887995" indent="-222153" eaLnBrk="0" fontAlgn="base" hangingPunct="0">
              <a:spcBef>
                <a:spcPct val="0"/>
              </a:spcBef>
              <a:spcAft>
                <a:spcPct val="0"/>
              </a:spcAft>
              <a:defRPr sz="2300">
                <a:solidFill>
                  <a:schemeClr val="tx1"/>
                </a:solidFill>
                <a:latin typeface="Times New Roman" pitchFamily="18" charset="0"/>
                <a:cs typeface="Arial" charset="0"/>
              </a:defRPr>
            </a:lvl7pPr>
            <a:lvl8pPr marL="3332302" indent="-222153" eaLnBrk="0" fontAlgn="base" hangingPunct="0">
              <a:spcBef>
                <a:spcPct val="0"/>
              </a:spcBef>
              <a:spcAft>
                <a:spcPct val="0"/>
              </a:spcAft>
              <a:defRPr sz="2300">
                <a:solidFill>
                  <a:schemeClr val="tx1"/>
                </a:solidFill>
                <a:latin typeface="Times New Roman" pitchFamily="18" charset="0"/>
                <a:cs typeface="Arial" charset="0"/>
              </a:defRPr>
            </a:lvl8pPr>
            <a:lvl9pPr marL="3776609" indent="-222153" eaLnBrk="0" fontAlgn="base" hangingPunct="0">
              <a:spcBef>
                <a:spcPct val="0"/>
              </a:spcBef>
              <a:spcAft>
                <a:spcPct val="0"/>
              </a:spcAft>
              <a:defRPr sz="2300">
                <a:solidFill>
                  <a:schemeClr val="tx1"/>
                </a:solidFill>
                <a:latin typeface="Times New Roman" pitchFamily="18" charset="0"/>
                <a:cs typeface="Arial" charset="0"/>
              </a:defRPr>
            </a:lvl9pPr>
          </a:lstStyle>
          <a:p>
            <a:fld id="{AAE92EA1-210A-4F1A-974D-7DE1A33FF684}" type="slidenum">
              <a:rPr lang="en-CA" sz="1200">
                <a:solidFill>
                  <a:srgbClr val="000000"/>
                </a:solidFill>
                <a:ea typeface="MS PGothic" pitchFamily="34" charset="-128"/>
              </a:rPr>
              <a:pPr/>
              <a:t>3</a:t>
            </a:fld>
            <a:endParaRPr lang="en-CA" sz="1200">
              <a:solidFill>
                <a:srgbClr val="000000"/>
              </a:solidFill>
              <a:ea typeface="MS PGothic"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-tend to see in first 4-6 months (that</a:t>
            </a:r>
            <a:r>
              <a:rPr lang="fr-FR" dirty="0" smtClean="0"/>
              <a:t>’</a:t>
            </a:r>
            <a:r>
              <a:rPr lang="en-US" dirty="0" smtClean="0"/>
              <a:t>s when the spike in urinary glucose)</a:t>
            </a:r>
          </a:p>
          <a:p>
            <a:r>
              <a:rPr lang="en-US" dirty="0" smtClean="0"/>
              <a:t>Tim</a:t>
            </a:r>
            <a:r>
              <a:rPr lang="en-US" baseline="0" dirty="0" smtClean="0"/>
              <a:t>e to first </a:t>
            </a:r>
            <a:endParaRPr lang="en-US" dirty="0"/>
          </a:p>
        </p:txBody>
      </p:sp>
      <p:sp>
        <p:nvSpPr>
          <p:cNvPr id="4" name="Slide Number Placeholder 3"/>
          <p:cNvSpPr>
            <a:spLocks noGrp="1"/>
          </p:cNvSpPr>
          <p:nvPr>
            <p:ph type="sldNum" sz="quarter" idx="10"/>
          </p:nvPr>
        </p:nvSpPr>
        <p:spPr/>
        <p:txBody>
          <a:bodyPr/>
          <a:lstStyle/>
          <a:p>
            <a:fld id="{21808946-76CA-4D18-96A7-78B4A029F997}" type="slidenum">
              <a:rPr lang="en-CA" smtClean="0"/>
              <a:pPr/>
              <a:t>30</a:t>
            </a:fld>
            <a:endParaRPr lang="en-CA"/>
          </a:p>
        </p:txBody>
      </p:sp>
    </p:spTree>
    <p:extLst>
      <p:ext uri="{BB962C8B-B14F-4D97-AF65-F5344CB8AC3E}">
        <p14:creationId xmlns:p14="http://schemas.microsoft.com/office/powerpoint/2010/main" val="2382195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p:cNvSpPr>
          <p:nvPr>
            <p:ph type="sldImg"/>
          </p:nvPr>
        </p:nvSpPr>
        <p:spPr bwMode="auto">
          <a:noFill/>
          <a:ln>
            <a:solidFill>
              <a:srgbClr val="000000"/>
            </a:solidFill>
            <a:miter lim="800000"/>
            <a:headEnd/>
            <a:tailEnd/>
          </a:ln>
        </p:spPr>
      </p:sp>
      <p:sp>
        <p:nvSpPr>
          <p:cNvPr id="388099" name="Notes Placeholder 2"/>
          <p:cNvSpPr>
            <a:spLocks noGrp="1"/>
          </p:cNvSpPr>
          <p:nvPr>
            <p:ph type="body" idx="1"/>
          </p:nvPr>
        </p:nvSpPr>
        <p:spPr bwMode="auto">
          <a:noFill/>
        </p:spPr>
        <p:txBody>
          <a:bodyPr/>
          <a:lstStyle/>
          <a:p>
            <a:r>
              <a:rPr lang="fr-FR" dirty="0" smtClean="0">
                <a:ea typeface="ヒラギノ角ゴ Pro W3" pitchFamily="-1" charset="-128"/>
                <a:cs typeface="ヒラギノ角ゴ Pro W3" pitchFamily="-1" charset="-128"/>
              </a:rPr>
              <a:t>*volume </a:t>
            </a:r>
            <a:r>
              <a:rPr lang="fr-FR" dirty="0" err="1" smtClean="0">
                <a:ea typeface="ヒラギノ角ゴ Pro W3" pitchFamily="-1" charset="-128"/>
                <a:cs typeface="ヒラギノ角ゴ Pro W3" pitchFamily="-1" charset="-128"/>
              </a:rPr>
              <a:t>related</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ADR’s</a:t>
            </a:r>
            <a:endParaRPr lang="fr-FR" dirty="0" smtClean="0">
              <a:ea typeface="ヒラギノ角ゴ Pro W3" pitchFamily="-1" charset="-128"/>
              <a:cs typeface="ヒラギノ角ゴ Pro W3" pitchFamily="-1" charset="-128"/>
            </a:endParaRPr>
          </a:p>
          <a:p>
            <a:r>
              <a:rPr lang="fr-FR" dirty="0" smtClean="0">
                <a:ea typeface="ヒラギノ角ゴ Pro W3" pitchFamily="-1" charset="-128"/>
                <a:cs typeface="ヒラギノ角ゴ Pro W3" pitchFamily="-1" charset="-128"/>
              </a:rPr>
              <a:t>-</a:t>
            </a:r>
            <a:r>
              <a:rPr lang="fr-FR" dirty="0" err="1" smtClean="0">
                <a:ea typeface="ヒラギノ角ゴ Pro W3" pitchFamily="-1" charset="-128"/>
                <a:cs typeface="ヒラギノ角ゴ Pro W3" pitchFamily="-1" charset="-128"/>
              </a:rPr>
              <a:t>risk</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factors</a:t>
            </a:r>
            <a:r>
              <a:rPr lang="fr-FR" dirty="0" smtClean="0">
                <a:ea typeface="ヒラギノ角ゴ Pro W3" pitchFamily="-1" charset="-128"/>
                <a:cs typeface="ヒラギノ角ゴ Pro W3" pitchFamily="-1" charset="-128"/>
              </a:rPr>
              <a:t> to </a:t>
            </a:r>
            <a:r>
              <a:rPr lang="fr-FR" dirty="0" err="1" smtClean="0">
                <a:ea typeface="ヒラギノ角ゴ Pro W3" pitchFamily="-1" charset="-128"/>
                <a:cs typeface="ヒラギノ角ゴ Pro W3" pitchFamily="-1" charset="-128"/>
              </a:rPr>
              <a:t>watch</a:t>
            </a:r>
            <a:r>
              <a:rPr lang="fr-FR" dirty="0" smtClean="0">
                <a:ea typeface="ヒラギノ角ゴ Pro W3" pitchFamily="-1" charset="-128"/>
                <a:cs typeface="ヒラギノ角ゴ Pro W3" pitchFamily="-1" charset="-128"/>
              </a:rPr>
              <a:t> out for and </a:t>
            </a:r>
            <a:r>
              <a:rPr lang="fr-FR" dirty="0" err="1" smtClean="0">
                <a:ea typeface="ヒラギノ角ゴ Pro W3" pitchFamily="-1" charset="-128"/>
                <a:cs typeface="ヒラギノ角ゴ Pro W3" pitchFamily="-1" charset="-128"/>
              </a:rPr>
              <a:t>where</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would</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you</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want</a:t>
            </a:r>
            <a:r>
              <a:rPr lang="fr-FR" dirty="0" smtClean="0">
                <a:ea typeface="ヒラギノ角ゴ Pro W3" pitchFamily="-1" charset="-128"/>
                <a:cs typeface="ヒラギノ角ゴ Pro W3" pitchFamily="-1" charset="-128"/>
              </a:rPr>
              <a:t> to </a:t>
            </a:r>
            <a:r>
              <a:rPr lang="fr-FR" dirty="0" err="1" smtClean="0">
                <a:ea typeface="ヒラギノ角ゴ Pro W3" pitchFamily="-1" charset="-128"/>
                <a:cs typeface="ヒラギノ角ゴ Pro W3" pitchFamily="-1" charset="-128"/>
              </a:rPr>
              <a:t>be</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cautious</a:t>
            </a:r>
            <a:r>
              <a:rPr lang="fr-FR" dirty="0" smtClean="0">
                <a:ea typeface="ヒラギノ角ゴ Pro W3" pitchFamily="-1" charset="-128"/>
                <a:cs typeface="ヒラギノ角ゴ Pro W3" pitchFamily="-1" charset="-128"/>
              </a:rPr>
              <a:t>:</a:t>
            </a:r>
            <a:r>
              <a:rPr lang="fr-FR" baseline="0" dirty="0" smtClean="0">
                <a:ea typeface="ヒラギノ角ゴ Pro W3" pitchFamily="-1" charset="-128"/>
                <a:cs typeface="ヒラギノ角ゴ Pro W3" pitchFamily="-1" charset="-128"/>
              </a:rPr>
              <a:t> over 75 </a:t>
            </a:r>
            <a:r>
              <a:rPr lang="fr-FR" baseline="0" dirty="0" err="1" smtClean="0">
                <a:ea typeface="ヒラギノ角ゴ Pro W3" pitchFamily="-1" charset="-128"/>
                <a:cs typeface="ヒラギノ角ゴ Pro W3" pitchFamily="-1" charset="-128"/>
              </a:rPr>
              <a:t>years</a:t>
            </a:r>
            <a:endParaRPr lang="fr-FR" baseline="0" dirty="0" smtClean="0">
              <a:ea typeface="ヒラギノ角ゴ Pro W3" pitchFamily="-1" charset="-128"/>
              <a:cs typeface="ヒラギノ角ゴ Pro W3" pitchFamily="-1" charset="-128"/>
            </a:endParaRPr>
          </a:p>
          <a:p>
            <a:r>
              <a:rPr lang="fr-FR" baseline="0" dirty="0" smtClean="0">
                <a:ea typeface="ヒラギノ角ゴ Pro W3" pitchFamily="-1" charset="-128"/>
                <a:cs typeface="ヒラギノ角ゴ Pro W3" pitchFamily="-1" charset="-128"/>
              </a:rPr>
              <a:t>-</a:t>
            </a:r>
            <a:r>
              <a:rPr lang="fr-FR" baseline="0" dirty="0" err="1" smtClean="0">
                <a:ea typeface="ヒラギノ角ゴ Pro W3" pitchFamily="-1" charset="-128"/>
                <a:cs typeface="ヒラギノ角ゴ Pro W3" pitchFamily="-1" charset="-128"/>
              </a:rPr>
              <a:t>under</a:t>
            </a:r>
            <a:r>
              <a:rPr lang="fr-FR" baseline="0" dirty="0" smtClean="0">
                <a:ea typeface="ヒラギノ角ゴ Pro W3" pitchFamily="-1" charset="-128"/>
                <a:cs typeface="ヒラギノ角ゴ Pro W3" pitchFamily="-1" charset="-128"/>
              </a:rPr>
              <a:t> 75 </a:t>
            </a:r>
            <a:r>
              <a:rPr lang="fr-FR" baseline="0" dirty="0" err="1" smtClean="0">
                <a:ea typeface="ヒラギノ角ゴ Pro W3" pitchFamily="-1" charset="-128"/>
                <a:cs typeface="ヒラギノ角ゴ Pro W3" pitchFamily="-1" charset="-128"/>
              </a:rPr>
              <a:t>very</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low</a:t>
            </a:r>
            <a:r>
              <a:rPr lang="fr-FR" baseline="0" dirty="0" smtClean="0">
                <a:ea typeface="ヒラギノ角ゴ Pro W3" pitchFamily="-1" charset="-128"/>
                <a:cs typeface="ヒラギノ角ゴ Pro W3" pitchFamily="-1" charset="-128"/>
              </a:rPr>
              <a:t> ADR rates but </a:t>
            </a:r>
            <a:r>
              <a:rPr lang="fr-FR" baseline="0" dirty="0" err="1" smtClean="0">
                <a:ea typeface="ヒラギノ角ゴ Pro W3" pitchFamily="-1" charset="-128"/>
                <a:cs typeface="ヒラギノ角ゴ Pro W3" pitchFamily="-1" charset="-128"/>
              </a:rPr>
              <a:t>doubled-tripled</a:t>
            </a:r>
            <a:r>
              <a:rPr lang="fr-FR" baseline="0" dirty="0" smtClean="0">
                <a:ea typeface="ヒラギノ角ゴ Pro W3" pitchFamily="-1" charset="-128"/>
                <a:cs typeface="ヒラギノ角ゴ Pro W3" pitchFamily="-1" charset="-128"/>
              </a:rPr>
              <a:t> in 75 </a:t>
            </a:r>
            <a:r>
              <a:rPr lang="fr-FR" baseline="0" dirty="0" err="1" smtClean="0">
                <a:ea typeface="ヒラギノ角ゴ Pro W3" pitchFamily="-1" charset="-128"/>
                <a:cs typeface="ヒラギノ角ゴ Pro W3" pitchFamily="-1" charset="-128"/>
              </a:rPr>
              <a:t>years</a:t>
            </a:r>
            <a:endParaRPr lang="fr-FR" baseline="0" dirty="0" smtClean="0">
              <a:ea typeface="ヒラギノ角ゴ Pro W3" pitchFamily="-1" charset="-128"/>
              <a:cs typeface="ヒラギノ角ゴ Pro W3" pitchFamily="-1" charset="-128"/>
            </a:endParaRPr>
          </a:p>
          <a:p>
            <a:r>
              <a:rPr lang="fr-FR" baseline="0" dirty="0" smtClean="0">
                <a:ea typeface="ヒラギノ角ゴ Pro W3" pitchFamily="-1" charset="-128"/>
                <a:cs typeface="ヒラギノ角ゴ Pro W3" pitchFamily="-1" charset="-128"/>
              </a:rPr>
              <a:t>*First </a:t>
            </a:r>
            <a:r>
              <a:rPr lang="fr-FR" baseline="0" dirty="0" err="1" smtClean="0">
                <a:ea typeface="ヒラギノ角ゴ Pro W3" pitchFamily="-1" charset="-128"/>
                <a:cs typeface="ヒラギノ角ゴ Pro W3" pitchFamily="-1" charset="-128"/>
              </a:rPr>
              <a:t>sub</a:t>
            </a:r>
            <a:r>
              <a:rPr lang="fr-FR" baseline="0" dirty="0" smtClean="0">
                <a:ea typeface="ヒラギノ角ゴ Pro W3" pitchFamily="-1" charset="-128"/>
                <a:cs typeface="ヒラギノ角ゴ Pro W3" pitchFamily="-1" charset="-128"/>
              </a:rPr>
              <a:t> group</a:t>
            </a:r>
          </a:p>
          <a:p>
            <a:r>
              <a:rPr lang="fr-FR" baseline="0" dirty="0" smtClean="0">
                <a:ea typeface="ヒラギノ角ゴ Pro W3" pitchFamily="-1" charset="-128"/>
                <a:cs typeface="ヒラギノ角ゴ Pro W3" pitchFamily="-1" charset="-128"/>
              </a:rPr>
              <a:t>-</a:t>
            </a:r>
            <a:r>
              <a:rPr lang="fr-FR" baseline="0" dirty="0" err="1" smtClean="0">
                <a:ea typeface="ヒラギノ角ゴ Pro W3" pitchFamily="-1" charset="-128"/>
                <a:cs typeface="ヒラギノ角ゴ Pro W3" pitchFamily="-1" charset="-128"/>
              </a:rPr>
              <a:t>Acts</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like</a:t>
            </a:r>
            <a:r>
              <a:rPr lang="fr-FR" baseline="0" dirty="0" smtClean="0">
                <a:ea typeface="ヒラギノ角ゴ Pro W3" pitchFamily="-1" charset="-128"/>
                <a:cs typeface="ヒラギノ角ゴ Pro W3" pitchFamily="-1" charset="-128"/>
              </a:rPr>
              <a:t> a </a:t>
            </a:r>
            <a:r>
              <a:rPr lang="fr-FR" baseline="0" dirty="0" err="1" smtClean="0">
                <a:ea typeface="ヒラギノ角ゴ Pro W3" pitchFamily="-1" charset="-128"/>
                <a:cs typeface="ヒラギノ角ゴ Pro W3" pitchFamily="-1" charset="-128"/>
              </a:rPr>
              <a:t>diuretic</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older</a:t>
            </a:r>
            <a:r>
              <a:rPr lang="fr-FR" baseline="0" dirty="0" smtClean="0">
                <a:ea typeface="ヒラギノ角ゴ Pro W3" pitchFamily="-1" charset="-128"/>
                <a:cs typeface="ヒラギノ角ゴ Pro W3" pitchFamily="-1" charset="-128"/>
              </a:rPr>
              <a:t> patients on </a:t>
            </a:r>
            <a:r>
              <a:rPr lang="fr-FR" baseline="0" dirty="0" err="1" smtClean="0">
                <a:ea typeface="ヒラギノ角ゴ Pro W3" pitchFamily="-1" charset="-128"/>
                <a:cs typeface="ヒラギノ角ゴ Pro W3" pitchFamily="-1" charset="-128"/>
              </a:rPr>
              <a:t>drier</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side</a:t>
            </a:r>
            <a:r>
              <a:rPr lang="fr-FR" baseline="0" dirty="0" smtClean="0">
                <a:ea typeface="ヒラギノ角ゴ Pro W3" pitchFamily="-1" charset="-128"/>
                <a:cs typeface="ヒラギノ角ゴ Pro W3" pitchFamily="-1" charset="-128"/>
              </a:rPr>
              <a:t>)</a:t>
            </a:r>
            <a:endParaRPr lang="fr-FR" dirty="0" smtClean="0">
              <a:ea typeface="ヒラギノ角ゴ Pro W3" pitchFamily="-1" charset="-128"/>
              <a:cs typeface="ヒラギノ角ゴ Pro W3" pitchFamily="-1" charset="-128"/>
            </a:endParaRPr>
          </a:p>
          <a:p>
            <a:endParaRPr lang="fr-FR" dirty="0" smtClean="0">
              <a:ea typeface="ヒラギノ角ゴ Pro W3" pitchFamily="-1" charset="-128"/>
              <a:cs typeface="ヒラギノ角ゴ Pro W3" pitchFamily="-1" charset="-128"/>
            </a:endParaRPr>
          </a:p>
          <a:p>
            <a:r>
              <a:rPr lang="fr-FR" dirty="0" smtClean="0">
                <a:ea typeface="ヒラギノ角ゴ Pro W3" pitchFamily="-1" charset="-128"/>
                <a:cs typeface="ヒラギノ角ゴ Pro W3" pitchFamily="-1" charset="-128"/>
              </a:rPr>
              <a:t>300</a:t>
            </a:r>
            <a:r>
              <a:rPr lang="fr-FR" baseline="0" dirty="0" smtClean="0">
                <a:ea typeface="ヒラギノ角ゴ Pro W3" pitchFamily="-1" charset="-128"/>
                <a:cs typeface="ヒラギノ角ゴ Pro W3" pitchFamily="-1" charset="-128"/>
              </a:rPr>
              <a:t> mg </a:t>
            </a:r>
            <a:r>
              <a:rPr lang="fr-FR" baseline="0" dirty="0" err="1" smtClean="0">
                <a:ea typeface="ヒラギノ角ゴ Pro W3" pitchFamily="-1" charset="-128"/>
                <a:cs typeface="ヒラギノ角ゴ Pro W3" pitchFamily="-1" charset="-128"/>
              </a:rPr>
              <a:t>is</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pooled</a:t>
            </a:r>
            <a:r>
              <a:rPr lang="fr-FR" baseline="0" dirty="0" smtClean="0">
                <a:ea typeface="ヒラギノ角ゴ Pro W3" pitchFamily="-1" charset="-128"/>
                <a:cs typeface="ヒラギノ角ゴ Pro W3" pitchFamily="-1" charset="-128"/>
              </a:rPr>
              <a:t> data; 300 mg the </a:t>
            </a:r>
            <a:r>
              <a:rPr lang="fr-FR" baseline="0" dirty="0" err="1" smtClean="0">
                <a:ea typeface="ヒラギノ角ゴ Pro W3" pitchFamily="-1" charset="-128"/>
                <a:cs typeface="ヒラギノ角ゴ Pro W3" pitchFamily="-1" charset="-128"/>
              </a:rPr>
              <a:t>most</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common</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side</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effect</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is</a:t>
            </a:r>
            <a:r>
              <a:rPr lang="fr-FR" baseline="0" dirty="0" smtClean="0">
                <a:ea typeface="ヒラギノ角ゴ Pro W3" pitchFamily="-1" charset="-128"/>
                <a:cs typeface="ヒラギノ角ゴ Pro W3" pitchFamily="-1" charset="-128"/>
              </a:rPr>
              <a:t> hypotension and postural hypotension (</a:t>
            </a:r>
            <a:r>
              <a:rPr lang="fr-FR" baseline="0" dirty="0" err="1" smtClean="0">
                <a:ea typeface="ヒラギノ角ゴ Pro W3" pitchFamily="-1" charset="-128"/>
                <a:cs typeface="ヒラギノ角ゴ Pro W3" pitchFamily="-1" charset="-128"/>
              </a:rPr>
              <a:t>account</a:t>
            </a:r>
            <a:r>
              <a:rPr lang="fr-FR" baseline="0" dirty="0" smtClean="0">
                <a:ea typeface="ヒラギノ角ゴ Pro W3" pitchFamily="-1" charset="-128"/>
                <a:cs typeface="ヒラギノ角ゴ Pro W3" pitchFamily="-1" charset="-128"/>
              </a:rPr>
              <a:t> for about 2% </a:t>
            </a:r>
            <a:r>
              <a:rPr lang="fr-FR" baseline="0" dirty="0" err="1" smtClean="0">
                <a:ea typeface="ヒラギノ角ゴ Pro W3" pitchFamily="-1" charset="-128"/>
                <a:cs typeface="ヒラギノ角ゴ Pro W3" pitchFamily="-1" charset="-128"/>
              </a:rPr>
              <a:t>each</a:t>
            </a:r>
            <a:r>
              <a:rPr lang="fr-FR" baseline="0" dirty="0" smtClean="0">
                <a:ea typeface="ヒラギノ角ゴ Pro W3" pitchFamily="-1" charset="-128"/>
                <a:cs typeface="ヒラギノ角ゴ Pro W3" pitchFamily="-1" charset="-128"/>
              </a:rPr>
              <a:t>) and </a:t>
            </a:r>
            <a:r>
              <a:rPr lang="fr-FR" baseline="0" dirty="0" err="1" smtClean="0">
                <a:ea typeface="ヒラギノ角ゴ Pro W3" pitchFamily="-1" charset="-128"/>
                <a:cs typeface="ヒラギノ角ゴ Pro W3" pitchFamily="-1" charset="-128"/>
              </a:rPr>
              <a:t>orthostatic</a:t>
            </a:r>
            <a:r>
              <a:rPr lang="fr-FR" baseline="0" dirty="0" smtClean="0">
                <a:ea typeface="ヒラギノ角ゴ Pro W3" pitchFamily="-1" charset="-128"/>
                <a:cs typeface="ヒラギノ角ゴ Pro W3" pitchFamily="-1" charset="-128"/>
              </a:rPr>
              <a:t> hypotension </a:t>
            </a:r>
            <a:r>
              <a:rPr lang="fr-FR" baseline="0" dirty="0" err="1" smtClean="0">
                <a:ea typeface="ヒラギノ角ゴ Pro W3" pitchFamily="-1" charset="-128"/>
                <a:cs typeface="ヒラギノ角ゴ Pro W3" pitchFamily="-1" charset="-128"/>
              </a:rPr>
              <a:t>was</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next</a:t>
            </a:r>
            <a:r>
              <a:rPr lang="fr-FR" baseline="0" dirty="0" smtClean="0">
                <a:ea typeface="ヒラギノ角ゴ Pro W3" pitchFamily="-1" charset="-128"/>
                <a:cs typeface="ヒラギノ角ゴ Pro W3" pitchFamily="-1" charset="-128"/>
              </a:rPr>
              <a:t>; none of </a:t>
            </a:r>
            <a:r>
              <a:rPr lang="fr-FR" baseline="0" dirty="0" err="1" smtClean="0">
                <a:ea typeface="ヒラギノ角ゴ Pro W3" pitchFamily="-1" charset="-128"/>
                <a:cs typeface="ヒラギノ角ゴ Pro W3" pitchFamily="-1" charset="-128"/>
              </a:rPr>
              <a:t>these</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events</a:t>
            </a:r>
            <a:r>
              <a:rPr lang="fr-FR" baseline="0" dirty="0" smtClean="0">
                <a:ea typeface="ヒラギノ角ゴ Pro W3" pitchFamily="-1" charset="-128"/>
                <a:cs typeface="ヒラギノ角ゴ Pro W3" pitchFamily="-1" charset="-128"/>
              </a:rPr>
              <a:t> lead to </a:t>
            </a:r>
            <a:r>
              <a:rPr lang="fr-FR" baseline="0" dirty="0" err="1" smtClean="0">
                <a:ea typeface="ヒラギノ角ゴ Pro W3" pitchFamily="-1" charset="-128"/>
                <a:cs typeface="ヒラギノ角ゴ Pro W3" pitchFamily="-1" charset="-128"/>
              </a:rPr>
              <a:t>serious</a:t>
            </a:r>
            <a:r>
              <a:rPr lang="fr-FR" baseline="0" dirty="0" smtClean="0">
                <a:ea typeface="ヒラギノ角ゴ Pro W3" pitchFamily="-1" charset="-128"/>
                <a:cs typeface="ヒラギノ角ゴ Pro W3" pitchFamily="-1" charset="-128"/>
              </a:rPr>
              <a:t> AE, discontinuation 3/3000 in the </a:t>
            </a:r>
            <a:r>
              <a:rPr lang="fr-FR" baseline="0" dirty="0" err="1" smtClean="0">
                <a:ea typeface="ヒラギノ角ゴ Pro W3" pitchFamily="-1" charset="-128"/>
                <a:cs typeface="ヒラギノ角ゴ Pro W3" pitchFamily="-1" charset="-128"/>
              </a:rPr>
              <a:t>entire</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study</a:t>
            </a:r>
            <a:r>
              <a:rPr lang="fr-FR" baseline="0" dirty="0" smtClean="0">
                <a:ea typeface="ヒラギノ角ゴ Pro W3" pitchFamily="-1" charset="-128"/>
                <a:cs typeface="ヒラギノ角ゴ Pro W3" pitchFamily="-1" charset="-128"/>
              </a:rPr>
              <a:t> 0.1% in 300 mg; 15/172 </a:t>
            </a:r>
            <a:r>
              <a:rPr lang="fr-FR" baseline="0" dirty="0" err="1" smtClean="0">
                <a:ea typeface="ヒラギノ角ゴ Pro W3" pitchFamily="-1" charset="-128"/>
                <a:cs typeface="ヒラギノ角ゴ Pro W3" pitchFamily="-1" charset="-128"/>
              </a:rPr>
              <a:t>had</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intravascular</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effects</a:t>
            </a:r>
            <a:endParaRPr lang="fr-FR" baseline="0" dirty="0" smtClean="0">
              <a:ea typeface="ヒラギノ角ゴ Pro W3" pitchFamily="-1" charset="-128"/>
              <a:cs typeface="ヒラギノ角ゴ Pro W3" pitchFamily="-1" charset="-128"/>
            </a:endParaRPr>
          </a:p>
          <a:p>
            <a:r>
              <a:rPr lang="fr-FR" baseline="0" dirty="0" err="1" smtClean="0">
                <a:ea typeface="ヒラギノ角ゴ Pro W3" pitchFamily="-1" charset="-128"/>
                <a:cs typeface="ヒラギノ角ゴ Pro W3" pitchFamily="-1" charset="-128"/>
              </a:rPr>
              <a:t>Decreased</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urinary</a:t>
            </a:r>
            <a:r>
              <a:rPr lang="fr-FR" baseline="0" dirty="0" smtClean="0">
                <a:ea typeface="ヒラギノ角ゴ Pro W3" pitchFamily="-1" charset="-128"/>
                <a:cs typeface="ヒラギノ角ゴ Pro W3" pitchFamily="-1" charset="-128"/>
              </a:rPr>
              <a:t> output </a:t>
            </a:r>
            <a:r>
              <a:rPr lang="fr-FR" baseline="0" dirty="0" err="1" smtClean="0">
                <a:ea typeface="ヒラギノ角ゴ Pro W3" pitchFamily="-1" charset="-128"/>
                <a:cs typeface="ヒラギノ角ゴ Pro W3" pitchFamily="-1" charset="-128"/>
              </a:rPr>
              <a:t>is</a:t>
            </a:r>
            <a:r>
              <a:rPr lang="fr-FR" baseline="0" dirty="0" smtClean="0">
                <a:ea typeface="ヒラギノ角ゴ Pro W3" pitchFamily="-1" charset="-128"/>
                <a:cs typeface="ヒラギノ角ゴ Pro W3" pitchFamily="-1" charset="-128"/>
              </a:rPr>
              <a:t> correct </a:t>
            </a:r>
            <a:r>
              <a:rPr lang="fr-FR" baseline="0" dirty="0" err="1" smtClean="0">
                <a:ea typeface="ヒラギノ角ゴ Pro W3" pitchFamily="-1" charset="-128"/>
                <a:cs typeface="ヒラギノ角ゴ Pro W3" pitchFamily="-1" charset="-128"/>
              </a:rPr>
              <a:t>given</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that</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we</a:t>
            </a:r>
            <a:r>
              <a:rPr lang="fr-FR" baseline="0" dirty="0" smtClean="0">
                <a:ea typeface="ヒラギノ角ゴ Pro W3" pitchFamily="-1" charset="-128"/>
                <a:cs typeface="ヒラギノ角ゴ Pro W3" pitchFamily="-1" charset="-128"/>
              </a:rPr>
              <a:t> are </a:t>
            </a:r>
            <a:r>
              <a:rPr lang="fr-FR" baseline="0" dirty="0" err="1" smtClean="0">
                <a:ea typeface="ヒラギノ角ゴ Pro W3" pitchFamily="-1" charset="-128"/>
                <a:cs typeface="ヒラギノ角ゴ Pro W3" pitchFamily="-1" charset="-128"/>
              </a:rPr>
              <a:t>looking</a:t>
            </a:r>
            <a:r>
              <a:rPr lang="fr-FR" baseline="0" dirty="0" smtClean="0">
                <a:ea typeface="ヒラギノ角ゴ Pro W3" pitchFamily="-1" charset="-128"/>
                <a:cs typeface="ヒラギノ角ゴ Pro W3" pitchFamily="-1" charset="-128"/>
              </a:rPr>
              <a:t> at volume </a:t>
            </a:r>
            <a:r>
              <a:rPr lang="fr-FR" baseline="0" dirty="0" err="1" smtClean="0">
                <a:ea typeface="ヒラギノ角ゴ Pro W3" pitchFamily="-1" charset="-128"/>
                <a:cs typeface="ヒラギノ角ゴ Pro W3" pitchFamily="-1" charset="-128"/>
              </a:rPr>
              <a:t>depletion</a:t>
            </a:r>
            <a:r>
              <a:rPr lang="fr-FR" baseline="0" dirty="0" smtClean="0">
                <a:ea typeface="ヒラギノ角ゴ Pro W3" pitchFamily="-1" charset="-128"/>
                <a:cs typeface="ヒラギノ角ゴ Pro W3" pitchFamily="-1" charset="-128"/>
              </a:rPr>
              <a:t>.  </a:t>
            </a:r>
          </a:p>
          <a:p>
            <a:endParaRPr lang="fr-FR" dirty="0">
              <a:ea typeface="ヒラギノ角ゴ Pro W3" pitchFamily="-1" charset="-128"/>
              <a:cs typeface="ヒラギノ角ゴ Pro W3" pitchFamily="-1" charset="-128"/>
            </a:endParaRPr>
          </a:p>
        </p:txBody>
      </p:sp>
      <p:sp>
        <p:nvSpPr>
          <p:cNvPr id="388100" name="Slide Number Placeholder 3"/>
          <p:cNvSpPr>
            <a:spLocks noGrp="1"/>
          </p:cNvSpPr>
          <p:nvPr>
            <p:ph type="sldNum" sz="quarter" idx="5"/>
          </p:nvPr>
        </p:nvSpPr>
        <p:spPr bwMode="auto">
          <a:noFill/>
          <a:ln>
            <a:miter lim="800000"/>
            <a:headEnd/>
            <a:tailEnd/>
          </a:ln>
        </p:spPr>
        <p:txBody>
          <a:bodyPr/>
          <a:lstStyle/>
          <a:p>
            <a:fld id="{98C66BB0-50F6-6F4D-B2EC-23600E1B4D3E}" type="slidenum">
              <a:rPr lang="en-US"/>
              <a:pPr/>
              <a:t>31</a:t>
            </a:fld>
            <a:endParaRPr lang="en-US" dirty="0"/>
          </a:p>
        </p:txBody>
      </p:sp>
    </p:spTree>
    <p:extLst>
      <p:ext uri="{BB962C8B-B14F-4D97-AF65-F5344CB8AC3E}">
        <p14:creationId xmlns:p14="http://schemas.microsoft.com/office/powerpoint/2010/main" val="3447730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p:cNvSpPr>
          <p:nvPr>
            <p:ph type="sldImg"/>
          </p:nvPr>
        </p:nvSpPr>
        <p:spPr bwMode="auto">
          <a:noFill/>
          <a:ln>
            <a:solidFill>
              <a:srgbClr val="000000"/>
            </a:solidFill>
            <a:miter lim="800000"/>
            <a:headEnd/>
            <a:tailEnd/>
          </a:ln>
        </p:spPr>
      </p:sp>
      <p:sp>
        <p:nvSpPr>
          <p:cNvPr id="388099" name="Notes Placeholder 2"/>
          <p:cNvSpPr>
            <a:spLocks noGrp="1"/>
          </p:cNvSpPr>
          <p:nvPr>
            <p:ph type="body" idx="1"/>
          </p:nvPr>
        </p:nvSpPr>
        <p:spPr bwMode="auto">
          <a:noFill/>
        </p:spPr>
        <p:txBody>
          <a:bodyPr/>
          <a:lstStyle/>
          <a:p>
            <a:r>
              <a:rPr lang="fr-FR" dirty="0" err="1" smtClean="0">
                <a:ea typeface="ヒラギノ角ゴ Pro W3" pitchFamily="-1" charset="-128"/>
                <a:cs typeface="ヒラギノ角ゴ Pro W3" pitchFamily="-1" charset="-128"/>
              </a:rPr>
              <a:t>Two</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risk</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factors</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potent</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diuretics</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lasix</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exercise</a:t>
            </a:r>
            <a:r>
              <a:rPr lang="fr-FR" baseline="0" dirty="0" smtClean="0">
                <a:ea typeface="ヒラギノ角ゴ Pro W3" pitchFamily="-1" charset="-128"/>
                <a:cs typeface="ヒラギノ角ゴ Pro W3" pitchFamily="-1" charset="-128"/>
              </a:rPr>
              <a:t> caution and </a:t>
            </a:r>
            <a:r>
              <a:rPr lang="fr-FR" baseline="0" dirty="0" err="1" smtClean="0">
                <a:ea typeface="ヒラギノ角ゴ Pro W3" pitchFamily="-1" charset="-128"/>
                <a:cs typeface="ヒラギノ角ゴ Pro W3" pitchFamily="-1" charset="-128"/>
              </a:rPr>
              <a:t>their</a:t>
            </a:r>
            <a:r>
              <a:rPr lang="fr-FR" baseline="0" dirty="0" smtClean="0">
                <a:ea typeface="ヒラギノ角ゴ Pro W3" pitchFamily="-1" charset="-128"/>
                <a:cs typeface="ヒラギノ角ゴ Pro W3" pitchFamily="-1" charset="-128"/>
              </a:rPr>
              <a:t> volume)</a:t>
            </a:r>
          </a:p>
          <a:p>
            <a:r>
              <a:rPr lang="fr-FR" baseline="0" dirty="0" err="1" smtClean="0">
                <a:ea typeface="ヒラギノ角ゴ Pro W3" pitchFamily="-1" charset="-128"/>
                <a:cs typeface="ヒラギノ角ゴ Pro W3" pitchFamily="-1" charset="-128"/>
              </a:rPr>
              <a:t>Risk</a:t>
            </a:r>
            <a:r>
              <a:rPr lang="fr-FR" baseline="0" dirty="0" smtClean="0">
                <a:ea typeface="ヒラギノ角ゴ Pro W3" pitchFamily="-1" charset="-128"/>
                <a:cs typeface="ヒラギノ角ゴ Pro W3" pitchFamily="-1" charset="-128"/>
              </a:rPr>
              <a:t> factor: </a:t>
            </a:r>
            <a:r>
              <a:rPr lang="fr-FR" baseline="0" dirty="0" err="1" smtClean="0">
                <a:ea typeface="ヒラギノ角ゴ Pro W3" pitchFamily="-1" charset="-128"/>
                <a:cs typeface="ヒラギノ角ゴ Pro W3" pitchFamily="-1" charset="-128"/>
              </a:rPr>
              <a:t>eGFR</a:t>
            </a:r>
            <a:r>
              <a:rPr lang="fr-FR" baseline="0" dirty="0" smtClean="0">
                <a:ea typeface="ヒラギノ角ゴ Pro W3" pitchFamily="-1" charset="-128"/>
                <a:cs typeface="ヒラギノ角ゴ Pro W3" pitchFamily="-1" charset="-128"/>
              </a:rPr>
              <a:t> &lt;60 rates </a:t>
            </a:r>
            <a:r>
              <a:rPr lang="fr-FR" baseline="0" dirty="0" err="1" smtClean="0">
                <a:ea typeface="ヒラギノ角ゴ Pro W3" pitchFamily="-1" charset="-128"/>
                <a:cs typeface="ヒラギノ角ゴ Pro W3" pitchFamily="-1" charset="-128"/>
              </a:rPr>
              <a:t>jumped</a:t>
            </a:r>
            <a:r>
              <a:rPr lang="fr-FR" baseline="0" dirty="0" smtClean="0">
                <a:ea typeface="ヒラギノ角ゴ Pro W3" pitchFamily="-1" charset="-128"/>
                <a:cs typeface="ヒラギノ角ゴ Pro W3" pitchFamily="-1" charset="-128"/>
              </a:rPr>
              <a:t> up; power </a:t>
            </a:r>
            <a:r>
              <a:rPr lang="fr-FR" baseline="0" dirty="0" err="1" smtClean="0">
                <a:ea typeface="ヒラギノ角ゴ Pro W3" pitchFamily="-1" charset="-128"/>
                <a:cs typeface="ヒラギノ角ゴ Pro W3" pitchFamily="-1" charset="-128"/>
              </a:rPr>
              <a:t>kidney</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function</a:t>
            </a:r>
            <a:r>
              <a:rPr lang="fr-FR" baseline="0" dirty="0" smtClean="0">
                <a:ea typeface="ヒラギノ角ゴ Pro W3" pitchFamily="-1" charset="-128"/>
                <a:cs typeface="ヒラギノ角ゴ Pro W3" pitchFamily="-1" charset="-128"/>
              </a:rPr>
              <a:t> more volume </a:t>
            </a:r>
            <a:r>
              <a:rPr lang="fr-FR" baseline="0" dirty="0" err="1" smtClean="0">
                <a:ea typeface="ヒラギノ角ゴ Pro W3" pitchFamily="-1" charset="-128"/>
                <a:cs typeface="ヒラギノ角ゴ Pro W3" pitchFamily="-1" charset="-128"/>
              </a:rPr>
              <a:t>related</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symptoms</a:t>
            </a:r>
            <a:endParaRPr lang="fr-FR" dirty="0" smtClean="0">
              <a:ea typeface="ヒラギノ角ゴ Pro W3" pitchFamily="-1" charset="-128"/>
              <a:cs typeface="ヒラギノ角ゴ Pro W3" pitchFamily="-1" charset="-128"/>
            </a:endParaRPr>
          </a:p>
          <a:p>
            <a:endParaRPr lang="fr-FR" dirty="0" smtClean="0">
              <a:ea typeface="ヒラギノ角ゴ Pro W3" pitchFamily="-1" charset="-128"/>
              <a:cs typeface="ヒラギノ角ゴ Pro W3" pitchFamily="-1" charset="-128"/>
            </a:endParaRPr>
          </a:p>
          <a:p>
            <a:r>
              <a:rPr lang="fr-FR" dirty="0" smtClean="0">
                <a:ea typeface="ヒラギノ角ゴ Pro W3" pitchFamily="-1" charset="-128"/>
                <a:cs typeface="ヒラギノ角ゴ Pro W3" pitchFamily="-1" charset="-128"/>
              </a:rPr>
              <a:t>HCTZ-</a:t>
            </a:r>
            <a:r>
              <a:rPr lang="fr-FR" baseline="0" dirty="0" smtClean="0">
                <a:ea typeface="ヒラギノ角ゴ Pro W3" pitchFamily="-1" charset="-128"/>
                <a:cs typeface="ヒラギノ角ゴ Pro W3" pitchFamily="-1" charset="-128"/>
              </a:rPr>
              <a:t> rates </a:t>
            </a:r>
            <a:r>
              <a:rPr lang="fr-FR" baseline="0" dirty="0" err="1" smtClean="0">
                <a:ea typeface="ヒラギノ角ゴ Pro W3" pitchFamily="-1" charset="-128"/>
                <a:cs typeface="ヒラギノ角ゴ Pro W3" pitchFamily="-1" charset="-128"/>
              </a:rPr>
              <a:t>much</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lower</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nearly</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identical</a:t>
            </a:r>
            <a:r>
              <a:rPr lang="fr-FR" baseline="0" dirty="0" smtClean="0">
                <a:ea typeface="ヒラギノ角ゴ Pro W3" pitchFamily="-1" charset="-128"/>
                <a:cs typeface="ヒラギノ角ゴ Pro W3" pitchFamily="-1" charset="-128"/>
              </a:rPr>
              <a:t> to </a:t>
            </a:r>
            <a:r>
              <a:rPr lang="fr-FR" baseline="0" dirty="0" err="1" smtClean="0">
                <a:ea typeface="ヒラギノ角ゴ Pro W3" pitchFamily="-1" charset="-128"/>
                <a:cs typeface="ヒラギノ角ゴ Pro W3" pitchFamily="-1" charset="-128"/>
              </a:rPr>
              <a:t>what</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we</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saw</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with</a:t>
            </a:r>
            <a:r>
              <a:rPr lang="fr-FR" baseline="0" dirty="0" smtClean="0">
                <a:ea typeface="ヒラギノ角ゴ Pro W3" pitchFamily="-1" charset="-128"/>
                <a:cs typeface="ヒラギノ角ゴ Pro W3" pitchFamily="-1" charset="-128"/>
              </a:rPr>
              <a:t> placebo; do not </a:t>
            </a:r>
            <a:r>
              <a:rPr lang="fr-FR" baseline="0" dirty="0" err="1" smtClean="0">
                <a:ea typeface="ヒラギノ角ゴ Pro W3" pitchFamily="-1" charset="-128"/>
                <a:cs typeface="ヒラギノ角ゴ Pro W3" pitchFamily="-1" charset="-128"/>
              </a:rPr>
              <a:t>adjust</a:t>
            </a:r>
            <a:r>
              <a:rPr lang="fr-FR" baseline="0" dirty="0" smtClean="0">
                <a:ea typeface="ヒラギノ角ゴ Pro W3" pitchFamily="-1" charset="-128"/>
                <a:cs typeface="ヒラギノ角ゴ Pro W3" pitchFamily="-1" charset="-128"/>
              </a:rPr>
              <a:t> HCTZ dose; </a:t>
            </a:r>
            <a:r>
              <a:rPr lang="fr-FR" baseline="0" dirty="0" err="1" smtClean="0">
                <a:ea typeface="ヒラギノ角ゴ Pro W3" pitchFamily="-1" charset="-128"/>
                <a:cs typeface="ヒラギノ角ゴ Pro W3" pitchFamily="-1" charset="-128"/>
              </a:rPr>
              <a:t>ask</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them</a:t>
            </a:r>
            <a:r>
              <a:rPr lang="fr-FR" baseline="0" dirty="0" smtClean="0">
                <a:ea typeface="ヒラギノ角ゴ Pro W3" pitchFamily="-1" charset="-128"/>
                <a:cs typeface="ヒラギノ角ゴ Pro W3" pitchFamily="-1" charset="-128"/>
              </a:rPr>
              <a:t> to drink more water; not the case for HCTZ</a:t>
            </a:r>
          </a:p>
          <a:p>
            <a:endParaRPr lang="fr-FR" baseline="0" dirty="0" smtClean="0">
              <a:ea typeface="ヒラギノ角ゴ Pro W3" pitchFamily="-1" charset="-128"/>
              <a:cs typeface="ヒラギノ角ゴ Pro W3" pitchFamily="-1" charset="-128"/>
            </a:endParaRPr>
          </a:p>
          <a:p>
            <a:r>
              <a:rPr lang="fr-FR" baseline="0" dirty="0" smtClean="0">
                <a:ea typeface="ヒラギノ角ゴ Pro W3" pitchFamily="-1" charset="-128"/>
                <a:cs typeface="ヒラギノ角ゴ Pro W3" pitchFamily="-1" charset="-128"/>
              </a:rPr>
              <a:t>ACE/ARB- if </a:t>
            </a:r>
            <a:r>
              <a:rPr lang="fr-FR" baseline="0" dirty="0" err="1" smtClean="0">
                <a:ea typeface="ヒラギノ角ゴ Pro W3" pitchFamily="-1" charset="-128"/>
                <a:cs typeface="ヒラギノ角ゴ Pro W3" pitchFamily="-1" charset="-128"/>
              </a:rPr>
              <a:t>you</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were</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iniating</a:t>
            </a:r>
            <a:r>
              <a:rPr lang="fr-FR" baseline="0" dirty="0" smtClean="0">
                <a:ea typeface="ヒラギノ角ゴ Pro W3" pitchFamily="-1" charset="-128"/>
                <a:cs typeface="ヒラギノ角ゴ Pro W3" pitchFamily="-1" charset="-128"/>
              </a:rPr>
              <a:t> an A</a:t>
            </a:r>
            <a:r>
              <a:rPr lang="en-US" baseline="0" dirty="0" smtClean="0">
                <a:ea typeface="ヒラギノ角ゴ Pro W3" pitchFamily="-1" charset="-128"/>
                <a:cs typeface="ヒラギノ角ゴ Pro W3" pitchFamily="-1" charset="-128"/>
              </a:rPr>
              <a:t>c</a:t>
            </a:r>
            <a:r>
              <a:rPr lang="fr-FR" baseline="0" dirty="0" smtClean="0">
                <a:ea typeface="ヒラギノ角ゴ Pro W3" pitchFamily="-1" charset="-128"/>
                <a:cs typeface="ヒラギノ角ゴ Pro W3" pitchFamily="-1" charset="-128"/>
              </a:rPr>
              <a:t>e/ARB in patient; </a:t>
            </a:r>
            <a:r>
              <a:rPr lang="fr-FR" baseline="0" dirty="0" err="1" smtClean="0">
                <a:ea typeface="ヒラギノ角ゴ Pro W3" pitchFamily="-1" charset="-128"/>
                <a:cs typeface="ヒラギノ角ゴ Pro W3" pitchFamily="-1" charset="-128"/>
              </a:rPr>
              <a:t>same</a:t>
            </a:r>
            <a:r>
              <a:rPr lang="fr-FR" baseline="0" dirty="0" smtClean="0">
                <a:ea typeface="ヒラギノ角ゴ Pro W3" pitchFamily="-1" charset="-128"/>
                <a:cs typeface="ヒラギノ角ゴ Pro W3" pitchFamily="-1" charset="-128"/>
              </a:rPr>
              <a:t> as </a:t>
            </a:r>
            <a:r>
              <a:rPr lang="fr-FR" baseline="0" dirty="0" err="1" smtClean="0">
                <a:ea typeface="ヒラギノ角ゴ Pro W3" pitchFamily="-1" charset="-128"/>
                <a:cs typeface="ヒラギノ角ゴ Pro W3" pitchFamily="-1" charset="-128"/>
              </a:rPr>
              <a:t>adding</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other</a:t>
            </a:r>
            <a:r>
              <a:rPr lang="fr-FR" baseline="0" dirty="0" smtClean="0">
                <a:ea typeface="ヒラギノ角ゴ Pro W3" pitchFamily="-1" charset="-128"/>
                <a:cs typeface="ヒラギノ角ゴ Pro W3" pitchFamily="-1" charset="-128"/>
              </a:rPr>
              <a:t> agent; </a:t>
            </a:r>
            <a:r>
              <a:rPr lang="fr-FR" baseline="0" dirty="0" err="1" smtClean="0">
                <a:ea typeface="ヒラギノ角ゴ Pro W3" pitchFamily="-1" charset="-128"/>
                <a:cs typeface="ヒラギノ角ゴ Pro W3" pitchFamily="-1" charset="-128"/>
              </a:rPr>
              <a:t>would</a:t>
            </a:r>
            <a:r>
              <a:rPr lang="fr-FR" baseline="0" dirty="0" smtClean="0">
                <a:ea typeface="ヒラギノ角ゴ Pro W3" pitchFamily="-1" charset="-128"/>
                <a:cs typeface="ヒラギノ角ゴ Pro W3" pitchFamily="-1" charset="-128"/>
              </a:rPr>
              <a:t> not </a:t>
            </a:r>
            <a:r>
              <a:rPr lang="fr-FR" baseline="0" dirty="0" err="1" smtClean="0">
                <a:ea typeface="ヒラギノ角ゴ Pro W3" pitchFamily="-1" charset="-128"/>
                <a:cs typeface="ヒラギノ角ゴ Pro W3" pitchFamily="-1" charset="-128"/>
              </a:rPr>
              <a:t>initiate</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both</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at</a:t>
            </a:r>
            <a:r>
              <a:rPr lang="fr-FR" baseline="0" dirty="0" smtClean="0">
                <a:ea typeface="ヒラギノ角ゴ Pro W3" pitchFamily="-1" charset="-128"/>
                <a:cs typeface="ヒラギノ角ゴ Pro W3" pitchFamily="-1" charset="-128"/>
              </a:rPr>
              <a:t> the </a:t>
            </a:r>
            <a:r>
              <a:rPr lang="fr-FR" baseline="0" dirty="0" err="1" smtClean="0">
                <a:ea typeface="ヒラギノ角ゴ Pro W3" pitchFamily="-1" charset="-128"/>
                <a:cs typeface="ヒラギノ角ゴ Pro W3" pitchFamily="-1" charset="-128"/>
              </a:rPr>
              <a:t>same</a:t>
            </a:r>
            <a:r>
              <a:rPr lang="fr-FR" baseline="0" dirty="0" smtClean="0">
                <a:ea typeface="ヒラギノ角ゴ Pro W3" pitchFamily="-1" charset="-128"/>
                <a:cs typeface="ヒラギノ角ゴ Pro W3" pitchFamily="-1" charset="-128"/>
              </a:rPr>
              <a:t> time!!</a:t>
            </a:r>
            <a:endParaRPr lang="fr-FR" dirty="0" smtClean="0">
              <a:ea typeface="ヒラギノ角ゴ Pro W3" pitchFamily="-1" charset="-128"/>
              <a:cs typeface="ヒラギノ角ゴ Pro W3" pitchFamily="-1" charset="-128"/>
            </a:endParaRPr>
          </a:p>
          <a:p>
            <a:endParaRPr lang="fr-FR" dirty="0" smtClean="0">
              <a:ea typeface="ヒラギノ角ゴ Pro W3" pitchFamily="-1" charset="-128"/>
              <a:cs typeface="ヒラギノ角ゴ Pro W3" pitchFamily="-1" charset="-128"/>
            </a:endParaRPr>
          </a:p>
          <a:p>
            <a:r>
              <a:rPr lang="fr-FR" dirty="0" smtClean="0">
                <a:ea typeface="ヒラギノ角ゴ Pro W3" pitchFamily="-1" charset="-128"/>
                <a:cs typeface="ヒラギノ角ゴ Pro W3" pitchFamily="-1" charset="-128"/>
              </a:rPr>
              <a:t>The </a:t>
            </a:r>
            <a:r>
              <a:rPr lang="fr-FR" dirty="0" err="1" smtClean="0">
                <a:ea typeface="ヒラギノ角ゴ Pro W3" pitchFamily="-1" charset="-128"/>
                <a:cs typeface="ヒラギノ角ゴ Pro W3" pitchFamily="-1" charset="-128"/>
              </a:rPr>
              <a:t>risk</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factors</a:t>
            </a:r>
            <a:r>
              <a:rPr lang="fr-FR" dirty="0" smtClean="0">
                <a:ea typeface="ヒラギノ角ゴ Pro W3" pitchFamily="-1" charset="-128"/>
                <a:cs typeface="ヒラギノ角ゴ Pro W3" pitchFamily="-1" charset="-128"/>
              </a:rPr>
              <a:t> for volume </a:t>
            </a:r>
            <a:r>
              <a:rPr lang="fr-FR" dirty="0" err="1" smtClean="0">
                <a:ea typeface="ヒラギノ角ゴ Pro W3" pitchFamily="-1" charset="-128"/>
                <a:cs typeface="ヒラギノ角ゴ Pro W3" pitchFamily="-1" charset="-128"/>
              </a:rPr>
              <a:t>depletion</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symptoms</a:t>
            </a:r>
            <a:r>
              <a:rPr lang="fr-FR" dirty="0" smtClean="0">
                <a:ea typeface="ヒラギノ角ゴ Pro W3" pitchFamily="-1" charset="-128"/>
                <a:cs typeface="ヒラギノ角ゴ Pro W3" pitchFamily="-1" charset="-128"/>
              </a:rPr>
              <a:t> are </a:t>
            </a:r>
            <a:r>
              <a:rPr lang="fr-FR" dirty="0" err="1" smtClean="0">
                <a:ea typeface="ヒラギノ角ゴ Pro W3" pitchFamily="-1" charset="-128"/>
                <a:cs typeface="ヒラギノ角ゴ Pro W3" pitchFamily="-1" charset="-128"/>
              </a:rPr>
              <a:t>dosing</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with</a:t>
            </a:r>
            <a:r>
              <a:rPr lang="fr-FR" dirty="0" smtClean="0">
                <a:ea typeface="ヒラギノ角ゴ Pro W3" pitchFamily="-1" charset="-128"/>
                <a:cs typeface="ヒラギノ角ゴ Pro W3" pitchFamily="-1" charset="-128"/>
              </a:rPr>
              <a:t> a </a:t>
            </a:r>
            <a:r>
              <a:rPr lang="fr-FR" dirty="0" err="1" smtClean="0">
                <a:ea typeface="ヒラギノ角ゴ Pro W3" pitchFamily="-1" charset="-128"/>
                <a:cs typeface="ヒラギノ角ゴ Pro W3" pitchFamily="-1" charset="-128"/>
              </a:rPr>
              <a:t>loop</a:t>
            </a:r>
            <a:r>
              <a:rPr lang="fr-FR" dirty="0" smtClean="0">
                <a:ea typeface="ヒラギノ角ゴ Pro W3" pitchFamily="-1" charset="-128"/>
                <a:cs typeface="ヒラギノ角ゴ Pro W3" pitchFamily="-1" charset="-128"/>
              </a:rPr>
              <a:t> </a:t>
            </a:r>
            <a:r>
              <a:rPr lang="fr-FR" dirty="0" err="1" smtClean="0">
                <a:ea typeface="ヒラギノ角ゴ Pro W3" pitchFamily="-1" charset="-128"/>
                <a:cs typeface="ヒラギノ角ゴ Pro W3" pitchFamily="-1" charset="-128"/>
              </a:rPr>
              <a:t>diuretic</a:t>
            </a:r>
            <a:r>
              <a:rPr lang="fr-FR" dirty="0" smtClean="0">
                <a:ea typeface="ヒラギノ角ゴ Pro W3" pitchFamily="-1" charset="-128"/>
                <a:cs typeface="ヒラギノ角ゴ Pro W3" pitchFamily="-1" charset="-128"/>
              </a:rPr>
              <a:t>,</a:t>
            </a:r>
            <a:r>
              <a:rPr lang="fr-FR" baseline="0" dirty="0" smtClean="0">
                <a:ea typeface="ヒラギノ角ゴ Pro W3" pitchFamily="-1" charset="-128"/>
                <a:cs typeface="ヒラギノ角ゴ Pro W3" pitchFamily="-1" charset="-128"/>
              </a:rPr>
              <a:t> patients </a:t>
            </a:r>
            <a:r>
              <a:rPr lang="fr-FR" baseline="0" dirty="0" err="1" smtClean="0">
                <a:ea typeface="ヒラギノ角ゴ Pro W3" pitchFamily="-1" charset="-128"/>
                <a:cs typeface="ヒラギノ角ゴ Pro W3" pitchFamily="-1" charset="-128"/>
              </a:rPr>
              <a:t>with</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low</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baseline</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eGFR</a:t>
            </a:r>
            <a:r>
              <a:rPr lang="fr-FR" baseline="0" dirty="0" smtClean="0">
                <a:ea typeface="ヒラギノ角ゴ Pro W3" pitchFamily="-1" charset="-128"/>
                <a:cs typeface="ヒラギノ角ゴ Pro W3" pitchFamily="-1" charset="-128"/>
              </a:rPr>
              <a:t> and patients </a:t>
            </a:r>
            <a:r>
              <a:rPr lang="fr-FR" baseline="0" dirty="0" err="1" smtClean="0">
                <a:ea typeface="ヒラギノ角ゴ Pro W3" pitchFamily="-1" charset="-128"/>
                <a:cs typeface="ヒラギノ角ゴ Pro W3" pitchFamily="-1" charset="-128"/>
              </a:rPr>
              <a:t>greater</a:t>
            </a:r>
            <a:r>
              <a:rPr lang="fr-FR" baseline="0" dirty="0" smtClean="0">
                <a:ea typeface="ヒラギノ角ゴ Pro W3" pitchFamily="-1" charset="-128"/>
                <a:cs typeface="ヒラギノ角ゴ Pro W3" pitchFamily="-1" charset="-128"/>
              </a:rPr>
              <a:t> </a:t>
            </a:r>
            <a:r>
              <a:rPr lang="fr-FR" baseline="0" dirty="0" err="1" smtClean="0">
                <a:ea typeface="ヒラギノ角ゴ Pro W3" pitchFamily="-1" charset="-128"/>
                <a:cs typeface="ヒラギノ角ゴ Pro W3" pitchFamily="-1" charset="-128"/>
              </a:rPr>
              <a:t>than</a:t>
            </a:r>
            <a:r>
              <a:rPr lang="fr-FR" baseline="0" dirty="0" smtClean="0">
                <a:ea typeface="ヒラギノ角ゴ Pro W3" pitchFamily="-1" charset="-128"/>
                <a:cs typeface="ヒラギノ角ゴ Pro W3" pitchFamily="-1" charset="-128"/>
              </a:rPr>
              <a:t> 75 </a:t>
            </a:r>
            <a:r>
              <a:rPr lang="fr-FR" baseline="0" dirty="0" err="1" smtClean="0">
                <a:ea typeface="ヒラギノ角ゴ Pro W3" pitchFamily="-1" charset="-128"/>
                <a:cs typeface="ヒラギノ角ゴ Pro W3" pitchFamily="-1" charset="-128"/>
              </a:rPr>
              <a:t>yoa</a:t>
            </a:r>
            <a:endParaRPr lang="fr-FR" dirty="0">
              <a:ea typeface="ヒラギノ角ゴ Pro W3" pitchFamily="-1" charset="-128"/>
              <a:cs typeface="ヒラギノ角ゴ Pro W3" pitchFamily="-1" charset="-128"/>
            </a:endParaRPr>
          </a:p>
        </p:txBody>
      </p:sp>
      <p:sp>
        <p:nvSpPr>
          <p:cNvPr id="388100" name="Slide Number Placeholder 3"/>
          <p:cNvSpPr>
            <a:spLocks noGrp="1"/>
          </p:cNvSpPr>
          <p:nvPr>
            <p:ph type="sldNum" sz="quarter" idx="5"/>
          </p:nvPr>
        </p:nvSpPr>
        <p:spPr bwMode="auto">
          <a:noFill/>
          <a:ln>
            <a:miter lim="800000"/>
            <a:headEnd/>
            <a:tailEnd/>
          </a:ln>
        </p:spPr>
        <p:txBody>
          <a:bodyPr/>
          <a:lstStyle/>
          <a:p>
            <a:fld id="{98C66BB0-50F6-6F4D-B2EC-23600E1B4D3E}" type="slidenum">
              <a:rPr lang="en-US"/>
              <a:pPr/>
              <a:t>32</a:t>
            </a:fld>
            <a:endParaRPr lang="en-US" dirty="0"/>
          </a:p>
        </p:txBody>
      </p:sp>
    </p:spTree>
    <p:extLst>
      <p:ext uri="{BB962C8B-B14F-4D97-AF65-F5344CB8AC3E}">
        <p14:creationId xmlns:p14="http://schemas.microsoft.com/office/powerpoint/2010/main" val="3447730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33</a:t>
            </a:fld>
            <a:endParaRPr lang="en-CA"/>
          </a:p>
        </p:txBody>
      </p:sp>
    </p:spTree>
    <p:extLst>
      <p:ext uri="{BB962C8B-B14F-4D97-AF65-F5344CB8AC3E}">
        <p14:creationId xmlns:p14="http://schemas.microsoft.com/office/powerpoint/2010/main" val="3602255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34</a:t>
            </a:fld>
            <a:endParaRPr lang="en-CA"/>
          </a:p>
        </p:txBody>
      </p:sp>
    </p:spTree>
    <p:extLst>
      <p:ext uri="{BB962C8B-B14F-4D97-AF65-F5344CB8AC3E}">
        <p14:creationId xmlns:p14="http://schemas.microsoft.com/office/powerpoint/2010/main" val="2601885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5" name="Rectangle 2"/>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endParaRPr lang="en-US" sz="1600" dirty="0" smtClean="0"/>
          </a:p>
          <a:p>
            <a:r>
              <a:rPr lang="en-US" sz="1600" dirty="0" smtClean="0"/>
              <a:t>-GFR drops lowers with  SU</a:t>
            </a:r>
          </a:p>
          <a:p>
            <a:r>
              <a:rPr lang="en-US" sz="1600" dirty="0" smtClean="0"/>
              <a:t>-see across all of the studies;</a:t>
            </a:r>
            <a:r>
              <a:rPr lang="en-US" sz="1600" baseline="0" dirty="0" smtClean="0"/>
              <a:t> initial drop in GFR; then it tends to stabilize; 2-3 ml/min (104 weeks)</a:t>
            </a:r>
          </a:p>
          <a:p>
            <a:r>
              <a:rPr lang="en-US" sz="1600" baseline="0" dirty="0" smtClean="0"/>
              <a:t>-* CREDENCE and (not just its effects on GFR; albumin/</a:t>
            </a:r>
            <a:r>
              <a:rPr lang="en-US" sz="1600" baseline="0" dirty="0" err="1" smtClean="0"/>
              <a:t>creatinine</a:t>
            </a:r>
            <a:r>
              <a:rPr lang="en-US" sz="1600" baseline="0" dirty="0" smtClean="0"/>
              <a:t> ratio; ACR went down) –two studies on the go looking at whether we can slow the progression of diabetic nephropathy</a:t>
            </a:r>
            <a:endParaRPr lang="en-US" sz="1600" dirty="0" smtClean="0"/>
          </a:p>
          <a:p>
            <a:endParaRPr lang="en-US" sz="1600" dirty="0" smtClean="0"/>
          </a:p>
          <a:p>
            <a:r>
              <a:rPr lang="en-US" sz="1600" dirty="0" smtClean="0"/>
              <a:t>As</a:t>
            </a:r>
            <a:r>
              <a:rPr lang="en-US" sz="1600" baseline="0" dirty="0" smtClean="0"/>
              <a:t> expected with a diuretic like agent there is an initial drop in </a:t>
            </a:r>
            <a:r>
              <a:rPr lang="en-US" sz="1600" baseline="0" dirty="0" err="1" smtClean="0"/>
              <a:t>eGFR</a:t>
            </a:r>
            <a:r>
              <a:rPr lang="en-US" sz="1600" baseline="0" dirty="0" smtClean="0"/>
              <a:t> however, there is a recovery to near baseline at 52 weeks/one year.</a:t>
            </a:r>
            <a:endParaRPr lang="en-US" sz="1600" dirty="0" smtClean="0"/>
          </a:p>
          <a:p>
            <a:pPr>
              <a:spcBef>
                <a:spcPts val="630"/>
              </a:spcBef>
            </a:pPr>
            <a:endParaRPr lang="en-US" sz="1600" dirty="0" smtClean="0">
              <a:solidFill>
                <a:srgbClr val="FFFFFF"/>
              </a:solidFill>
              <a:latin typeface="Verdana" pitchFamily="34" charset="0"/>
              <a:ea typeface="Verdana" pitchFamily="34" charset="0"/>
              <a:cs typeface="Verdana" pitchFamily="34" charset="0"/>
              <a:sym typeface="Verdana" pitchFamily="34" charset="0"/>
            </a:endParaRPr>
          </a:p>
          <a:p>
            <a:pPr>
              <a:spcBef>
                <a:spcPts val="630"/>
              </a:spcBef>
            </a:pPr>
            <a:r>
              <a:rPr lang="en-US" sz="1600" dirty="0" smtClean="0">
                <a:solidFill>
                  <a:srgbClr val="FFFFFF"/>
                </a:solidFill>
                <a:latin typeface="Verdana" pitchFamily="34" charset="0"/>
                <a:ea typeface="Verdana" pitchFamily="34" charset="0"/>
                <a:cs typeface="Verdana" pitchFamily="34" charset="0"/>
                <a:sym typeface="Verdana" pitchFamily="34" charset="0"/>
              </a:rPr>
              <a:t>Yale </a:t>
            </a:r>
            <a:r>
              <a:rPr lang="en-US" sz="1600" dirty="0">
                <a:solidFill>
                  <a:srgbClr val="FFFFFF"/>
                </a:solidFill>
                <a:latin typeface="Verdana" pitchFamily="34" charset="0"/>
                <a:ea typeface="Verdana" pitchFamily="34" charset="0"/>
                <a:cs typeface="Verdana" pitchFamily="34" charset="0"/>
                <a:sym typeface="Verdana" pitchFamily="34" charset="0"/>
              </a:rPr>
              <a:t>JF et al. ADA Annual Meeting 2013. Abstract 1075-P. </a:t>
            </a:r>
            <a:r>
              <a:rPr lang="en-US" sz="1600" u="sng" dirty="0">
                <a:solidFill>
                  <a:srgbClr val="FFFFFF"/>
                </a:solidFill>
                <a:ea typeface="Calibri" pitchFamily="34" charset="0"/>
                <a:cs typeface="Calibri" pitchFamily="34" charset="0"/>
                <a:sym typeface="Calibri" pitchFamily="34" charset="0"/>
                <a:hlinkClick r:id="rId3"/>
              </a:rPr>
              <a:t>http://www.fda.gov/downloads/AdvisoryCommittees/CommitteesMeetingMaterials/Drugs</a:t>
            </a:r>
            <a:r>
              <a:rPr lang="en-US" sz="1600" dirty="0">
                <a:solidFill>
                  <a:srgbClr val="FFFFFF"/>
                </a:solidFill>
                <a:ea typeface="Calibri" pitchFamily="34" charset="0"/>
                <a:cs typeface="Calibri" pitchFamily="34" charset="0"/>
                <a:sym typeface="Calibri" pitchFamily="34" charset="0"/>
              </a:rPr>
              <a:t>/EndocrinologicandMetabolicDrugsAdvisoryCommittee/UCM334550.pdf. Accessed January 23, 2013 </a:t>
            </a:r>
            <a:r>
              <a:rPr lang="en-US" sz="1600" dirty="0">
                <a:solidFill>
                  <a:srgbClr val="FFFFFF"/>
                </a:solidFill>
                <a:latin typeface="Verdana" pitchFamily="34" charset="0"/>
                <a:ea typeface="Verdana" pitchFamily="34" charset="0"/>
                <a:cs typeface="Verdana" pitchFamily="34" charset="0"/>
                <a:sym typeface="Verdana" pitchFamily="34" charset="0"/>
              </a:rPr>
              <a:t>Barnett A et al. ADA Annual Meeting 2013. Abstract 1104-P. </a:t>
            </a:r>
            <a:endParaRPr lang="en-US" sz="1600" dirty="0" smtClean="0">
              <a:solidFill>
                <a:srgbClr val="FFFFFF"/>
              </a:solidFill>
              <a:latin typeface="Verdana" pitchFamily="34" charset="0"/>
              <a:ea typeface="Verdana" pitchFamily="34" charset="0"/>
              <a:cs typeface="Verdana" pitchFamily="34" charset="0"/>
              <a:sym typeface="Verdana" pitchFamily="34" charset="0"/>
            </a:endParaRPr>
          </a:p>
          <a:p>
            <a:pPr>
              <a:spcBef>
                <a:spcPts val="630"/>
              </a:spcBef>
            </a:pPr>
            <a:r>
              <a:rPr lang="en-US" sz="1600" dirty="0" smtClean="0">
                <a:solidFill>
                  <a:srgbClr val="FFFFFF"/>
                </a:solidFill>
                <a:latin typeface="Verdana" pitchFamily="34" charset="0"/>
                <a:ea typeface="Verdana" pitchFamily="34" charset="0"/>
                <a:cs typeface="Verdana" pitchFamily="34" charset="0"/>
                <a:sym typeface="Verdana" pitchFamily="34" charset="0"/>
              </a:rPr>
              <a:t>The average decline</a:t>
            </a:r>
            <a:r>
              <a:rPr lang="en-US" sz="1600" baseline="0" dirty="0" smtClean="0">
                <a:solidFill>
                  <a:srgbClr val="FFFFFF"/>
                </a:solidFill>
                <a:latin typeface="Verdana" pitchFamily="34" charset="0"/>
                <a:ea typeface="Verdana" pitchFamily="34" charset="0"/>
                <a:cs typeface="Verdana" pitchFamily="34" charset="0"/>
                <a:sym typeface="Verdana" pitchFamily="34" charset="0"/>
              </a:rPr>
              <a:t> in </a:t>
            </a:r>
            <a:r>
              <a:rPr lang="en-US" sz="1600" baseline="0" dirty="0" err="1" smtClean="0">
                <a:solidFill>
                  <a:srgbClr val="FFFFFF"/>
                </a:solidFill>
                <a:latin typeface="Verdana" pitchFamily="34" charset="0"/>
                <a:ea typeface="Verdana" pitchFamily="34" charset="0"/>
                <a:cs typeface="Verdana" pitchFamily="34" charset="0"/>
                <a:sym typeface="Verdana" pitchFamily="34" charset="0"/>
              </a:rPr>
              <a:t>eGFR</a:t>
            </a:r>
            <a:r>
              <a:rPr lang="en-US" sz="1600" baseline="0" dirty="0" smtClean="0">
                <a:solidFill>
                  <a:srgbClr val="FFFFFF"/>
                </a:solidFill>
                <a:latin typeface="Verdana" pitchFamily="34" charset="0"/>
                <a:ea typeface="Verdana" pitchFamily="34" charset="0"/>
                <a:cs typeface="Verdana" pitchFamily="34" charset="0"/>
                <a:sym typeface="Verdana" pitchFamily="34" charset="0"/>
              </a:rPr>
              <a:t> over time is about 1 mL/min/1.73 m</a:t>
            </a:r>
            <a:r>
              <a:rPr lang="en-US" sz="1600" baseline="30000" dirty="0" smtClean="0">
                <a:solidFill>
                  <a:srgbClr val="FFFFFF"/>
                </a:solidFill>
                <a:latin typeface="Verdana" pitchFamily="34" charset="0"/>
                <a:ea typeface="Verdana" pitchFamily="34" charset="0"/>
                <a:cs typeface="Verdana" pitchFamily="34" charset="0"/>
                <a:sym typeface="Verdana" pitchFamily="34" charset="0"/>
              </a:rPr>
              <a:t>2  </a:t>
            </a:r>
            <a:endParaRPr lang="en-US" sz="1600" dirty="0">
              <a:solidFill>
                <a:srgbClr val="FFFFFF"/>
              </a:solidFill>
              <a:latin typeface="Verdana" pitchFamily="34" charset="0"/>
              <a:ea typeface="Verdana" pitchFamily="34" charset="0"/>
              <a:cs typeface="Verdana" pitchFamily="34" charset="0"/>
              <a:sym typeface="Verdan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630"/>
              </a:spcBef>
            </a:pPr>
            <a:r>
              <a:rPr lang="en-US" sz="1600" dirty="0" smtClean="0">
                <a:solidFill>
                  <a:srgbClr val="FFFFFF"/>
                </a:solidFill>
                <a:latin typeface="Verdana" pitchFamily="34" charset="0"/>
                <a:ea typeface="Verdana" pitchFamily="34" charset="0"/>
                <a:cs typeface="Verdana" pitchFamily="34" charset="0"/>
                <a:sym typeface="Verdana" pitchFamily="34" charset="0"/>
              </a:rPr>
              <a:t>If you stop an SGLT2</a:t>
            </a:r>
          </a:p>
          <a:p>
            <a:pPr>
              <a:spcBef>
                <a:spcPts val="630"/>
              </a:spcBef>
            </a:pPr>
            <a:r>
              <a:rPr lang="en-US" sz="1600" dirty="0" smtClean="0">
                <a:solidFill>
                  <a:srgbClr val="FFFFFF"/>
                </a:solidFill>
                <a:latin typeface="Verdana" pitchFamily="34" charset="0"/>
                <a:ea typeface="Verdana" pitchFamily="34" charset="0"/>
                <a:cs typeface="Verdana" pitchFamily="34" charset="0"/>
                <a:sym typeface="Verdana" pitchFamily="34" charset="0"/>
              </a:rPr>
              <a:t>-4 weeks GFR improved </a:t>
            </a:r>
          </a:p>
          <a:p>
            <a:pPr>
              <a:spcBef>
                <a:spcPts val="630"/>
              </a:spcBef>
            </a:pPr>
            <a:endParaRPr lang="en-US" sz="1600" dirty="0" smtClean="0">
              <a:solidFill>
                <a:srgbClr val="FFFFFF"/>
              </a:solidFill>
              <a:latin typeface="Verdana" pitchFamily="34" charset="0"/>
              <a:ea typeface="Verdana" pitchFamily="34" charset="0"/>
              <a:cs typeface="Verdana" pitchFamily="34" charset="0"/>
              <a:sym typeface="Verdana" pitchFamily="34" charset="0"/>
            </a:endParaRPr>
          </a:p>
          <a:p>
            <a:pPr>
              <a:spcBef>
                <a:spcPts val="630"/>
              </a:spcBef>
            </a:pPr>
            <a:endParaRPr lang="en-US" sz="1600" dirty="0" smtClean="0">
              <a:solidFill>
                <a:srgbClr val="FFFFFF"/>
              </a:solidFill>
              <a:latin typeface="Verdana" pitchFamily="34" charset="0"/>
              <a:ea typeface="Verdana" pitchFamily="34" charset="0"/>
              <a:cs typeface="Verdana" pitchFamily="34" charset="0"/>
              <a:sym typeface="Verdana" pitchFamily="34" charset="0"/>
            </a:endParaRPr>
          </a:p>
          <a:p>
            <a:pPr>
              <a:spcBef>
                <a:spcPts val="630"/>
              </a:spcBef>
            </a:pPr>
            <a:r>
              <a:rPr lang="en-US" sz="1600" dirty="0" smtClean="0">
                <a:solidFill>
                  <a:srgbClr val="FFFFFF"/>
                </a:solidFill>
                <a:latin typeface="Verdana" pitchFamily="34" charset="0"/>
                <a:ea typeface="Verdana" pitchFamily="34" charset="0"/>
                <a:cs typeface="Verdana" pitchFamily="34" charset="0"/>
                <a:sym typeface="Verdana" pitchFamily="34" charset="0"/>
              </a:rPr>
              <a:t>Yale </a:t>
            </a:r>
            <a:r>
              <a:rPr lang="en-US" sz="1600" dirty="0">
                <a:solidFill>
                  <a:srgbClr val="FFFFFF"/>
                </a:solidFill>
                <a:latin typeface="Verdana" pitchFamily="34" charset="0"/>
                <a:ea typeface="Verdana" pitchFamily="34" charset="0"/>
                <a:cs typeface="Verdana" pitchFamily="34" charset="0"/>
                <a:sym typeface="Verdana" pitchFamily="34" charset="0"/>
              </a:rPr>
              <a:t>JF et al. ADA Annual Meeting 2013. Abstract 1075-P. </a:t>
            </a:r>
            <a:r>
              <a:rPr lang="en-US" sz="1600" u="sng" dirty="0">
                <a:solidFill>
                  <a:srgbClr val="FFFFFF"/>
                </a:solidFill>
                <a:ea typeface="Calibri" pitchFamily="34" charset="0"/>
                <a:cs typeface="Calibri" pitchFamily="34" charset="0"/>
                <a:sym typeface="Calibri" pitchFamily="34" charset="0"/>
                <a:hlinkClick r:id="rId3"/>
              </a:rPr>
              <a:t>http://www.fda.gov/downloads/AdvisoryCommittees/CommitteesMeetingMaterials/Drugs</a:t>
            </a:r>
            <a:r>
              <a:rPr lang="en-US" sz="1600" dirty="0">
                <a:solidFill>
                  <a:srgbClr val="FFFFFF"/>
                </a:solidFill>
                <a:ea typeface="Calibri" pitchFamily="34" charset="0"/>
                <a:cs typeface="Calibri" pitchFamily="34" charset="0"/>
                <a:sym typeface="Calibri" pitchFamily="34" charset="0"/>
              </a:rPr>
              <a:t>/</a:t>
            </a:r>
            <a:r>
              <a:rPr lang="en-US" sz="1600" dirty="0" err="1">
                <a:solidFill>
                  <a:srgbClr val="FFFFFF"/>
                </a:solidFill>
                <a:ea typeface="Calibri" pitchFamily="34" charset="0"/>
                <a:cs typeface="Calibri" pitchFamily="34" charset="0"/>
                <a:sym typeface="Calibri" pitchFamily="34" charset="0"/>
              </a:rPr>
              <a:t>EndocrinologicandMetabolicDrugsAdvisoryCommittee</a:t>
            </a:r>
            <a:r>
              <a:rPr lang="en-US" sz="1600" dirty="0">
                <a:solidFill>
                  <a:srgbClr val="FFFFFF"/>
                </a:solidFill>
                <a:ea typeface="Calibri" pitchFamily="34" charset="0"/>
                <a:cs typeface="Calibri" pitchFamily="34" charset="0"/>
                <a:sym typeface="Calibri" pitchFamily="34" charset="0"/>
              </a:rPr>
              <a:t>/UCM334550.pdf. Accessed January 23, 2013 </a:t>
            </a:r>
            <a:r>
              <a:rPr lang="en-US" sz="1600" dirty="0">
                <a:solidFill>
                  <a:srgbClr val="FFFFFF"/>
                </a:solidFill>
                <a:latin typeface="Verdana" pitchFamily="34" charset="0"/>
                <a:ea typeface="Verdana" pitchFamily="34" charset="0"/>
                <a:cs typeface="Verdana" pitchFamily="34" charset="0"/>
                <a:sym typeface="Verdana" pitchFamily="34" charset="0"/>
              </a:rPr>
              <a:t>Barnett A et al. ADA Annual Meeting 2013. Abstract 1104-P.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3" name="Rectangle 2"/>
          <p:cNvSpPr>
            <a:spLocks noGrp="1" noChangeArrowheads="1"/>
          </p:cNvSpPr>
          <p:nvPr>
            <p:ph type="body" idx="1"/>
          </p:nvPr>
        </p:nvSpPr>
        <p:spPr bwMode="auto">
          <a:noFill/>
        </p:spPr>
        <p:txBody>
          <a:bodyPr wrap="square" numCol="1" anchor="t" anchorCtr="0" compatLnSpc="1">
            <a:prstTxWarp prst="textNoShape">
              <a:avLst/>
            </a:prstTxWarp>
            <a:normAutofit fontScale="62500" lnSpcReduction="20000"/>
          </a:bodyPr>
          <a:lstStyle/>
          <a:p>
            <a:pPr>
              <a:spcBef>
                <a:spcPts val="630"/>
              </a:spcBef>
            </a:pPr>
            <a:r>
              <a:rPr lang="en-US" sz="1600" dirty="0" smtClean="0">
                <a:solidFill>
                  <a:srgbClr val="000000"/>
                </a:solidFill>
                <a:latin typeface="Verdana" pitchFamily="34" charset="0"/>
                <a:ea typeface="Verdana" pitchFamily="34" charset="0"/>
                <a:cs typeface="Verdana" pitchFamily="34" charset="0"/>
                <a:sym typeface="Verdana" pitchFamily="34" charset="0"/>
              </a:rPr>
              <a:t>*Often gets asked the question</a:t>
            </a:r>
          </a:p>
          <a:p>
            <a:pPr>
              <a:spcBef>
                <a:spcPts val="630"/>
              </a:spcBef>
            </a:pPr>
            <a:r>
              <a:rPr lang="en-US" sz="1600" dirty="0" smtClean="0">
                <a:solidFill>
                  <a:srgbClr val="000000"/>
                </a:solidFill>
                <a:latin typeface="Verdana" pitchFamily="34" charset="0"/>
                <a:ea typeface="Verdana" pitchFamily="34" charset="0"/>
                <a:cs typeface="Verdana" pitchFamily="34" charset="0"/>
                <a:sym typeface="Verdana" pitchFamily="34" charset="0"/>
              </a:rPr>
              <a:t>Canada label use it to 45ml/min</a:t>
            </a:r>
          </a:p>
          <a:p>
            <a:pPr>
              <a:spcBef>
                <a:spcPts val="630"/>
              </a:spcBef>
            </a:pPr>
            <a:r>
              <a:rPr lang="en-US" sz="1600" dirty="0" smtClean="0">
                <a:solidFill>
                  <a:srgbClr val="000000"/>
                </a:solidFill>
                <a:latin typeface="Verdana" pitchFamily="34" charset="0"/>
                <a:ea typeface="Verdana" pitchFamily="34" charset="0"/>
                <a:cs typeface="Verdana" pitchFamily="34" charset="0"/>
                <a:sym typeface="Verdana" pitchFamily="34" charset="0"/>
              </a:rPr>
              <a:t>Here are the studies that show why they got that label</a:t>
            </a:r>
          </a:p>
          <a:p>
            <a:pPr>
              <a:spcBef>
                <a:spcPts val="630"/>
              </a:spcBef>
            </a:pPr>
            <a:r>
              <a:rPr lang="en-US" sz="1600" dirty="0" smtClean="0">
                <a:solidFill>
                  <a:srgbClr val="000000"/>
                </a:solidFill>
                <a:latin typeface="Verdana" pitchFamily="34" charset="0"/>
                <a:ea typeface="Verdana" pitchFamily="34" charset="0"/>
                <a:cs typeface="Verdana" pitchFamily="34" charset="0"/>
                <a:sym typeface="Verdana" pitchFamily="34" charset="0"/>
              </a:rPr>
              <a:t>-worse</a:t>
            </a:r>
            <a:r>
              <a:rPr lang="en-US" sz="1600" baseline="0" dirty="0" smtClean="0">
                <a:solidFill>
                  <a:srgbClr val="000000"/>
                </a:solidFill>
                <a:latin typeface="Verdana" pitchFamily="34" charset="0"/>
                <a:ea typeface="Verdana" pitchFamily="34" charset="0"/>
                <a:cs typeface="Verdana" pitchFamily="34" charset="0"/>
                <a:sym typeface="Verdana" pitchFamily="34" charset="0"/>
              </a:rPr>
              <a:t> kidney function you have the drug doesn’t work; not from a side effect reason but more from an efficacy stand point</a:t>
            </a:r>
          </a:p>
          <a:p>
            <a:pPr>
              <a:spcBef>
                <a:spcPts val="630"/>
              </a:spcBef>
            </a:pPr>
            <a:r>
              <a:rPr lang="en-US" sz="1600" baseline="0" dirty="0" smtClean="0">
                <a:solidFill>
                  <a:srgbClr val="000000"/>
                </a:solidFill>
                <a:latin typeface="Verdana" pitchFamily="34" charset="0"/>
                <a:ea typeface="Verdana" pitchFamily="34" charset="0"/>
                <a:cs typeface="Verdana" pitchFamily="34" charset="0"/>
                <a:sym typeface="Verdana" pitchFamily="34" charset="0"/>
              </a:rPr>
              <a:t>-stratified into different points</a:t>
            </a:r>
            <a:endParaRPr lang="en-US" sz="1600" dirty="0" smtClean="0">
              <a:solidFill>
                <a:srgbClr val="000000"/>
              </a:solidFill>
              <a:latin typeface="Verdana" pitchFamily="34" charset="0"/>
              <a:ea typeface="Verdana" pitchFamily="34" charset="0"/>
              <a:cs typeface="Verdana" pitchFamily="34" charset="0"/>
              <a:sym typeface="Verdana" pitchFamily="34" charset="0"/>
            </a:endParaRPr>
          </a:p>
          <a:p>
            <a:pPr>
              <a:spcBef>
                <a:spcPts val="630"/>
              </a:spcBef>
            </a:pPr>
            <a:endParaRPr lang="en-US" sz="1600" dirty="0" smtClean="0">
              <a:solidFill>
                <a:srgbClr val="000000"/>
              </a:solidFill>
              <a:latin typeface="Verdana" pitchFamily="34" charset="0"/>
              <a:ea typeface="Verdana" pitchFamily="34" charset="0"/>
              <a:cs typeface="Verdana" pitchFamily="34" charset="0"/>
              <a:sym typeface="Verdana" pitchFamily="34" charset="0"/>
            </a:endParaRPr>
          </a:p>
          <a:p>
            <a:pPr>
              <a:spcBef>
                <a:spcPts val="630"/>
              </a:spcBef>
            </a:pPr>
            <a:endParaRPr lang="en-US" sz="1600" dirty="0" smtClean="0">
              <a:solidFill>
                <a:srgbClr val="000000"/>
              </a:solidFill>
              <a:latin typeface="Verdana" pitchFamily="34" charset="0"/>
              <a:ea typeface="Verdana" pitchFamily="34" charset="0"/>
              <a:cs typeface="Verdana" pitchFamily="34" charset="0"/>
              <a:sym typeface="Verdana" pitchFamily="34" charset="0"/>
            </a:endParaRPr>
          </a:p>
          <a:p>
            <a:pPr>
              <a:spcBef>
                <a:spcPts val="630"/>
              </a:spcBef>
            </a:pPr>
            <a:endParaRPr lang="en-US" sz="1600" dirty="0" smtClean="0">
              <a:solidFill>
                <a:srgbClr val="000000"/>
              </a:solidFill>
              <a:latin typeface="Verdana" pitchFamily="34" charset="0"/>
              <a:ea typeface="Verdana" pitchFamily="34" charset="0"/>
              <a:cs typeface="Verdana" pitchFamily="34" charset="0"/>
              <a:sym typeface="Verdana" pitchFamily="34" charset="0"/>
            </a:endParaRPr>
          </a:p>
          <a:p>
            <a:pPr>
              <a:spcBef>
                <a:spcPts val="630"/>
              </a:spcBef>
            </a:pPr>
            <a:r>
              <a:rPr lang="en-US" sz="1600" dirty="0" smtClean="0">
                <a:solidFill>
                  <a:srgbClr val="000000"/>
                </a:solidFill>
                <a:latin typeface="Verdana" pitchFamily="34" charset="0"/>
                <a:ea typeface="Verdana" pitchFamily="34" charset="0"/>
                <a:cs typeface="Verdana" pitchFamily="34" charset="0"/>
                <a:sym typeface="Verdana" pitchFamily="34" charset="0"/>
              </a:rPr>
              <a:t>HbA1c </a:t>
            </a:r>
            <a:r>
              <a:rPr lang="en-US" sz="1600" dirty="0">
                <a:solidFill>
                  <a:srgbClr val="000000"/>
                </a:solidFill>
                <a:latin typeface="Verdana" pitchFamily="34" charset="0"/>
                <a:ea typeface="Verdana" pitchFamily="34" charset="0"/>
                <a:cs typeface="Verdana" pitchFamily="34" charset="0"/>
                <a:sym typeface="Verdana" pitchFamily="34" charset="0"/>
              </a:rPr>
              <a:t>was significantly reduced from baseline with </a:t>
            </a:r>
            <a:r>
              <a:rPr lang="en-US" sz="1600" dirty="0" err="1">
                <a:solidFill>
                  <a:srgbClr val="000000"/>
                </a:solidFill>
                <a:latin typeface="Verdana" pitchFamily="34" charset="0"/>
                <a:ea typeface="Verdana" pitchFamily="34" charset="0"/>
                <a:cs typeface="Verdana" pitchFamily="34" charset="0"/>
                <a:sym typeface="Verdana" pitchFamily="34" charset="0"/>
              </a:rPr>
              <a:t>canagliflozin</a:t>
            </a:r>
            <a:r>
              <a:rPr lang="en-US" sz="1600" dirty="0">
                <a:solidFill>
                  <a:srgbClr val="000000"/>
                </a:solidFill>
                <a:latin typeface="Verdana" pitchFamily="34" charset="0"/>
                <a:ea typeface="Verdana" pitchFamily="34" charset="0"/>
                <a:cs typeface="Verdana" pitchFamily="34" charset="0"/>
                <a:sym typeface="Verdana" pitchFamily="34" charset="0"/>
              </a:rPr>
              <a:t> 100 and 300 mg compared with placebo at week 26. Differences in LS mean changes relative to placebo were –0.30% for </a:t>
            </a:r>
            <a:r>
              <a:rPr lang="en-US" sz="1600" dirty="0" err="1">
                <a:solidFill>
                  <a:srgbClr val="000000"/>
                </a:solidFill>
                <a:latin typeface="Verdana" pitchFamily="34" charset="0"/>
                <a:ea typeface="Verdana" pitchFamily="34" charset="0"/>
                <a:cs typeface="Verdana" pitchFamily="34" charset="0"/>
                <a:sym typeface="Verdana" pitchFamily="34" charset="0"/>
              </a:rPr>
              <a:t>canagliflozin</a:t>
            </a:r>
            <a:r>
              <a:rPr lang="en-US" sz="1600" dirty="0">
                <a:solidFill>
                  <a:srgbClr val="000000"/>
                </a:solidFill>
                <a:latin typeface="Verdana" pitchFamily="34" charset="0"/>
                <a:ea typeface="Verdana" pitchFamily="34" charset="0"/>
                <a:cs typeface="Verdana" pitchFamily="34" charset="0"/>
                <a:sym typeface="Verdana" pitchFamily="34" charset="0"/>
              </a:rPr>
              <a:t> 100 mg (p&lt;0.05) and –0.40% for </a:t>
            </a:r>
            <a:r>
              <a:rPr lang="en-US" sz="1600" dirty="0" err="1">
                <a:solidFill>
                  <a:srgbClr val="000000"/>
                </a:solidFill>
                <a:latin typeface="Verdana" pitchFamily="34" charset="0"/>
                <a:ea typeface="Verdana" pitchFamily="34" charset="0"/>
                <a:cs typeface="Verdana" pitchFamily="34" charset="0"/>
                <a:sym typeface="Verdana" pitchFamily="34" charset="0"/>
              </a:rPr>
              <a:t>canagliflozin</a:t>
            </a:r>
            <a:r>
              <a:rPr lang="en-US" sz="1600" dirty="0">
                <a:solidFill>
                  <a:srgbClr val="000000"/>
                </a:solidFill>
                <a:latin typeface="Verdana" pitchFamily="34" charset="0"/>
                <a:ea typeface="Verdana" pitchFamily="34" charset="0"/>
                <a:cs typeface="Verdana" pitchFamily="34" charset="0"/>
                <a:sym typeface="Verdana" pitchFamily="34" charset="0"/>
              </a:rPr>
              <a:t> 300 mg (p&lt;0.001). A numerically higher proportion of subjects treated with </a:t>
            </a:r>
            <a:r>
              <a:rPr lang="en-US" sz="1600" dirty="0" err="1">
                <a:solidFill>
                  <a:srgbClr val="000000"/>
                </a:solidFill>
                <a:latin typeface="Verdana" pitchFamily="34" charset="0"/>
                <a:ea typeface="Verdana" pitchFamily="34" charset="0"/>
                <a:cs typeface="Verdana" pitchFamily="34" charset="0"/>
                <a:sym typeface="Verdana" pitchFamily="34" charset="0"/>
              </a:rPr>
              <a:t>canagliflozin</a:t>
            </a:r>
            <a:r>
              <a:rPr lang="en-US" sz="1600" dirty="0">
                <a:solidFill>
                  <a:srgbClr val="000000"/>
                </a:solidFill>
                <a:latin typeface="Verdana" pitchFamily="34" charset="0"/>
                <a:ea typeface="Verdana" pitchFamily="34" charset="0"/>
                <a:cs typeface="Verdana" pitchFamily="34" charset="0"/>
                <a:sym typeface="Verdana" pitchFamily="34" charset="0"/>
              </a:rPr>
              <a:t> 100 or 300 mg than with placebo achieved HbA1c&lt;7.0% at week 26 (27.3, 32.6 and 17.2%,</a:t>
            </a:r>
          </a:p>
          <a:p>
            <a:pPr>
              <a:spcBef>
                <a:spcPts val="630"/>
              </a:spcBef>
            </a:pPr>
            <a:r>
              <a:rPr lang="en-US" sz="1600" dirty="0" err="1">
                <a:solidFill>
                  <a:srgbClr val="000000"/>
                </a:solidFill>
                <a:latin typeface="Verdana" pitchFamily="34" charset="0"/>
                <a:ea typeface="Verdana" pitchFamily="34" charset="0"/>
                <a:cs typeface="Verdana" pitchFamily="34" charset="0"/>
                <a:sym typeface="Verdana" pitchFamily="34" charset="0"/>
              </a:rPr>
              <a:t>respectively;.</a:t>
            </a:r>
            <a:r>
              <a:rPr lang="en-US" sz="1600" dirty="0" err="1">
                <a:solidFill>
                  <a:srgbClr val="FFFFFF"/>
                </a:solidFill>
                <a:latin typeface="Verdana" pitchFamily="34" charset="0"/>
                <a:ea typeface="Verdana" pitchFamily="34" charset="0"/>
                <a:cs typeface="Verdana" pitchFamily="34" charset="0"/>
                <a:sym typeface="Verdana" pitchFamily="34" charset="0"/>
              </a:rPr>
              <a:t>Yale</a:t>
            </a:r>
            <a:r>
              <a:rPr lang="en-US" sz="1600" dirty="0">
                <a:solidFill>
                  <a:srgbClr val="FFFFFF"/>
                </a:solidFill>
                <a:latin typeface="Verdana" pitchFamily="34" charset="0"/>
                <a:ea typeface="Verdana" pitchFamily="34" charset="0"/>
                <a:cs typeface="Verdana" pitchFamily="34" charset="0"/>
                <a:sym typeface="Verdana" pitchFamily="34" charset="0"/>
              </a:rPr>
              <a:t> JF et al).</a:t>
            </a:r>
            <a:endParaRPr lang="en-US" sz="1600" dirty="0">
              <a:solidFill>
                <a:srgbClr val="000000"/>
              </a:solidFill>
              <a:latin typeface="Verdana" pitchFamily="34" charset="0"/>
              <a:ea typeface="Verdana" pitchFamily="34" charset="0"/>
              <a:cs typeface="Verdana" pitchFamily="34" charset="0"/>
              <a:sym typeface="Verdana" pitchFamily="34" charset="0"/>
            </a:endParaRPr>
          </a:p>
          <a:p>
            <a:pPr>
              <a:spcBef>
                <a:spcPts val="630"/>
              </a:spcBef>
            </a:pPr>
            <a:r>
              <a:rPr lang="en-US" sz="1600" dirty="0">
                <a:solidFill>
                  <a:srgbClr val="000000"/>
                </a:solidFill>
                <a:latin typeface="Verdana" pitchFamily="34" charset="0"/>
                <a:ea typeface="Verdana" pitchFamily="34" charset="0"/>
                <a:cs typeface="Verdana" pitchFamily="34" charset="0"/>
                <a:sym typeface="Verdana" pitchFamily="34" charset="0"/>
              </a:rPr>
              <a:t>In patients with mild RI (</a:t>
            </a:r>
            <a:r>
              <a:rPr lang="en-US" sz="1600" dirty="0" err="1">
                <a:solidFill>
                  <a:srgbClr val="000000"/>
                </a:solidFill>
                <a:latin typeface="Verdana" pitchFamily="34" charset="0"/>
                <a:ea typeface="Verdana" pitchFamily="34" charset="0"/>
                <a:cs typeface="Verdana" pitchFamily="34" charset="0"/>
                <a:sym typeface="Verdana" pitchFamily="34" charset="0"/>
              </a:rPr>
              <a:t>eGFR</a:t>
            </a:r>
            <a:r>
              <a:rPr lang="en-US" sz="1600" dirty="0">
                <a:solidFill>
                  <a:srgbClr val="000000"/>
                </a:solidFill>
                <a:latin typeface="Verdana" pitchFamily="34" charset="0"/>
                <a:ea typeface="Verdana" pitchFamily="34" charset="0"/>
                <a:cs typeface="Verdana" pitchFamily="34" charset="0"/>
                <a:sym typeface="Verdana" pitchFamily="34" charset="0"/>
              </a:rPr>
              <a:t> [MDRD equation] ≥60 to &lt;90 mL/min/1.73 m</a:t>
            </a:r>
            <a:r>
              <a:rPr lang="en-US" sz="1600" baseline="30000" dirty="0">
                <a:solidFill>
                  <a:srgbClr val="000000"/>
                </a:solidFill>
                <a:latin typeface="Verdana" pitchFamily="34" charset="0"/>
                <a:ea typeface="Verdana" pitchFamily="34" charset="0"/>
                <a:cs typeface="Verdana" pitchFamily="34" charset="0"/>
                <a:sym typeface="Verdana" pitchFamily="34" charset="0"/>
              </a:rPr>
              <a:t>2</a:t>
            </a:r>
            <a:r>
              <a:rPr lang="en-US" sz="1600" dirty="0">
                <a:solidFill>
                  <a:srgbClr val="000000"/>
                </a:solidFill>
                <a:latin typeface="Verdana" pitchFamily="34" charset="0"/>
                <a:ea typeface="Verdana" pitchFamily="34" charset="0"/>
                <a:cs typeface="Verdana" pitchFamily="34" charset="0"/>
                <a:sym typeface="Verdana" pitchFamily="34" charset="0"/>
              </a:rPr>
              <a:t>; n=290; mean age 62.6 years; mean BMI 31.5 kg/m</a:t>
            </a:r>
            <a:r>
              <a:rPr lang="en-US" sz="1600" baseline="30000" dirty="0">
                <a:solidFill>
                  <a:srgbClr val="000000"/>
                </a:solidFill>
                <a:latin typeface="Verdana" pitchFamily="34" charset="0"/>
                <a:ea typeface="Verdana" pitchFamily="34" charset="0"/>
                <a:cs typeface="Verdana" pitchFamily="34" charset="0"/>
                <a:sym typeface="Verdana" pitchFamily="34" charset="0"/>
              </a:rPr>
              <a:t>2</a:t>
            </a:r>
            <a:r>
              <a:rPr lang="en-US" sz="1600" dirty="0">
                <a:solidFill>
                  <a:srgbClr val="000000"/>
                </a:solidFill>
                <a:latin typeface="Verdana" pitchFamily="34" charset="0"/>
                <a:ea typeface="Verdana" pitchFamily="34" charset="0"/>
                <a:cs typeface="Verdana" pitchFamily="34" charset="0"/>
                <a:sym typeface="Verdana" pitchFamily="34" charset="0"/>
              </a:rPr>
              <a:t>) receiving EMPA 10 or 25 mg </a:t>
            </a:r>
            <a:r>
              <a:rPr lang="en-US" sz="1600" dirty="0" err="1">
                <a:solidFill>
                  <a:srgbClr val="000000"/>
                </a:solidFill>
                <a:latin typeface="Verdana" pitchFamily="34" charset="0"/>
                <a:ea typeface="Verdana" pitchFamily="34" charset="0"/>
                <a:cs typeface="Verdana" pitchFamily="34" charset="0"/>
                <a:sym typeface="Verdana" pitchFamily="34" charset="0"/>
              </a:rPr>
              <a:t>qd</a:t>
            </a:r>
            <a:r>
              <a:rPr lang="en-US" sz="1600" dirty="0">
                <a:solidFill>
                  <a:srgbClr val="000000"/>
                </a:solidFill>
                <a:latin typeface="Verdana" pitchFamily="34" charset="0"/>
                <a:ea typeface="Verdana" pitchFamily="34" charset="0"/>
                <a:cs typeface="Verdana" pitchFamily="34" charset="0"/>
                <a:sym typeface="Verdana" pitchFamily="34" charset="0"/>
              </a:rPr>
              <a:t> or placebo (PBO), EMPA significantly reduced HbA</a:t>
            </a:r>
            <a:r>
              <a:rPr lang="en-US" sz="1600" baseline="-20000" dirty="0">
                <a:solidFill>
                  <a:srgbClr val="000000"/>
                </a:solidFill>
                <a:latin typeface="Verdana" pitchFamily="34" charset="0"/>
                <a:ea typeface="Verdana" pitchFamily="34" charset="0"/>
                <a:cs typeface="Verdana" pitchFamily="34" charset="0"/>
                <a:sym typeface="Verdana" pitchFamily="34" charset="0"/>
              </a:rPr>
              <a:t>1c</a:t>
            </a:r>
            <a:r>
              <a:rPr lang="en-US" sz="1600" dirty="0">
                <a:solidFill>
                  <a:srgbClr val="000000"/>
                </a:solidFill>
                <a:latin typeface="Verdana" pitchFamily="34" charset="0"/>
                <a:ea typeface="Verdana" pitchFamily="34" charset="0"/>
                <a:cs typeface="Verdana" pitchFamily="34" charset="0"/>
                <a:sym typeface="Verdana" pitchFamily="34" charset="0"/>
              </a:rPr>
              <a:t> </a:t>
            </a:r>
            <a:r>
              <a:rPr lang="en-US" sz="1600" dirty="0" err="1">
                <a:solidFill>
                  <a:srgbClr val="000000"/>
                </a:solidFill>
                <a:latin typeface="Verdana" pitchFamily="34" charset="0"/>
                <a:ea typeface="Verdana" pitchFamily="34" charset="0"/>
                <a:cs typeface="Verdana" pitchFamily="34" charset="0"/>
                <a:sym typeface="Verdana" pitchFamily="34" charset="0"/>
              </a:rPr>
              <a:t>vs</a:t>
            </a:r>
            <a:r>
              <a:rPr lang="en-US" sz="1600" dirty="0">
                <a:solidFill>
                  <a:srgbClr val="000000"/>
                </a:solidFill>
                <a:latin typeface="Verdana" pitchFamily="34" charset="0"/>
                <a:ea typeface="Verdana" pitchFamily="34" charset="0"/>
                <a:cs typeface="Verdana" pitchFamily="34" charset="0"/>
                <a:sym typeface="Verdana" pitchFamily="34" charset="0"/>
              </a:rPr>
              <a:t> PBO at week 24 (</a:t>
            </a:r>
            <a:r>
              <a:rPr lang="en-US" sz="1600" dirty="0">
                <a:solidFill>
                  <a:srgbClr val="FFFFFF"/>
                </a:solidFill>
                <a:latin typeface="Verdana" pitchFamily="34" charset="0"/>
                <a:ea typeface="Verdana" pitchFamily="34" charset="0"/>
                <a:cs typeface="Verdana" pitchFamily="34" charset="0"/>
                <a:sym typeface="Verdana" pitchFamily="34" charset="0"/>
              </a:rPr>
              <a:t>Barnett A et al).</a:t>
            </a:r>
            <a:endParaRPr lang="en-US" sz="1600" dirty="0">
              <a:solidFill>
                <a:srgbClr val="000000"/>
              </a:solidFill>
              <a:latin typeface="Verdana" pitchFamily="34" charset="0"/>
              <a:ea typeface="Verdana" pitchFamily="34" charset="0"/>
              <a:cs typeface="Verdana" pitchFamily="34" charset="0"/>
              <a:sym typeface="Verdana" pitchFamily="34" charset="0"/>
            </a:endParaRPr>
          </a:p>
          <a:p>
            <a:pPr>
              <a:spcBef>
                <a:spcPts val="630"/>
              </a:spcBef>
            </a:pPr>
            <a:endParaRPr lang="en-US" sz="1600" dirty="0">
              <a:solidFill>
                <a:srgbClr val="FFFFFF"/>
              </a:solidFill>
              <a:ea typeface="Calibri" pitchFamily="34" charset="0"/>
              <a:cs typeface="Calibri" pitchFamily="34" charset="0"/>
              <a:sym typeface="Calibri" pitchFamily="34" charset="0"/>
            </a:endParaRPr>
          </a:p>
          <a:p>
            <a:pPr>
              <a:spcBef>
                <a:spcPts val="630"/>
              </a:spcBef>
            </a:pPr>
            <a:r>
              <a:rPr lang="en-US" sz="1600" dirty="0">
                <a:solidFill>
                  <a:srgbClr val="FFFFFF"/>
                </a:solidFill>
                <a:ea typeface="Calibri" pitchFamily="34" charset="0"/>
                <a:cs typeface="Calibri" pitchFamily="34" charset="0"/>
                <a:sym typeface="Calibri" pitchFamily="34" charset="0"/>
              </a:rPr>
              <a:t>Kohan D et al. J Am </a:t>
            </a:r>
            <a:r>
              <a:rPr lang="en-US" sz="1600" dirty="0" err="1">
                <a:solidFill>
                  <a:srgbClr val="FFFFFF"/>
                </a:solidFill>
                <a:ea typeface="Calibri" pitchFamily="34" charset="0"/>
                <a:cs typeface="Calibri" pitchFamily="34" charset="0"/>
                <a:sym typeface="Calibri" pitchFamily="34" charset="0"/>
              </a:rPr>
              <a:t>Soc</a:t>
            </a:r>
            <a:r>
              <a:rPr lang="en-US" sz="1600" dirty="0">
                <a:solidFill>
                  <a:srgbClr val="FFFFFF"/>
                </a:solidFill>
                <a:ea typeface="Calibri" pitchFamily="34" charset="0"/>
                <a:cs typeface="Calibri" pitchFamily="34" charset="0"/>
                <a:sym typeface="Calibri" pitchFamily="34" charset="0"/>
              </a:rPr>
              <a:t> </a:t>
            </a:r>
            <a:r>
              <a:rPr lang="en-US" sz="1600" dirty="0" err="1">
                <a:solidFill>
                  <a:srgbClr val="FFFFFF"/>
                </a:solidFill>
                <a:ea typeface="Calibri" pitchFamily="34" charset="0"/>
                <a:cs typeface="Calibri" pitchFamily="34" charset="0"/>
                <a:sym typeface="Calibri" pitchFamily="34" charset="0"/>
              </a:rPr>
              <a:t>Nephrol</a:t>
            </a:r>
            <a:r>
              <a:rPr lang="en-US" sz="1600" dirty="0">
                <a:solidFill>
                  <a:srgbClr val="FFFFFF"/>
                </a:solidFill>
                <a:ea typeface="Calibri" pitchFamily="34" charset="0"/>
                <a:cs typeface="Calibri" pitchFamily="34" charset="0"/>
                <a:sym typeface="Calibri" pitchFamily="34" charset="0"/>
              </a:rPr>
              <a:t> 2011;22:232A:TH-PO524.</a:t>
            </a:r>
            <a:endParaRPr lang="en-US" sz="1600" dirty="0">
              <a:solidFill>
                <a:srgbClr val="000000"/>
              </a:solidFill>
              <a:latin typeface="Verdana" pitchFamily="34" charset="0"/>
              <a:ea typeface="Verdana" pitchFamily="34" charset="0"/>
              <a:cs typeface="Verdana" pitchFamily="34" charset="0"/>
              <a:sym typeface="Verdana" pitchFamily="34" charset="0"/>
            </a:endParaRPr>
          </a:p>
          <a:p>
            <a:pPr>
              <a:spcBef>
                <a:spcPts val="630"/>
              </a:spcBef>
            </a:pPr>
            <a:r>
              <a:rPr lang="en-US" sz="1600" dirty="0">
                <a:solidFill>
                  <a:srgbClr val="FFFFFF"/>
                </a:solidFill>
                <a:latin typeface="Verdana" pitchFamily="34" charset="0"/>
                <a:ea typeface="Verdana" pitchFamily="34" charset="0"/>
                <a:cs typeface="Verdana" pitchFamily="34" charset="0"/>
                <a:sym typeface="Verdana" pitchFamily="34" charset="0"/>
              </a:rPr>
              <a:t>Barnett A et al. ADA Annual Meeting 2013. Abstract  1104-P.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38</a:t>
            </a:fld>
            <a:endParaRPr lang="en-CA"/>
          </a:p>
        </p:txBody>
      </p:sp>
    </p:spTree>
    <p:extLst>
      <p:ext uri="{BB962C8B-B14F-4D97-AF65-F5344CB8AC3E}">
        <p14:creationId xmlns:p14="http://schemas.microsoft.com/office/powerpoint/2010/main" val="527044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p:cNvSpPr>
          <p:nvPr>
            <p:ph type="sldImg"/>
          </p:nvPr>
        </p:nvSpPr>
        <p:spPr bwMode="auto">
          <a:noFill/>
          <a:ln>
            <a:solidFill>
              <a:srgbClr val="000000"/>
            </a:solidFill>
            <a:miter lim="800000"/>
            <a:headEnd/>
            <a:tailEnd/>
          </a:ln>
        </p:spPr>
      </p:sp>
      <p:sp>
        <p:nvSpPr>
          <p:cNvPr id="398339" name="Notes Placeholder 2"/>
          <p:cNvSpPr>
            <a:spLocks noGrp="1"/>
          </p:cNvSpPr>
          <p:nvPr>
            <p:ph type="body" idx="1"/>
          </p:nvPr>
        </p:nvSpPr>
        <p:spPr bwMode="auto">
          <a:noFill/>
        </p:spPr>
        <p:txBody>
          <a:bodyPr/>
          <a:lstStyle/>
          <a:p>
            <a:pPr defTabSz="456610">
              <a:defRPr/>
            </a:pPr>
            <a:r>
              <a:rPr lang="en-CA" dirty="0" smtClean="0"/>
              <a:t>A meta-analysis of 14 phase II/III trials comprising 6,228 patients corroborated the lack of increased risk for cardiovascular events during treatment with dapagliflozin, which was rather associated with a potential reduction in cardiovascular event rates. </a:t>
            </a:r>
            <a:endParaRPr lang="fr-FR" dirty="0">
              <a:ea typeface="ヒラギノ角ゴ Pro W3" pitchFamily="-1" charset="-128"/>
              <a:cs typeface="ヒラギノ角ゴ Pro W3" pitchFamily="-1" charset="-128"/>
            </a:endParaRPr>
          </a:p>
        </p:txBody>
      </p:sp>
      <p:sp>
        <p:nvSpPr>
          <p:cNvPr id="398340" name="Slide Number Placeholder 3"/>
          <p:cNvSpPr>
            <a:spLocks noGrp="1"/>
          </p:cNvSpPr>
          <p:nvPr>
            <p:ph type="sldNum" sz="quarter" idx="5"/>
          </p:nvPr>
        </p:nvSpPr>
        <p:spPr bwMode="auto">
          <a:noFill/>
          <a:ln>
            <a:miter lim="800000"/>
            <a:headEnd/>
            <a:tailEnd/>
          </a:ln>
        </p:spPr>
        <p:txBody>
          <a:bodyPr/>
          <a:lstStyle/>
          <a:p>
            <a:fld id="{5569C2B3-1EEF-EC46-949F-DA26DC0B78EC}" type="slidenum">
              <a:rPr lang="en-CA"/>
              <a:pPr/>
              <a:t>39</a:t>
            </a:fld>
            <a:endParaRPr lang="en-CA" dirty="0"/>
          </a:p>
        </p:txBody>
      </p:sp>
    </p:spTree>
    <p:extLst>
      <p:ext uri="{BB962C8B-B14F-4D97-AF65-F5344CB8AC3E}">
        <p14:creationId xmlns:p14="http://schemas.microsoft.com/office/powerpoint/2010/main" val="200514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eaLnBrk="0" hangingPunct="0">
              <a:buSzPct val="100000"/>
            </a:pPr>
            <a:fld id="{ED56EC4D-51C4-8C40-87AA-6514DE02AC63}" type="slidenum">
              <a:rPr lang="en-US">
                <a:solidFill>
                  <a:srgbClr val="000000"/>
                </a:solidFill>
                <a:latin typeface="Arial" pitchFamily="-84" charset="0"/>
              </a:rPr>
              <a:pPr eaLnBrk="0" hangingPunct="0">
                <a:buSzPct val="100000"/>
              </a:pPr>
              <a:t>4</a:t>
            </a:fld>
            <a:endParaRPr lang="en-US">
              <a:solidFill>
                <a:srgbClr val="000000"/>
              </a:solidFill>
              <a:latin typeface="Arial" pitchFamily="-8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fr-FR">
              <a:latin typeface="Arial" pitchFamily="-8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p:cNvSpPr>
          <p:nvPr>
            <p:ph type="sldImg"/>
          </p:nvPr>
        </p:nvSpPr>
        <p:spPr bwMode="auto">
          <a:noFill/>
          <a:ln>
            <a:solidFill>
              <a:srgbClr val="000000"/>
            </a:solidFill>
            <a:miter lim="800000"/>
            <a:headEnd/>
            <a:tailEnd/>
          </a:ln>
        </p:spPr>
      </p:sp>
      <p:sp>
        <p:nvSpPr>
          <p:cNvPr id="396291" name="Notes Placeholder 2"/>
          <p:cNvSpPr>
            <a:spLocks noGrp="1"/>
          </p:cNvSpPr>
          <p:nvPr>
            <p:ph type="body" idx="1"/>
          </p:nvPr>
        </p:nvSpPr>
        <p:spPr bwMode="auto">
          <a:noFill/>
        </p:spPr>
        <p:txBody>
          <a:bodyPr>
            <a:normAutofit fontScale="77500" lnSpcReduction="20000"/>
          </a:bodyPr>
          <a:lstStyle/>
          <a:p>
            <a:r>
              <a:rPr lang="en-CA" dirty="0" smtClean="0"/>
              <a:t>Had to present this slide to FDA</a:t>
            </a:r>
          </a:p>
          <a:p>
            <a:r>
              <a:rPr lang="en-CA" dirty="0" smtClean="0"/>
              <a:t>-to get </a:t>
            </a:r>
          </a:p>
          <a:p>
            <a:r>
              <a:rPr lang="en-CA" dirty="0" smtClean="0"/>
              <a:t>MACE (major</a:t>
            </a:r>
            <a:r>
              <a:rPr lang="en-CA" baseline="0" dirty="0" smtClean="0"/>
              <a:t> adverse </a:t>
            </a:r>
            <a:r>
              <a:rPr lang="en-CA" baseline="0" dirty="0" err="1" smtClean="0"/>
              <a:t>cardiovasulcar</a:t>
            </a:r>
            <a:r>
              <a:rPr lang="en-CA" baseline="0" dirty="0" smtClean="0"/>
              <a:t> events- </a:t>
            </a:r>
          </a:p>
          <a:p>
            <a:r>
              <a:rPr lang="en-US" baseline="0" dirty="0" smtClean="0"/>
              <a:t>A</a:t>
            </a:r>
            <a:r>
              <a:rPr lang="en-CA" baseline="0" dirty="0" err="1" smtClean="0"/>
              <a:t>ll</a:t>
            </a:r>
            <a:r>
              <a:rPr lang="en-CA" baseline="0" dirty="0" smtClean="0"/>
              <a:t> non-</a:t>
            </a:r>
            <a:r>
              <a:rPr lang="en-CA" baseline="0" dirty="0" err="1" smtClean="0"/>
              <a:t>cana</a:t>
            </a:r>
            <a:r>
              <a:rPr lang="en-CA" baseline="0" dirty="0" smtClean="0"/>
              <a:t> (</a:t>
            </a:r>
            <a:r>
              <a:rPr lang="en-CA" baseline="0" dirty="0" err="1" smtClean="0"/>
              <a:t>placenp</a:t>
            </a:r>
            <a:r>
              <a:rPr lang="en-CA" baseline="0" dirty="0" smtClean="0"/>
              <a:t>, metformin, SU, etc.)</a:t>
            </a:r>
          </a:p>
          <a:p>
            <a:r>
              <a:rPr lang="en-CA" baseline="0" dirty="0" smtClean="0"/>
              <a:t>-out to 2 years</a:t>
            </a:r>
          </a:p>
          <a:p>
            <a:r>
              <a:rPr lang="en-CA" baseline="0" dirty="0" smtClean="0"/>
              <a:t>-hard outcomes data in progress</a:t>
            </a:r>
          </a:p>
          <a:p>
            <a:r>
              <a:rPr lang="en-CA" baseline="0" dirty="0" smtClean="0"/>
              <a:t>-HR: lower than comparators</a:t>
            </a:r>
          </a:p>
          <a:p>
            <a:r>
              <a:rPr lang="en-US" baseline="0" dirty="0" smtClean="0"/>
              <a:t>A</a:t>
            </a:r>
            <a:r>
              <a:rPr lang="en-CA" baseline="0" dirty="0" err="1" smtClean="0"/>
              <a:t>ll</a:t>
            </a:r>
            <a:r>
              <a:rPr lang="en-CA" baseline="0" dirty="0" smtClean="0"/>
              <a:t> three companies</a:t>
            </a:r>
            <a:endParaRPr lang="en-CA" dirty="0" smtClean="0"/>
          </a:p>
          <a:p>
            <a:endParaRPr lang="en-CA" dirty="0" smtClean="0"/>
          </a:p>
          <a:p>
            <a:r>
              <a:rPr lang="en-CA" dirty="0" smtClean="0"/>
              <a:t>For the prespecified, primary composite MACE-plus endpoint, the HR of the combined</a:t>
            </a:r>
          </a:p>
          <a:p>
            <a:r>
              <a:rPr lang="en-CA" dirty="0" smtClean="0"/>
              <a:t>canagliflozin group to the non-canagliflozin group was 0.91, (95% CI: 0.68, 1.22). The prespecified, primary composite assessment was conducted in 95% of subjects through the cut-off date; when excluding subjects that withdrew consent for follow-up, the assessment was conducted in 97% of subjects.</a:t>
            </a:r>
          </a:p>
          <a:p>
            <a:r>
              <a:rPr lang="en-CA" dirty="0" smtClean="0"/>
              <a:t>The results were highly similar by dose and consistent across subgroups. The HRs were</a:t>
            </a:r>
          </a:p>
          <a:p>
            <a:r>
              <a:rPr lang="en-CA" dirty="0" smtClean="0"/>
              <a:t>0.91 (95% CI: 0.65, 1.28) and 0.92 (95% CI: 0.65, 1.28) for the canagliflozin 300 mg group</a:t>
            </a:r>
          </a:p>
          <a:p>
            <a:r>
              <a:rPr lang="en-CA" dirty="0" smtClean="0"/>
              <a:t>versus the non-canagliflozin group and for the canagliflozin 100 mg group versus the</a:t>
            </a:r>
          </a:p>
          <a:p>
            <a:r>
              <a:rPr lang="en-CA" dirty="0" smtClean="0"/>
              <a:t>non-canagliflozin group, respectively. The results were also examined for the CANVAS</a:t>
            </a:r>
          </a:p>
          <a:p>
            <a:r>
              <a:rPr lang="en-CA" dirty="0" smtClean="0"/>
              <a:t>(DIA3008) study and the non-CANVAS (ie, other Phase 2 and 3 studies) separately; the HR in the CANVAS study was 1.00 and was 0.65 in the non-CANVAS studies.</a:t>
            </a:r>
          </a:p>
          <a:p>
            <a:r>
              <a:rPr lang="en-CA" dirty="0" smtClean="0"/>
              <a:t>Examination of the Kaplan-Meier curve for MACE-plus endpoint showed that there</a:t>
            </a:r>
          </a:p>
          <a:p>
            <a:r>
              <a:rPr lang="en-CA" dirty="0" smtClean="0"/>
              <a:t>was a modestly higher rate of events in the canagliflozin groups relative to the non-canagliflozin</a:t>
            </a:r>
          </a:p>
          <a:p>
            <a:r>
              <a:rPr lang="en-CA" dirty="0" smtClean="0"/>
              <a:t>groups occurring in the first 30 days after randomization (15 events in the total canagliflozin</a:t>
            </a:r>
          </a:p>
          <a:p>
            <a:r>
              <a:rPr lang="en-CA" dirty="0" smtClean="0"/>
              <a:t>group vs 5 in non-canagliflozin group; with 2:1 randomization ratio, canagliflozin to noncanagliflozin)</a:t>
            </a:r>
          </a:p>
          <a:p>
            <a:r>
              <a:rPr lang="en-CA" dirty="0" smtClean="0"/>
              <a:t>in the overall CV meta-analysis; this was more prominent in the DIA3008 study</a:t>
            </a:r>
          </a:p>
          <a:p>
            <a:r>
              <a:rPr lang="en-CA" dirty="0" smtClean="0"/>
              <a:t>(13 events in the canagliflozin groups relative to the 1 placebo event), with the opposite pattern</a:t>
            </a:r>
          </a:p>
          <a:p>
            <a:r>
              <a:rPr lang="en-CA" dirty="0" smtClean="0"/>
              <a:t>in the non-DIA3008 studies (2 events in the canagliflozin group relative to 4 events in the noncanagliflozin</a:t>
            </a:r>
          </a:p>
          <a:p>
            <a:r>
              <a:rPr lang="en-CA" dirty="0" smtClean="0"/>
              <a:t>group). On the other hand, in the next 30 day period in the DIA3008 study (Days 31 to 60), a higher rate of events was observed in the placebo group: 5 events in the combined canagliflozin groups, and 8 events in the placebo group, with a similarly higher rate in the subsequent 30 day period (ie, Days 61 to 90) in this study in the placebo group. Since the incidence of adverse events related to reduced intravascular volume most prominently increased over the first 12 weeks post-randomization , the higher incidence of CV events in CANVAS within the first 30 days, and then lower incidence over the subsequent 60 days, would</a:t>
            </a:r>
          </a:p>
          <a:p>
            <a:r>
              <a:rPr lang="en-CA" dirty="0" smtClean="0"/>
              <a:t>not suggest a relationship to reduced intravascular volume. Overall, marked month-to-month</a:t>
            </a:r>
          </a:p>
          <a:p>
            <a:r>
              <a:rPr lang="en-CA" dirty="0" smtClean="0"/>
              <a:t>variability in the estimate monthly hazard rates was seen suggesting that the imbalance observed</a:t>
            </a:r>
          </a:p>
          <a:p>
            <a:r>
              <a:rPr lang="en-CA" dirty="0" smtClean="0"/>
              <a:t>in the first month in DIA3008 likely reflects a chance occurrence.</a:t>
            </a:r>
            <a:endParaRPr lang="fr-FR" dirty="0">
              <a:ea typeface="ヒラギノ角ゴ Pro W3" pitchFamily="-1" charset="-128"/>
              <a:cs typeface="ヒラギノ角ゴ Pro W3" pitchFamily="-1" charset="-128"/>
            </a:endParaRPr>
          </a:p>
        </p:txBody>
      </p:sp>
      <p:sp>
        <p:nvSpPr>
          <p:cNvPr id="396292" name="Slide Number Placeholder 3"/>
          <p:cNvSpPr>
            <a:spLocks noGrp="1"/>
          </p:cNvSpPr>
          <p:nvPr>
            <p:ph type="sldNum" sz="quarter" idx="5"/>
          </p:nvPr>
        </p:nvSpPr>
        <p:spPr bwMode="auto">
          <a:noFill/>
          <a:ln>
            <a:miter lim="800000"/>
            <a:headEnd/>
            <a:tailEnd/>
          </a:ln>
        </p:spPr>
        <p:txBody>
          <a:bodyPr/>
          <a:lstStyle/>
          <a:p>
            <a:fld id="{5E457FEA-18AB-744D-A9F0-0515252BECF7}" type="slidenum">
              <a:rPr lang="en-CA"/>
              <a:pPr/>
              <a:t>40</a:t>
            </a:fld>
            <a:endParaRPr lang="en-CA" dirty="0"/>
          </a:p>
        </p:txBody>
      </p:sp>
    </p:spTree>
    <p:extLst>
      <p:ext uri="{BB962C8B-B14F-4D97-AF65-F5344CB8AC3E}">
        <p14:creationId xmlns:p14="http://schemas.microsoft.com/office/powerpoint/2010/main" val="3148016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p:cNvSpPr>
          <p:nvPr>
            <p:ph type="sldImg"/>
          </p:nvPr>
        </p:nvSpPr>
        <p:spPr bwMode="auto">
          <a:noFill/>
          <a:ln>
            <a:solidFill>
              <a:srgbClr val="000000"/>
            </a:solidFill>
            <a:miter lim="800000"/>
            <a:headEnd/>
            <a:tailEnd/>
          </a:ln>
        </p:spPr>
      </p:sp>
      <p:sp>
        <p:nvSpPr>
          <p:cNvPr id="400387" name="Notes Placeholder 2"/>
          <p:cNvSpPr>
            <a:spLocks noGrp="1"/>
          </p:cNvSpPr>
          <p:nvPr>
            <p:ph type="body" idx="1"/>
          </p:nvPr>
        </p:nvSpPr>
        <p:spPr bwMode="auto">
          <a:noFill/>
        </p:spPr>
        <p:txBody>
          <a:bodyPr/>
          <a:lstStyle/>
          <a:p>
            <a:endParaRPr lang="fr-FR" dirty="0">
              <a:ea typeface="ヒラギノ角ゴ Pro W3" pitchFamily="-1" charset="-128"/>
              <a:cs typeface="ヒラギノ角ゴ Pro W3" pitchFamily="-1" charset="-128"/>
            </a:endParaRPr>
          </a:p>
        </p:txBody>
      </p:sp>
      <p:sp>
        <p:nvSpPr>
          <p:cNvPr id="400388" name="Slide Number Placeholder 3"/>
          <p:cNvSpPr>
            <a:spLocks noGrp="1"/>
          </p:cNvSpPr>
          <p:nvPr>
            <p:ph type="sldNum" sz="quarter" idx="5"/>
          </p:nvPr>
        </p:nvSpPr>
        <p:spPr bwMode="auto">
          <a:noFill/>
          <a:ln>
            <a:miter lim="800000"/>
            <a:headEnd/>
            <a:tailEnd/>
          </a:ln>
        </p:spPr>
        <p:txBody>
          <a:bodyPr/>
          <a:lstStyle/>
          <a:p>
            <a:fld id="{54927967-D120-5D4C-9219-A97C86C7416A}" type="slidenum">
              <a:rPr lang="en-CA"/>
              <a:pPr/>
              <a:t>41</a:t>
            </a:fld>
            <a:endParaRPr lang="en-CA" dirty="0"/>
          </a:p>
        </p:txBody>
      </p:sp>
    </p:spTree>
    <p:extLst>
      <p:ext uri="{BB962C8B-B14F-4D97-AF65-F5344CB8AC3E}">
        <p14:creationId xmlns:p14="http://schemas.microsoft.com/office/powerpoint/2010/main" val="2790508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42</a:t>
            </a:fld>
            <a:endParaRPr lang="en-CA"/>
          </a:p>
        </p:txBody>
      </p:sp>
    </p:spTree>
    <p:extLst>
      <p:ext uri="{BB962C8B-B14F-4D97-AF65-F5344CB8AC3E}">
        <p14:creationId xmlns:p14="http://schemas.microsoft.com/office/powerpoint/2010/main" val="4030172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a:t>
            </a:r>
            <a:r>
              <a:rPr lang="en-US" baseline="0" dirty="0" smtClean="0"/>
              <a:t> that are contraindicated</a:t>
            </a:r>
          </a:p>
          <a:p>
            <a:r>
              <a:rPr lang="en-US" baseline="0" dirty="0" smtClean="0"/>
              <a:t>0 that are precaution</a:t>
            </a:r>
          </a:p>
          <a:p>
            <a:r>
              <a:rPr lang="en-US" baseline="0" dirty="0" smtClean="0"/>
              <a:t>All closely monitor- Yellow is caution- dose reduction  </a:t>
            </a:r>
          </a:p>
          <a:p>
            <a:r>
              <a:rPr lang="en-US" baseline="0" dirty="0" smtClean="0"/>
              <a:t>Took out thiazide diuretics because in studies there was no dosage adjustment of </a:t>
            </a:r>
            <a:r>
              <a:rPr lang="en-US" baseline="0" dirty="0" err="1" smtClean="0"/>
              <a:t>Invokana</a:t>
            </a:r>
            <a:r>
              <a:rPr lang="en-US" baseline="0" dirty="0" smtClean="0"/>
              <a:t> needed</a:t>
            </a:r>
            <a:endParaRPr lang="en-US" dirty="0"/>
          </a:p>
        </p:txBody>
      </p:sp>
      <p:sp>
        <p:nvSpPr>
          <p:cNvPr id="4" name="Slide Number Placeholder 3"/>
          <p:cNvSpPr>
            <a:spLocks noGrp="1"/>
          </p:cNvSpPr>
          <p:nvPr>
            <p:ph type="sldNum" sz="quarter" idx="10"/>
          </p:nvPr>
        </p:nvSpPr>
        <p:spPr/>
        <p:txBody>
          <a:bodyPr/>
          <a:lstStyle/>
          <a:p>
            <a:fld id="{21808946-76CA-4D18-96A7-78B4A029F997}" type="slidenum">
              <a:rPr lang="en-CA" smtClean="0"/>
              <a:pPr/>
              <a:t>43</a:t>
            </a:fld>
            <a:endParaRPr lang="en-CA"/>
          </a:p>
        </p:txBody>
      </p:sp>
    </p:spTree>
    <p:extLst>
      <p:ext uri="{BB962C8B-B14F-4D97-AF65-F5344CB8AC3E}">
        <p14:creationId xmlns:p14="http://schemas.microsoft.com/office/powerpoint/2010/main" val="1511161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08946-76CA-4D18-96A7-78B4A029F997}" type="slidenum">
              <a:rPr lang="en-CA" smtClean="0"/>
              <a:pPr/>
              <a:t>44</a:t>
            </a:fld>
            <a:endParaRPr lang="en-CA"/>
          </a:p>
        </p:txBody>
      </p:sp>
    </p:spTree>
    <p:extLst>
      <p:ext uri="{BB962C8B-B14F-4D97-AF65-F5344CB8AC3E}">
        <p14:creationId xmlns:p14="http://schemas.microsoft.com/office/powerpoint/2010/main" val="2130837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45</a:t>
            </a:fld>
            <a:endParaRPr lang="en-CA"/>
          </a:p>
        </p:txBody>
      </p:sp>
    </p:spTree>
    <p:extLst>
      <p:ext uri="{BB962C8B-B14F-4D97-AF65-F5344CB8AC3E}">
        <p14:creationId xmlns:p14="http://schemas.microsoft.com/office/powerpoint/2010/main" val="1507500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46</a:t>
            </a:fld>
            <a:endParaRPr lang="en-CA"/>
          </a:p>
        </p:txBody>
      </p:sp>
    </p:spTree>
    <p:extLst>
      <p:ext uri="{BB962C8B-B14F-4D97-AF65-F5344CB8AC3E}">
        <p14:creationId xmlns:p14="http://schemas.microsoft.com/office/powerpoint/2010/main" val="4153599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47</a:t>
            </a:fld>
            <a:endParaRPr lang="en-CA"/>
          </a:p>
        </p:txBody>
      </p:sp>
    </p:spTree>
    <p:extLst>
      <p:ext uri="{BB962C8B-B14F-4D97-AF65-F5344CB8AC3E}">
        <p14:creationId xmlns:p14="http://schemas.microsoft.com/office/powerpoint/2010/main" val="3300699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48</a:t>
            </a:fld>
            <a:endParaRPr lang="en-CA"/>
          </a:p>
        </p:txBody>
      </p:sp>
    </p:spTree>
    <p:extLst>
      <p:ext uri="{BB962C8B-B14F-4D97-AF65-F5344CB8AC3E}">
        <p14:creationId xmlns:p14="http://schemas.microsoft.com/office/powerpoint/2010/main" val="1822479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21808946-76CA-4D18-96A7-78B4A029F997}" type="slidenum">
              <a:rPr lang="en-CA" smtClean="0"/>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eaLnBrk="0" hangingPunct="0">
              <a:buSzPct val="100000"/>
            </a:pPr>
            <a:fld id="{ED56EC4D-51C4-8C40-87AA-6514DE02AC63}" type="slidenum">
              <a:rPr lang="en-US">
                <a:solidFill>
                  <a:srgbClr val="000000"/>
                </a:solidFill>
                <a:latin typeface="Arial" pitchFamily="-84" charset="0"/>
              </a:rPr>
              <a:pPr eaLnBrk="0" hangingPunct="0">
                <a:buSzPct val="100000"/>
              </a:pPr>
              <a:t>5</a:t>
            </a:fld>
            <a:endParaRPr lang="en-US">
              <a:solidFill>
                <a:srgbClr val="000000"/>
              </a:solidFill>
              <a:latin typeface="Arial" pitchFamily="-8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fr-FR">
              <a:latin typeface="Arial" pitchFamily="-8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50</a:t>
            </a:fld>
            <a:endParaRPr lang="en-CA"/>
          </a:p>
        </p:txBody>
      </p:sp>
    </p:spTree>
    <p:extLst>
      <p:ext uri="{BB962C8B-B14F-4D97-AF65-F5344CB8AC3E}">
        <p14:creationId xmlns:p14="http://schemas.microsoft.com/office/powerpoint/2010/main" val="1372727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54</a:t>
            </a:fld>
            <a:endParaRPr lang="en-CA"/>
          </a:p>
        </p:txBody>
      </p:sp>
    </p:spTree>
    <p:extLst>
      <p:ext uri="{BB962C8B-B14F-4D97-AF65-F5344CB8AC3E}">
        <p14:creationId xmlns:p14="http://schemas.microsoft.com/office/powerpoint/2010/main" val="1006351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21808946-76CA-4D18-96A7-78B4A029F997}" type="slidenum">
              <a:rPr lang="en-CA" smtClean="0"/>
              <a:pPr/>
              <a:t>70</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08946-76CA-4D18-96A7-78B4A029F997}" type="slidenum">
              <a:rPr lang="en-CA" smtClean="0"/>
              <a:pPr/>
              <a:t>6</a:t>
            </a:fld>
            <a:endParaRPr lang="en-CA"/>
          </a:p>
        </p:txBody>
      </p:sp>
    </p:spTree>
    <p:extLst>
      <p:ext uri="{BB962C8B-B14F-4D97-AF65-F5344CB8AC3E}">
        <p14:creationId xmlns:p14="http://schemas.microsoft.com/office/powerpoint/2010/main" val="335573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MS PGothic" charset="0"/>
              </a:rPr>
              <a:t>May start Metformin at the time of diagnosis</a:t>
            </a:r>
          </a:p>
          <a:p>
            <a:r>
              <a:rPr lang="en-US" dirty="0">
                <a:latin typeface="Times New Roman" charset="0"/>
                <a:ea typeface="ＭＳ Ｐゴシック" charset="0"/>
                <a:cs typeface="MS PGothic" charset="0"/>
              </a:rPr>
              <a:t>Change to 8.5% as threshold </a:t>
            </a:r>
          </a:p>
          <a:p>
            <a:r>
              <a:rPr lang="en-US" dirty="0">
                <a:latin typeface="Times New Roman" charset="0"/>
                <a:ea typeface="ＭＳ Ｐゴシック" charset="0"/>
                <a:cs typeface="MS PGothic" charset="0"/>
              </a:rPr>
              <a:t>Start metformin immediately as an option</a:t>
            </a:r>
          </a:p>
          <a:p>
            <a:r>
              <a:rPr lang="en-US" dirty="0">
                <a:latin typeface="Times New Roman" charset="0"/>
                <a:ea typeface="ＭＳ Ｐゴシック" charset="0"/>
                <a:cs typeface="MS PGothic" charset="0"/>
              </a:rPr>
              <a:t>Concept of individualizing therapy based on patient and agent characteristics</a:t>
            </a:r>
          </a:p>
          <a:p>
            <a:r>
              <a:rPr lang="en-US" dirty="0">
                <a:latin typeface="Times New Roman" charset="0"/>
                <a:ea typeface="ＭＳ Ｐゴシック" charset="0"/>
                <a:cs typeface="MS PGothic" charset="0"/>
              </a:rPr>
              <a:t>With that in mind, the next figure shows the characteristics of the agents ….</a:t>
            </a:r>
          </a:p>
          <a:p>
            <a:endParaRPr lang="en-US" dirty="0">
              <a:latin typeface="Times New Roman" charset="0"/>
              <a:ea typeface="ＭＳ Ｐゴシック" charset="0"/>
              <a:cs typeface="MS PGothic" charset="0"/>
            </a:endParaRPr>
          </a:p>
        </p:txBody>
      </p:sp>
      <p:sp>
        <p:nvSpPr>
          <p:cNvPr id="1259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a:defRPr sz="2500">
                <a:solidFill>
                  <a:schemeClr val="tx1"/>
                </a:solidFill>
                <a:latin typeface="Times New Roman" charset="0"/>
                <a:ea typeface="ＭＳ Ｐゴシック" charset="0"/>
                <a:cs typeface="ＭＳ Ｐゴシック" charset="0"/>
              </a:defRPr>
            </a:lvl1pPr>
            <a:lvl2pPr marL="748960" indent="-288061" defTabSz="939401">
              <a:defRPr sz="2500">
                <a:solidFill>
                  <a:schemeClr val="tx1"/>
                </a:solidFill>
                <a:latin typeface="Times New Roman" charset="0"/>
                <a:ea typeface="ＭＳ Ｐゴシック" charset="0"/>
              </a:defRPr>
            </a:lvl2pPr>
            <a:lvl3pPr marL="1152246" indent="-230449" defTabSz="939401">
              <a:defRPr sz="2500">
                <a:solidFill>
                  <a:schemeClr val="tx1"/>
                </a:solidFill>
                <a:latin typeface="Times New Roman" charset="0"/>
                <a:ea typeface="ＭＳ Ｐゴシック" charset="0"/>
              </a:defRPr>
            </a:lvl3pPr>
            <a:lvl4pPr marL="1613145" indent="-230449" defTabSz="939401">
              <a:defRPr sz="2500">
                <a:solidFill>
                  <a:schemeClr val="tx1"/>
                </a:solidFill>
                <a:latin typeface="Times New Roman" charset="0"/>
                <a:ea typeface="ＭＳ Ｐゴシック" charset="0"/>
              </a:defRPr>
            </a:lvl4pPr>
            <a:lvl5pPr marL="2074044" indent="-230449" defTabSz="939401">
              <a:defRPr sz="2500">
                <a:solidFill>
                  <a:schemeClr val="tx1"/>
                </a:solidFill>
                <a:latin typeface="Times New Roman" charset="0"/>
                <a:ea typeface="ＭＳ Ｐゴシック" charset="0"/>
              </a:defRPr>
            </a:lvl5pPr>
            <a:lvl6pPr marL="2534942"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6pPr>
            <a:lvl7pPr marL="2995840"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7pPr>
            <a:lvl8pPr marL="3456739"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8pPr>
            <a:lvl9pPr marL="3917637"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9pPr>
          </a:lstStyle>
          <a:p>
            <a:fld id="{5D93C786-D219-8D4B-9FF6-40C6B8A8E089}" type="slidenum">
              <a:rPr lang="en-US" sz="1200">
                <a:solidFill>
                  <a:srgbClr val="000000"/>
                </a:solidFill>
                <a:cs typeface="MS PGothic" charset="0"/>
              </a:rPr>
              <a:pPr/>
              <a:t>7</a:t>
            </a:fld>
            <a:endParaRPr lang="en-US" sz="1200">
              <a:solidFill>
                <a:srgbClr val="000000"/>
              </a:solidFill>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MS PGothic" charset="0"/>
              </a:rPr>
              <a:t>Concept of RELATIVE A1c lowering – not absolute</a:t>
            </a:r>
          </a:p>
          <a:p>
            <a:r>
              <a:rPr lang="en-US">
                <a:latin typeface="Times New Roman" charset="0"/>
                <a:ea typeface="ＭＳ Ｐゴシック" charset="0"/>
                <a:cs typeface="MS PGothic" charset="0"/>
              </a:rPr>
              <a:t>Concept of RELATIVE cost considerations</a:t>
            </a:r>
          </a:p>
          <a:p>
            <a:r>
              <a:rPr lang="en-US">
                <a:latin typeface="Times New Roman" charset="0"/>
                <a:ea typeface="ＭＳ Ｐゴシック" charset="0"/>
                <a:cs typeface="MS PGothic" charset="0"/>
              </a:rPr>
              <a:t>Change to achieve target within 3-6 months.</a:t>
            </a:r>
          </a:p>
        </p:txBody>
      </p:sp>
      <p:sp>
        <p:nvSpPr>
          <p:cNvPr id="1280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a:defRPr sz="2500">
                <a:solidFill>
                  <a:schemeClr val="tx1"/>
                </a:solidFill>
                <a:latin typeface="Times New Roman" charset="0"/>
                <a:ea typeface="ＭＳ Ｐゴシック" charset="0"/>
                <a:cs typeface="ＭＳ Ｐゴシック" charset="0"/>
              </a:defRPr>
            </a:lvl1pPr>
            <a:lvl2pPr marL="748960" indent="-288061" defTabSz="939401">
              <a:defRPr sz="2500">
                <a:solidFill>
                  <a:schemeClr val="tx1"/>
                </a:solidFill>
                <a:latin typeface="Times New Roman" charset="0"/>
                <a:ea typeface="ＭＳ Ｐゴシック" charset="0"/>
              </a:defRPr>
            </a:lvl2pPr>
            <a:lvl3pPr marL="1152246" indent="-230449" defTabSz="939401">
              <a:defRPr sz="2500">
                <a:solidFill>
                  <a:schemeClr val="tx1"/>
                </a:solidFill>
                <a:latin typeface="Times New Roman" charset="0"/>
                <a:ea typeface="ＭＳ Ｐゴシック" charset="0"/>
              </a:defRPr>
            </a:lvl3pPr>
            <a:lvl4pPr marL="1613145" indent="-230449" defTabSz="939401">
              <a:defRPr sz="2500">
                <a:solidFill>
                  <a:schemeClr val="tx1"/>
                </a:solidFill>
                <a:latin typeface="Times New Roman" charset="0"/>
                <a:ea typeface="ＭＳ Ｐゴシック" charset="0"/>
              </a:defRPr>
            </a:lvl4pPr>
            <a:lvl5pPr marL="2074044" indent="-230449" defTabSz="939401">
              <a:defRPr sz="2500">
                <a:solidFill>
                  <a:schemeClr val="tx1"/>
                </a:solidFill>
                <a:latin typeface="Times New Roman" charset="0"/>
                <a:ea typeface="ＭＳ Ｐゴシック" charset="0"/>
              </a:defRPr>
            </a:lvl5pPr>
            <a:lvl6pPr marL="2534942"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6pPr>
            <a:lvl7pPr marL="2995840"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7pPr>
            <a:lvl8pPr marL="3456739"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8pPr>
            <a:lvl9pPr marL="3917637"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9pPr>
          </a:lstStyle>
          <a:p>
            <a:fld id="{CCF888AC-49D0-DC4B-8FC3-D0B3A21F0695}" type="slidenum">
              <a:rPr lang="en-US" sz="1200">
                <a:solidFill>
                  <a:srgbClr val="000000"/>
                </a:solidFill>
                <a:cs typeface="MS PGothic" charset="0"/>
              </a:rPr>
              <a:pPr/>
              <a:t>8</a:t>
            </a:fld>
            <a:endParaRPr lang="en-US" sz="1200">
              <a:solidFill>
                <a:srgbClr val="000000"/>
              </a:solidFill>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MS PGothic" charset="0"/>
              </a:rPr>
              <a:t>May start Metformin at the time of diagnosis</a:t>
            </a:r>
          </a:p>
          <a:p>
            <a:r>
              <a:rPr lang="en-US">
                <a:latin typeface="Times New Roman" charset="0"/>
                <a:ea typeface="ＭＳ Ｐゴシック" charset="0"/>
                <a:cs typeface="MS PGothic" charset="0"/>
              </a:rPr>
              <a:t>Change to 8.5% as threshold </a:t>
            </a:r>
          </a:p>
          <a:p>
            <a:r>
              <a:rPr lang="en-US">
                <a:latin typeface="Times New Roman" charset="0"/>
                <a:ea typeface="ＭＳ Ｐゴシック" charset="0"/>
                <a:cs typeface="MS PGothic" charset="0"/>
              </a:rPr>
              <a:t>Start metformin immediately as an option</a:t>
            </a:r>
          </a:p>
          <a:p>
            <a:r>
              <a:rPr lang="en-US">
                <a:latin typeface="Times New Roman" charset="0"/>
                <a:ea typeface="ＭＳ Ｐゴシック" charset="0"/>
                <a:cs typeface="MS PGothic" charset="0"/>
              </a:rPr>
              <a:t>Concept of individualizing therapy based on patient and agent characteristics</a:t>
            </a:r>
          </a:p>
          <a:p>
            <a:r>
              <a:rPr lang="en-US">
                <a:latin typeface="Times New Roman" charset="0"/>
                <a:ea typeface="ＭＳ Ｐゴシック" charset="0"/>
                <a:cs typeface="MS PGothic" charset="0"/>
              </a:rPr>
              <a:t>With that in mind, the next figure shows the characteristics of the agents ….</a:t>
            </a:r>
          </a:p>
          <a:p>
            <a:endParaRPr lang="en-US">
              <a:latin typeface="Times New Roman" charset="0"/>
              <a:ea typeface="ＭＳ Ｐゴシック" charset="0"/>
              <a:cs typeface="MS PGothic" charset="0"/>
            </a:endParaRPr>
          </a:p>
        </p:txBody>
      </p:sp>
      <p:sp>
        <p:nvSpPr>
          <p:cNvPr id="1300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a:defRPr sz="2500">
                <a:solidFill>
                  <a:schemeClr val="tx1"/>
                </a:solidFill>
                <a:latin typeface="Times New Roman" charset="0"/>
                <a:ea typeface="ＭＳ Ｐゴシック" charset="0"/>
                <a:cs typeface="ＭＳ Ｐゴシック" charset="0"/>
              </a:defRPr>
            </a:lvl1pPr>
            <a:lvl2pPr marL="748960" indent="-288061" defTabSz="939401">
              <a:defRPr sz="2500">
                <a:solidFill>
                  <a:schemeClr val="tx1"/>
                </a:solidFill>
                <a:latin typeface="Times New Roman" charset="0"/>
                <a:ea typeface="ＭＳ Ｐゴシック" charset="0"/>
              </a:defRPr>
            </a:lvl2pPr>
            <a:lvl3pPr marL="1152246" indent="-230449" defTabSz="939401">
              <a:defRPr sz="2500">
                <a:solidFill>
                  <a:schemeClr val="tx1"/>
                </a:solidFill>
                <a:latin typeface="Times New Roman" charset="0"/>
                <a:ea typeface="ＭＳ Ｐゴシック" charset="0"/>
              </a:defRPr>
            </a:lvl3pPr>
            <a:lvl4pPr marL="1613145" indent="-230449" defTabSz="939401">
              <a:defRPr sz="2500">
                <a:solidFill>
                  <a:schemeClr val="tx1"/>
                </a:solidFill>
                <a:latin typeface="Times New Roman" charset="0"/>
                <a:ea typeface="ＭＳ Ｐゴシック" charset="0"/>
              </a:defRPr>
            </a:lvl4pPr>
            <a:lvl5pPr marL="2074044" indent="-230449" defTabSz="939401">
              <a:defRPr sz="2500">
                <a:solidFill>
                  <a:schemeClr val="tx1"/>
                </a:solidFill>
                <a:latin typeface="Times New Roman" charset="0"/>
                <a:ea typeface="ＭＳ Ｐゴシック" charset="0"/>
              </a:defRPr>
            </a:lvl5pPr>
            <a:lvl6pPr marL="2534942"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6pPr>
            <a:lvl7pPr marL="2995840"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7pPr>
            <a:lvl8pPr marL="3456739"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8pPr>
            <a:lvl9pPr marL="3917637" indent="-230449" algn="ctr" defTabSz="939401" eaLnBrk="0" fontAlgn="base" hangingPunct="0">
              <a:spcBef>
                <a:spcPct val="0"/>
              </a:spcBef>
              <a:spcAft>
                <a:spcPct val="0"/>
              </a:spcAft>
              <a:defRPr sz="2500">
                <a:solidFill>
                  <a:schemeClr val="tx1"/>
                </a:solidFill>
                <a:latin typeface="Times New Roman" charset="0"/>
                <a:ea typeface="ＭＳ Ｐゴシック" charset="0"/>
              </a:defRPr>
            </a:lvl9pPr>
          </a:lstStyle>
          <a:p>
            <a:fld id="{4280AE08-DE83-B04E-B0AF-66A9A7289F2A}" type="slidenum">
              <a:rPr lang="en-US" sz="1200">
                <a:solidFill>
                  <a:srgbClr val="000000"/>
                </a:solidFill>
                <a:cs typeface="MS PGothic" charset="0"/>
              </a:rPr>
              <a:pPr/>
              <a:t>9</a:t>
            </a:fld>
            <a:endParaRPr lang="en-US" sz="1200">
              <a:solidFill>
                <a:srgbClr val="000000"/>
              </a:solidFill>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66802"/>
            <a:ext cx="7772400" cy="770986"/>
          </a:xfrm>
        </p:spPr>
        <p:txBody>
          <a:bodyPr/>
          <a:lstStyle>
            <a:lvl1pPr algn="ctr">
              <a:defRPr>
                <a:solidFill>
                  <a:srgbClr val="C00000"/>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5387124"/>
            <a:ext cx="6400800" cy="409827"/>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p:txBody>
          <a:bodyPr/>
          <a:lstStyle/>
          <a:p>
            <a:fld id="{3FE1A873-9A61-4725-97A1-6983DABC3932}"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CA" dirty="0"/>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a:xfrm>
            <a:off x="8342294" y="603437"/>
            <a:ext cx="504056" cy="360039"/>
          </a:xfrm>
          <a:effectLst/>
        </p:spPr>
        <p:txBody>
          <a:bodyPr/>
          <a:lstStyle>
            <a:lvl1pPr>
              <a:defRPr sz="1400">
                <a:solidFill>
                  <a:schemeClr val="bg1">
                    <a:alpha val="99000"/>
                  </a:schemeClr>
                </a:solidFill>
              </a:defRPr>
            </a:lvl1pPr>
          </a:lstStyle>
          <a:p>
            <a:fld id="{3FE1A873-9A61-4725-97A1-6983DABC3932}"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CA" dirty="0"/>
          </a:p>
        </p:txBody>
      </p:sp>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3FE1A873-9A61-4725-97A1-6983DABC3932}" type="slidenum">
              <a:rPr lang="en-CA" smtClean="0"/>
              <a:pPr/>
              <a:t>‹#›</a:t>
            </a:fld>
            <a:endParaRPr lang="en-CA"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FE1A873-9A61-4725-97A1-6983DABC393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3639" indent="0">
              <a:buNone/>
              <a:defRPr sz="2000" b="1"/>
            </a:lvl2pPr>
            <a:lvl3pPr marL="907267" indent="0">
              <a:buNone/>
              <a:defRPr sz="1800" b="1"/>
            </a:lvl3pPr>
            <a:lvl4pPr marL="1360899" indent="0">
              <a:buNone/>
              <a:defRPr sz="1600" b="1"/>
            </a:lvl4pPr>
            <a:lvl5pPr marL="1814528" indent="0">
              <a:buNone/>
              <a:defRPr sz="1600" b="1"/>
            </a:lvl5pPr>
            <a:lvl6pPr marL="2268161" indent="0">
              <a:buNone/>
              <a:defRPr sz="1600" b="1"/>
            </a:lvl6pPr>
            <a:lvl7pPr marL="2721790" indent="0">
              <a:buNone/>
              <a:defRPr sz="1600" b="1"/>
            </a:lvl7pPr>
            <a:lvl8pPr marL="3175424" indent="0">
              <a:buNone/>
              <a:defRPr sz="1600" b="1"/>
            </a:lvl8pPr>
            <a:lvl9pPr marL="36290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3639" indent="0">
              <a:buNone/>
              <a:defRPr sz="2000" b="1"/>
            </a:lvl2pPr>
            <a:lvl3pPr marL="907267" indent="0">
              <a:buNone/>
              <a:defRPr sz="1800" b="1"/>
            </a:lvl3pPr>
            <a:lvl4pPr marL="1360899" indent="0">
              <a:buNone/>
              <a:defRPr sz="1600" b="1"/>
            </a:lvl4pPr>
            <a:lvl5pPr marL="1814528" indent="0">
              <a:buNone/>
              <a:defRPr sz="1600" b="1"/>
            </a:lvl5pPr>
            <a:lvl6pPr marL="2268161" indent="0">
              <a:buNone/>
              <a:defRPr sz="1600" b="1"/>
            </a:lvl6pPr>
            <a:lvl7pPr marL="2721790" indent="0">
              <a:buNone/>
              <a:defRPr sz="1600" b="1"/>
            </a:lvl7pPr>
            <a:lvl8pPr marL="3175424" indent="0">
              <a:buNone/>
              <a:defRPr sz="1600" b="1"/>
            </a:lvl8pPr>
            <a:lvl9pPr marL="36290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56252"/>
            <a:ext cx="8605838" cy="623248"/>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sz="half" idx="1"/>
          </p:nvPr>
        </p:nvSpPr>
        <p:spPr>
          <a:xfrm>
            <a:off x="431800" y="1819275"/>
            <a:ext cx="4065588" cy="1862048"/>
          </a:xfrm>
        </p:spPr>
        <p:txBody>
          <a:bodyPr/>
          <a:lstStyle>
            <a:lvl1pPr>
              <a:defRPr>
                <a:solidFill>
                  <a:srgbClr val="66FFFF"/>
                </a:solidFill>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9788" y="1819275"/>
            <a:ext cx="4067175" cy="1862048"/>
          </a:xfrm>
        </p:spPr>
        <p:txBody>
          <a:bodyPr/>
          <a:lstStyle>
            <a:lvl1pPr>
              <a:defRPr>
                <a:solidFill>
                  <a:srgbClr val="66FFFF"/>
                </a:solidFill>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6110286"/>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30" y="120764"/>
            <a:ext cx="8807570" cy="655608"/>
          </a:xfrm>
          <a:prstGeom prst="rect">
            <a:avLst/>
          </a:prstGeom>
        </p:spPr>
        <p:txBody>
          <a:bodyPr vert="horz" lIns="91440" tIns="45720" rIns="91440" bIns="45720" rtlCol="0" anchor="b" anchorCtr="0">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301925" y="1017917"/>
            <a:ext cx="8540150" cy="5108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276045" y="6435306"/>
            <a:ext cx="8574657" cy="422694"/>
          </a:xfrm>
          <a:prstGeom prst="rect">
            <a:avLst/>
          </a:prstGeom>
        </p:spPr>
        <p:txBody>
          <a:bodyPr vert="horz" lIns="91440" tIns="45720" rIns="91440" bIns="45720" rtlCol="0" anchor="ctr"/>
          <a:lstStyle>
            <a:lvl1pPr algn="l">
              <a:defRPr sz="1000">
                <a:solidFill>
                  <a:schemeClr val="bg1"/>
                </a:solidFill>
                <a:latin typeface="Futura Std Medium" pitchFamily="34" charset="0"/>
              </a:defRPr>
            </a:lvl1pPr>
          </a:lstStyle>
          <a:p>
            <a:endParaRPr lang="en-CA" dirty="0"/>
          </a:p>
        </p:txBody>
      </p:sp>
      <p:sp>
        <p:nvSpPr>
          <p:cNvPr id="6" name="Slide Number Placeholder 5"/>
          <p:cNvSpPr>
            <a:spLocks noGrp="1"/>
          </p:cNvSpPr>
          <p:nvPr>
            <p:ph type="sldNum" sz="quarter" idx="4"/>
          </p:nvPr>
        </p:nvSpPr>
        <p:spPr>
          <a:xfrm>
            <a:off x="8342294" y="586185"/>
            <a:ext cx="504056" cy="360039"/>
          </a:xfrm>
          <a:prstGeom prst="rect">
            <a:avLst/>
          </a:prstGeom>
        </p:spPr>
        <p:txBody>
          <a:bodyPr vert="horz" lIns="91440" tIns="45720" rIns="91440" bIns="45720" rtlCol="0" anchor="ctr"/>
          <a:lstStyle>
            <a:lvl1pPr algn="ctr">
              <a:defRPr sz="1400" b="1">
                <a:solidFill>
                  <a:schemeClr val="bg1">
                    <a:alpha val="80000"/>
                  </a:schemeClr>
                </a:solidFill>
                <a:latin typeface="Andale Mono" pitchFamily="49" charset="0"/>
              </a:defRPr>
            </a:lvl1pPr>
          </a:lstStyle>
          <a:p>
            <a:fld id="{3FE1A873-9A61-4725-97A1-6983DABC3932}"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 id="2147483661" r:id="rId6"/>
  </p:sldLayoutIdLst>
  <p:hf hdr="0" ftr="0" dt="0"/>
  <p:txStyles>
    <p:title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p:titleStyle>
    <p:bodyStyle>
      <a:lvl1pPr marL="180000" indent="-180000" algn="l" defTabSz="914400" rtl="0" eaLnBrk="1" latinLnBrk="0" hangingPunct="1">
        <a:spcBef>
          <a:spcPct val="20000"/>
        </a:spcBef>
        <a:buClr>
          <a:schemeClr val="accent6">
            <a:lumMod val="75000"/>
          </a:schemeClr>
        </a:buClr>
        <a:buFont typeface="Arial" pitchFamily="34" charset="0"/>
        <a:buChar char="•"/>
        <a:defRPr sz="2400" kern="1200">
          <a:solidFill>
            <a:schemeClr val="tx1">
              <a:lumMod val="95000"/>
              <a:lumOff val="5000"/>
            </a:schemeClr>
          </a:solidFill>
          <a:latin typeface="Futura Std Book" pitchFamily="34" charset="0"/>
          <a:ea typeface="+mn-ea"/>
          <a:cs typeface="+mn-cs"/>
        </a:defRPr>
      </a:lvl1pPr>
      <a:lvl2pPr marL="54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2pPr>
      <a:lvl3pPr marL="90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3pPr>
      <a:lvl4pPr marL="126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4pPr>
      <a:lvl5pPr marL="162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 Type="http://schemas.openxmlformats.org/officeDocument/2006/relationships/tags" Target="../tags/tag5.x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4.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6.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4.png"/><Relationship Id="rId5" Type="http://schemas.openxmlformats.org/officeDocument/2006/relationships/image" Target="../media/image17.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chart" Target="../charts/chart1.xml"/><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xcel_97_-_2004_Worksheet1.xls"/><Relationship Id="rId5"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4.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97_-_2004_Worksheet2.xls"/><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6.xml"/><Relationship Id="rId5" Type="http://schemas.openxmlformats.org/officeDocument/2006/relationships/chart" Target="../charts/chart2.xml"/><Relationship Id="rId6" Type="http://schemas.openxmlformats.org/officeDocument/2006/relationships/oleObject" Target="../embeddings/Microsoft_Excel_97_-_2004_Worksheet3.xls"/><Relationship Id="rId7"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4.xls"/><Relationship Id="rId5"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Microsoft_Excel_97_-_2004_Worksheet5.xls"/><Relationship Id="rId5"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Excel_97_-_2004_Worksheet6.xls"/><Relationship Id="rId5" Type="http://schemas.openxmlformats.org/officeDocument/2006/relationships/image" Target="../media/image23.emf"/><Relationship Id="rId6" Type="http://schemas.openxmlformats.org/officeDocument/2006/relationships/oleObject" Target="../embeddings/Microsoft_Excel_97_-_2004_Worksheet7.xls"/><Relationship Id="rId7"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slide" Target="slide39.xml"/><Relationship Id="rId5" Type="http://schemas.openxmlformats.org/officeDocument/2006/relationships/hyperlink" Target="https://exchange.mcgill.ca/owa/redir.aspx?C=8gqOvT2IiUqEiROWhOiTUkUi12M9uNAIMwJqw_UxGDY6NHM7OPLkW20vOLoxnCcgVVGr6QmwlDI.&amp;URL=http://www.fda.gov/downloads/AdvisoryCommittees/CommitteesMeetingMaterials/Drugs" TargetMode="External"/><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hyperlink" Target="http://www.fda.gov/downloads/AdvisoryCommittees/CommitteesMeetingMaterials/Drugs" TargetMode="External"/><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6.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27.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chart" Target="../charts/chart3.xml"/><Relationship Id="rId1" Type="http://schemas.openxmlformats.org/officeDocument/2006/relationships/tags" Target="../tags/tag20.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4.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28.png"/><Relationship Id="rId5" Type="http://schemas.openxmlformats.org/officeDocument/2006/relationships/hyperlink" Target="http://www.fda.gov/downloads/AdvisoryCommittees/CommitteesMeetingMaterials/Drugs" TargetMode="External"/><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4.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4.xml"/><Relationship Id="rId3" Type="http://schemas.openxmlformats.org/officeDocument/2006/relationships/notesSlide" Target="../notesSlides/notesSlide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FE1A873-9A61-4725-97A1-6983DABC3932}" type="slidenum">
              <a:rPr lang="en-CA" smtClean="0"/>
              <a:pPr/>
              <a:t>1</a:t>
            </a:fld>
            <a:endParaRPr lang="en-CA" dirty="0"/>
          </a:p>
        </p:txBody>
      </p:sp>
      <p:sp>
        <p:nvSpPr>
          <p:cNvPr id="18" name="Rectangle 17"/>
          <p:cNvSpPr/>
          <p:nvPr/>
        </p:nvSpPr>
        <p:spPr>
          <a:xfrm>
            <a:off x="0" y="0"/>
            <a:ext cx="9144000" cy="1574800"/>
          </a:xfrm>
          <a:prstGeom prst="rect">
            <a:avLst/>
          </a:prstGeom>
          <a:solidFill>
            <a:srgbClr val="A90F0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9" name="Rectangle 54"/>
          <p:cNvSpPr>
            <a:spLocks/>
          </p:cNvSpPr>
          <p:nvPr/>
        </p:nvSpPr>
        <p:spPr bwMode="auto">
          <a:xfrm>
            <a:off x="1" y="47625"/>
            <a:ext cx="9143999" cy="579437"/>
          </a:xfrm>
          <a:prstGeom prst="rect">
            <a:avLst/>
          </a:prstGeom>
          <a:noFill/>
          <a:ln w="12700">
            <a:noFill/>
            <a:miter lim="800000"/>
            <a:headEnd/>
            <a:tailEnd/>
          </a:ln>
        </p:spPr>
        <p:txBody>
          <a:bodyPr lIns="0" tIns="0" rIns="0" bIns="0"/>
          <a:lstStyle/>
          <a:p>
            <a:pPr algn="ctr">
              <a:defRPr/>
            </a:pPr>
            <a:r>
              <a:rPr lang="fr-CA" sz="3600" b="1" dirty="0" smtClean="0">
                <a:solidFill>
                  <a:schemeClr val="bg1"/>
                </a:solidFill>
              </a:rPr>
              <a:t>The </a:t>
            </a:r>
            <a:r>
              <a:rPr lang="fr-CA" sz="3600" b="1" dirty="0" err="1" smtClean="0">
                <a:solidFill>
                  <a:schemeClr val="bg1"/>
                </a:solidFill>
              </a:rPr>
              <a:t>Role</a:t>
            </a:r>
            <a:r>
              <a:rPr lang="fr-CA" sz="3600" b="1" dirty="0" smtClean="0">
                <a:solidFill>
                  <a:schemeClr val="bg1"/>
                </a:solidFill>
              </a:rPr>
              <a:t> of the </a:t>
            </a:r>
            <a:r>
              <a:rPr lang="fr-CA" sz="3600" b="1" dirty="0" err="1" smtClean="0">
                <a:solidFill>
                  <a:schemeClr val="bg1"/>
                </a:solidFill>
              </a:rPr>
              <a:t>Kidneys</a:t>
            </a:r>
            <a:r>
              <a:rPr lang="fr-CA" sz="3600" b="1" dirty="0" smtClean="0">
                <a:solidFill>
                  <a:schemeClr val="bg1"/>
                </a:solidFill>
              </a:rPr>
              <a:t> in Type 2 </a:t>
            </a:r>
            <a:r>
              <a:rPr lang="fr-CA" sz="3600" b="1" dirty="0" err="1" smtClean="0">
                <a:solidFill>
                  <a:schemeClr val="bg1"/>
                </a:solidFill>
              </a:rPr>
              <a:t>Diabetes</a:t>
            </a:r>
            <a:r>
              <a:rPr lang="fr-CA" sz="3600" b="1" dirty="0" smtClean="0">
                <a:solidFill>
                  <a:schemeClr val="bg1"/>
                </a:solidFill>
              </a:rPr>
              <a:t>:</a:t>
            </a:r>
          </a:p>
          <a:p>
            <a:pPr algn="ctr">
              <a:defRPr/>
            </a:pPr>
            <a:r>
              <a:rPr lang="fr-CA" sz="3600" b="1" dirty="0"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Focus on SGLT2 </a:t>
            </a:r>
            <a:r>
              <a:rPr lang="fr-CA" sz="3600" b="1" dirty="0" err="1"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Inhibitors</a:t>
            </a:r>
            <a:endParaRPr lang="en-US" sz="3600" b="1" dirty="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a:p>
            <a:pPr algn="ctr">
              <a:defRPr/>
            </a:pPr>
            <a:endParaRPr lang="en-US" sz="3400" b="1" dirty="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pic>
        <p:nvPicPr>
          <p:cNvPr id="2" name="Picture 1" descr="Screen Shot 2014-11-03 at 5.51.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00" y="1699029"/>
            <a:ext cx="4881566" cy="4609359"/>
          </a:xfrm>
          <a:prstGeom prst="rect">
            <a:avLst/>
          </a:prstGeom>
        </p:spPr>
      </p:pic>
      <p:sp>
        <p:nvSpPr>
          <p:cNvPr id="11" name="Text Box 6"/>
          <p:cNvSpPr txBox="1">
            <a:spLocks noChangeArrowheads="1"/>
          </p:cNvSpPr>
          <p:nvPr/>
        </p:nvSpPr>
        <p:spPr bwMode="auto">
          <a:xfrm>
            <a:off x="5174556" y="2749341"/>
            <a:ext cx="39694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b="1" dirty="0" smtClean="0">
                <a:latin typeface="Futura Std Medium"/>
              </a:rPr>
              <a:t>A Sudbury Journal Club Presentation</a:t>
            </a:r>
          </a:p>
          <a:p>
            <a:pPr algn="ctr" eaLnBrk="1" hangingPunct="1"/>
            <a:endParaRPr lang="en-US" b="1" dirty="0">
              <a:latin typeface="Futura Std Medium"/>
            </a:endParaRPr>
          </a:p>
          <a:p>
            <a:pPr algn="ctr" eaLnBrk="1" hangingPunct="1"/>
            <a:r>
              <a:rPr lang="en-US" b="1" dirty="0" smtClean="0">
                <a:latin typeface="Futura Std Medium"/>
              </a:rPr>
              <a:t>Speakers:</a:t>
            </a:r>
          </a:p>
          <a:p>
            <a:pPr algn="ctr" eaLnBrk="1" hangingPunct="1"/>
            <a:r>
              <a:rPr lang="en-US" b="1" dirty="0" smtClean="0">
                <a:latin typeface="Futura Std Medium"/>
              </a:rPr>
              <a:t>Kaitlin Bynkoski</a:t>
            </a:r>
          </a:p>
          <a:p>
            <a:pPr algn="ctr" eaLnBrk="1" hangingPunct="1"/>
            <a:r>
              <a:rPr lang="en-US" b="1" dirty="0" smtClean="0">
                <a:latin typeface="Futura Std Medium"/>
              </a:rPr>
              <a:t>&amp;</a:t>
            </a:r>
          </a:p>
          <a:p>
            <a:pPr algn="ctr"/>
            <a:r>
              <a:rPr lang="en-US" b="1" dirty="0">
                <a:latin typeface="Futura Std Medium"/>
              </a:rPr>
              <a:t>Ken </a:t>
            </a:r>
            <a:r>
              <a:rPr lang="en-US" b="1" dirty="0" err="1">
                <a:latin typeface="Futura Std Medium"/>
              </a:rPr>
              <a:t>Burns</a:t>
            </a:r>
            <a:r>
              <a:rPr lang="en-US" baseline="-25000" dirty="0" err="1">
                <a:latin typeface="Futura Std Medium"/>
              </a:rPr>
              <a:t>CDE</a:t>
            </a:r>
            <a:endParaRPr lang="en-US" baseline="-25000" dirty="0">
              <a:latin typeface="Futura Std Medium"/>
            </a:endParaRPr>
          </a:p>
          <a:p>
            <a:pPr algn="ctr" eaLnBrk="1" hangingPunct="1"/>
            <a:endParaRPr lang="en-US" dirty="0">
              <a:latin typeface="Futura Std Medium"/>
            </a:endParaRPr>
          </a:p>
        </p:txBody>
      </p:sp>
    </p:spTree>
    <p:custDataLst>
      <p:tags r:id="rId1"/>
    </p:custDataLst>
    <p:extLst>
      <p:ext uri="{BB962C8B-B14F-4D97-AF65-F5344CB8AC3E}">
        <p14:creationId xmlns:p14="http://schemas.microsoft.com/office/powerpoint/2010/main" val="803687223"/>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FE1A873-9A61-4725-97A1-6983DABC3932}" type="slidenum">
              <a:rPr lang="en-CA" smtClean="0"/>
              <a:pPr/>
              <a:t>10</a:t>
            </a:fld>
            <a:endParaRPr lang="en-CA" dirty="0"/>
          </a:p>
        </p:txBody>
      </p:sp>
      <p:pic>
        <p:nvPicPr>
          <p:cNvPr id="5" name="Picture 4" descr="Screen Shot 2014-11-12 at 10.38.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1" cy="6892369"/>
          </a:xfrm>
          <a:prstGeom prst="rect">
            <a:avLst/>
          </a:prstGeom>
        </p:spPr>
      </p:pic>
    </p:spTree>
    <p:extLst>
      <p:ext uri="{BB962C8B-B14F-4D97-AF65-F5344CB8AC3E}">
        <p14:creationId xmlns:p14="http://schemas.microsoft.com/office/powerpoint/2010/main" val="14091080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74"/>
          <p:cNvSpPr txBox="1">
            <a:spLocks noChangeArrowheads="1"/>
          </p:cNvSpPr>
          <p:nvPr/>
        </p:nvSpPr>
        <p:spPr bwMode="auto">
          <a:xfrm>
            <a:off x="0" y="6381690"/>
            <a:ext cx="4724400" cy="400110"/>
          </a:xfrm>
          <a:prstGeom prst="rect">
            <a:avLst/>
          </a:prstGeom>
          <a:noFill/>
          <a:ln w="9525">
            <a:noFill/>
            <a:miter lim="800000"/>
            <a:headEnd/>
            <a:tailEnd/>
          </a:ln>
        </p:spPr>
        <p:txBody>
          <a:bodyPr wrap="square" anchor="b">
            <a:prstTxWarp prst="textNoShape">
              <a:avLst/>
            </a:prstTxWarp>
            <a:spAutoFit/>
          </a:bodyPr>
          <a:lstStyle/>
          <a:p>
            <a:pPr fontAlgn="base">
              <a:spcBef>
                <a:spcPct val="0"/>
              </a:spcBef>
              <a:spcAft>
                <a:spcPct val="0"/>
              </a:spcAft>
              <a:defRPr/>
            </a:pPr>
            <a:r>
              <a:rPr lang="en-CA" sz="1100" dirty="0">
                <a:solidFill>
                  <a:srgbClr val="FFFFFF"/>
                </a:solidFill>
                <a:effectLst>
                  <a:outerShdw blurRad="38100" dist="38100" dir="2700000" algn="tl">
                    <a:srgbClr val="000000"/>
                  </a:outerShdw>
                </a:effectLst>
                <a:latin typeface="Monaco" charset="0"/>
                <a:sym typeface="Monaco" charset="0"/>
              </a:rPr>
              <a:t> </a:t>
            </a:r>
          </a:p>
          <a:p>
            <a:pPr fontAlgn="base">
              <a:spcBef>
                <a:spcPct val="0"/>
              </a:spcBef>
              <a:spcAft>
                <a:spcPct val="0"/>
              </a:spcAft>
              <a:defRPr/>
            </a:pPr>
            <a:r>
              <a:rPr lang="en-CA" sz="900" dirty="0" err="1">
                <a:solidFill>
                  <a:srgbClr val="FFFFFF"/>
                </a:solidFill>
                <a:effectLst>
                  <a:outerShdw blurRad="38100" dist="38100" dir="2700000" algn="tl">
                    <a:srgbClr val="000000"/>
                  </a:outerShdw>
                </a:effectLst>
                <a:latin typeface="Monaco" charset="0"/>
                <a:sym typeface="Monaco" charset="0"/>
              </a:rPr>
              <a:t>Krentz</a:t>
            </a:r>
            <a:r>
              <a:rPr lang="en-CA" sz="900" dirty="0">
                <a:solidFill>
                  <a:srgbClr val="FFFFFF"/>
                </a:solidFill>
                <a:effectLst>
                  <a:outerShdw blurRad="38100" dist="38100" dir="2700000" algn="tl">
                    <a:srgbClr val="000000"/>
                  </a:outerShdw>
                </a:effectLst>
                <a:latin typeface="Monaco" charset="0"/>
                <a:sym typeface="Monaco" charset="0"/>
              </a:rPr>
              <a:t> AJ, Bailey CJ. Drugs 2005; 65:385-411.</a:t>
            </a:r>
          </a:p>
        </p:txBody>
      </p:sp>
      <p:sp>
        <p:nvSpPr>
          <p:cNvPr id="54277" name="Text Box 21"/>
          <p:cNvSpPr txBox="1">
            <a:spLocks noChangeArrowheads="1"/>
          </p:cNvSpPr>
          <p:nvPr/>
        </p:nvSpPr>
        <p:spPr bwMode="auto">
          <a:xfrm>
            <a:off x="4800600" y="1219200"/>
            <a:ext cx="2025650" cy="646331"/>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b="1" u="sng" dirty="0" smtClean="0">
                <a:solidFill>
                  <a:srgbClr val="000090"/>
                </a:solidFill>
                <a:effectLst>
                  <a:outerShdw blurRad="38100" dist="38100" dir="2700000" algn="tl">
                    <a:srgbClr val="000000">
                      <a:alpha val="43137"/>
                    </a:srgbClr>
                  </a:outerShdw>
                </a:effectLst>
                <a:cs typeface="Verdana"/>
                <a:sym typeface="Monaco" charset="0"/>
              </a:rPr>
              <a:t>Insulin </a:t>
            </a:r>
            <a:r>
              <a:rPr lang="en-CA" b="1" u="sng" dirty="0" err="1" smtClean="0">
                <a:solidFill>
                  <a:srgbClr val="000090"/>
                </a:solidFill>
                <a:effectLst>
                  <a:outerShdw blurRad="38100" dist="38100" dir="2700000" algn="tl">
                    <a:srgbClr val="000000">
                      <a:alpha val="43137"/>
                    </a:srgbClr>
                  </a:outerShdw>
                </a:effectLst>
                <a:cs typeface="Verdana"/>
                <a:sym typeface="Monaco" charset="0"/>
              </a:rPr>
              <a:t>Secretagogues</a:t>
            </a:r>
            <a:endParaRPr lang="en-CA" b="1" u="sng" dirty="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54278" name="Text Box 22"/>
          <p:cNvSpPr txBox="1">
            <a:spLocks noChangeArrowheads="1"/>
          </p:cNvSpPr>
          <p:nvPr/>
        </p:nvSpPr>
        <p:spPr bwMode="auto">
          <a:xfrm>
            <a:off x="2514600" y="1282700"/>
            <a:ext cx="1828800" cy="646331"/>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b="1" u="sng" dirty="0" err="1" smtClean="0">
                <a:solidFill>
                  <a:srgbClr val="000090"/>
                </a:solidFill>
                <a:effectLst>
                  <a:outerShdw blurRad="38100" dist="38100" dir="2700000" algn="tl">
                    <a:srgbClr val="000000">
                      <a:alpha val="43137"/>
                    </a:srgbClr>
                  </a:outerShdw>
                </a:effectLst>
                <a:cs typeface="Verdana"/>
                <a:sym typeface="Monaco" charset="0"/>
              </a:rPr>
              <a:t>Biguanides</a:t>
            </a:r>
            <a:r>
              <a:rPr lang="en-CA" b="1" dirty="0" smtClean="0">
                <a:solidFill>
                  <a:srgbClr val="FFFFFF"/>
                </a:solidFill>
                <a:effectLst>
                  <a:outerShdw blurRad="38100" dist="38100" dir="2700000" algn="tl">
                    <a:srgbClr val="000000">
                      <a:alpha val="43137"/>
                    </a:srgbClr>
                  </a:outerShdw>
                </a:effectLst>
                <a:latin typeface="Monaco" charset="0"/>
                <a:sym typeface="Monaco" charset="0"/>
              </a:rPr>
              <a:t/>
            </a:r>
            <a:br>
              <a:rPr lang="en-CA" b="1" dirty="0" smtClean="0">
                <a:solidFill>
                  <a:srgbClr val="FFFFFF"/>
                </a:solidFill>
                <a:effectLst>
                  <a:outerShdw blurRad="38100" dist="38100" dir="2700000" algn="tl">
                    <a:srgbClr val="000000">
                      <a:alpha val="43137"/>
                    </a:srgbClr>
                  </a:outerShdw>
                </a:effectLst>
                <a:latin typeface="Monaco" charset="0"/>
                <a:sym typeface="Monaco" charset="0"/>
              </a:rPr>
            </a:br>
            <a:endParaRPr lang="en-CA" b="1" dirty="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54279" name="Text Box 23"/>
          <p:cNvSpPr txBox="1">
            <a:spLocks noChangeArrowheads="1"/>
          </p:cNvSpPr>
          <p:nvPr/>
        </p:nvSpPr>
        <p:spPr bwMode="auto">
          <a:xfrm>
            <a:off x="254000" y="1079500"/>
            <a:ext cx="2438400" cy="646331"/>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b="1" u="sng" dirty="0" smtClean="0">
                <a:solidFill>
                  <a:srgbClr val="000090"/>
                </a:solidFill>
                <a:effectLst>
                  <a:outerShdw blurRad="38100" dist="38100" dir="2700000" algn="tl">
                    <a:srgbClr val="000000">
                      <a:alpha val="43137"/>
                    </a:srgbClr>
                  </a:outerShdw>
                </a:effectLst>
                <a:cs typeface="Verdana"/>
                <a:sym typeface="Monaco" charset="0"/>
              </a:rPr>
              <a:t>Alpha-</a:t>
            </a:r>
            <a:r>
              <a:rPr lang="en-CA" b="1" u="sng" dirty="0" err="1" smtClean="0">
                <a:solidFill>
                  <a:srgbClr val="000090"/>
                </a:solidFill>
                <a:effectLst>
                  <a:outerShdw blurRad="38100" dist="38100" dir="2700000" algn="tl">
                    <a:srgbClr val="000000">
                      <a:alpha val="43137"/>
                    </a:srgbClr>
                  </a:outerShdw>
                </a:effectLst>
                <a:cs typeface="Verdana"/>
                <a:sym typeface="Monaco" charset="0"/>
              </a:rPr>
              <a:t>glucosidase</a:t>
            </a:r>
            <a:r>
              <a:rPr lang="en-CA" b="1" u="sng" dirty="0" smtClean="0">
                <a:solidFill>
                  <a:srgbClr val="000090"/>
                </a:solidFill>
                <a:effectLst>
                  <a:outerShdw blurRad="38100" dist="38100" dir="2700000" algn="tl">
                    <a:srgbClr val="000000">
                      <a:alpha val="43137"/>
                    </a:srgbClr>
                  </a:outerShdw>
                </a:effectLst>
                <a:cs typeface="Verdana"/>
                <a:sym typeface="Monaco" charset="0"/>
              </a:rPr>
              <a:t> Inhibitors</a:t>
            </a:r>
            <a:endParaRPr lang="en-CA" b="1" dirty="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54280" name="Text Box 24"/>
          <p:cNvSpPr txBox="1">
            <a:spLocks noChangeArrowheads="1"/>
          </p:cNvSpPr>
          <p:nvPr/>
        </p:nvSpPr>
        <p:spPr bwMode="auto">
          <a:xfrm>
            <a:off x="1473200" y="5054600"/>
            <a:ext cx="3117850" cy="646331"/>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b="1" u="sng" dirty="0" err="1">
                <a:solidFill>
                  <a:srgbClr val="000090"/>
                </a:solidFill>
                <a:effectLst>
                  <a:outerShdw blurRad="38100" dist="38100" dir="2700000" algn="tl">
                    <a:srgbClr val="000000">
                      <a:alpha val="43137"/>
                    </a:srgbClr>
                  </a:outerShdw>
                </a:effectLst>
                <a:cs typeface="Verdana"/>
                <a:sym typeface="Monaco" charset="0"/>
              </a:rPr>
              <a:t>Thiazolidinediones</a:t>
            </a:r>
            <a:r>
              <a:rPr lang="en-CA" b="1" dirty="0">
                <a:solidFill>
                  <a:srgbClr val="000090"/>
                </a:solidFill>
                <a:effectLst>
                  <a:outerShdw blurRad="38100" dist="38100" dir="2700000" algn="tl">
                    <a:srgbClr val="000000">
                      <a:alpha val="43137"/>
                    </a:srgbClr>
                  </a:outerShdw>
                </a:effectLst>
                <a:cs typeface="Verdana"/>
                <a:sym typeface="Monaco" charset="0"/>
              </a:rPr>
              <a:t> </a:t>
            </a:r>
            <a:r>
              <a:rPr lang="en-CA" b="1" dirty="0">
                <a:solidFill>
                  <a:srgbClr val="FFFFFF"/>
                </a:solidFill>
                <a:effectLst>
                  <a:outerShdw blurRad="38100" dist="38100" dir="2700000" algn="tl">
                    <a:srgbClr val="000000">
                      <a:alpha val="43137"/>
                    </a:srgbClr>
                  </a:outerShdw>
                </a:effectLst>
                <a:cs typeface="Verdana"/>
                <a:sym typeface="Monaco" charset="0"/>
              </a:rPr>
              <a:t/>
            </a:r>
            <a:br>
              <a:rPr lang="en-CA" b="1" dirty="0">
                <a:solidFill>
                  <a:srgbClr val="FFFFFF"/>
                </a:solidFill>
                <a:effectLst>
                  <a:outerShdw blurRad="38100" dist="38100" dir="2700000" algn="tl">
                    <a:srgbClr val="000000">
                      <a:alpha val="43137"/>
                    </a:srgbClr>
                  </a:outerShdw>
                </a:effectLst>
                <a:cs typeface="Verdana"/>
                <a:sym typeface="Monaco" charset="0"/>
              </a:rPr>
            </a:br>
            <a:endParaRPr lang="en-CA" b="1" dirty="0">
              <a:solidFill>
                <a:srgbClr val="FFFFFF"/>
              </a:solidFill>
              <a:effectLst>
                <a:outerShdw blurRad="38100" dist="38100" dir="2700000" algn="tl">
                  <a:srgbClr val="000000">
                    <a:alpha val="43137"/>
                  </a:srgbClr>
                </a:outerShdw>
              </a:effectLst>
              <a:cs typeface="Verdana"/>
              <a:sym typeface="Monaco" charset="0"/>
            </a:endParaRPr>
          </a:p>
        </p:txBody>
      </p:sp>
      <p:sp>
        <p:nvSpPr>
          <p:cNvPr id="54281" name="Line 25"/>
          <p:cNvSpPr>
            <a:spLocks noChangeShapeType="1"/>
          </p:cNvSpPr>
          <p:nvPr/>
        </p:nvSpPr>
        <p:spPr bwMode="auto">
          <a:xfrm>
            <a:off x="1079500" y="2501900"/>
            <a:ext cx="63500" cy="1003300"/>
          </a:xfrm>
          <a:prstGeom prst="line">
            <a:avLst/>
          </a:prstGeom>
          <a:noFill/>
          <a:ln w="38100">
            <a:solidFill>
              <a:schemeClr val="tx1"/>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54282" name="Line 26"/>
          <p:cNvSpPr>
            <a:spLocks noChangeShapeType="1"/>
          </p:cNvSpPr>
          <p:nvPr/>
        </p:nvSpPr>
        <p:spPr bwMode="auto">
          <a:xfrm flipH="1" flipV="1">
            <a:off x="2870200" y="4189413"/>
            <a:ext cx="152400" cy="749300"/>
          </a:xfrm>
          <a:prstGeom prst="line">
            <a:avLst/>
          </a:prstGeom>
          <a:noFill/>
          <a:ln w="38100">
            <a:solidFill>
              <a:srgbClr val="000000"/>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54283" name="Line 27"/>
          <p:cNvSpPr>
            <a:spLocks noChangeShapeType="1"/>
          </p:cNvSpPr>
          <p:nvPr/>
        </p:nvSpPr>
        <p:spPr bwMode="auto">
          <a:xfrm>
            <a:off x="6096000" y="2971800"/>
            <a:ext cx="228600" cy="685800"/>
          </a:xfrm>
          <a:prstGeom prst="line">
            <a:avLst/>
          </a:prstGeom>
          <a:noFill/>
          <a:ln w="38100">
            <a:solidFill>
              <a:schemeClr val="tx1"/>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54286" name="Line 30"/>
          <p:cNvSpPr>
            <a:spLocks noChangeShapeType="1"/>
          </p:cNvSpPr>
          <p:nvPr/>
        </p:nvSpPr>
        <p:spPr bwMode="auto">
          <a:xfrm flipH="1">
            <a:off x="3062288" y="2374900"/>
            <a:ext cx="201612" cy="852488"/>
          </a:xfrm>
          <a:prstGeom prst="line">
            <a:avLst/>
          </a:prstGeom>
          <a:noFill/>
          <a:ln w="38100">
            <a:solidFill>
              <a:schemeClr val="tx1"/>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25615" name="Line 32"/>
          <p:cNvSpPr>
            <a:spLocks noChangeShapeType="1"/>
          </p:cNvSpPr>
          <p:nvPr/>
        </p:nvSpPr>
        <p:spPr bwMode="auto">
          <a:xfrm flipV="1">
            <a:off x="3022600" y="4341813"/>
            <a:ext cx="1701800" cy="596900"/>
          </a:xfrm>
          <a:prstGeom prst="line">
            <a:avLst/>
          </a:prstGeom>
          <a:noFill/>
          <a:ln w="38100">
            <a:solidFill>
              <a:srgbClr val="000000"/>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25616" name="Line 31"/>
          <p:cNvSpPr>
            <a:spLocks noChangeShapeType="1"/>
          </p:cNvSpPr>
          <p:nvPr/>
        </p:nvSpPr>
        <p:spPr bwMode="auto">
          <a:xfrm flipV="1">
            <a:off x="3022600" y="4038600"/>
            <a:ext cx="833438" cy="900113"/>
          </a:xfrm>
          <a:prstGeom prst="line">
            <a:avLst/>
          </a:prstGeom>
          <a:noFill/>
          <a:ln w="38100">
            <a:solidFill>
              <a:srgbClr val="000000"/>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pic>
        <p:nvPicPr>
          <p:cNvPr id="766991" name="Picture 16" descr="Stomach + intestine"/>
          <p:cNvPicPr>
            <a:picLocks noChangeAspect="1" noChangeArrowheads="1"/>
          </p:cNvPicPr>
          <p:nvPr/>
        </p:nvPicPr>
        <p:blipFill>
          <a:blip r:embed="rId4"/>
          <a:srcRect/>
          <a:stretch>
            <a:fillRect/>
          </a:stretch>
        </p:blipFill>
        <p:spPr bwMode="auto">
          <a:xfrm>
            <a:off x="685800" y="2590800"/>
            <a:ext cx="1196975" cy="2027238"/>
          </a:xfrm>
          <a:prstGeom prst="rect">
            <a:avLst/>
          </a:prstGeom>
          <a:noFill/>
          <a:ln w="9525">
            <a:noFill/>
            <a:miter lim="800000"/>
            <a:headEnd/>
            <a:tailEnd/>
          </a:ln>
        </p:spPr>
      </p:pic>
      <p:pic>
        <p:nvPicPr>
          <p:cNvPr id="766992" name="Picture 17" descr="Liver"/>
          <p:cNvPicPr>
            <a:picLocks noChangeAspect="1" noChangeArrowheads="1"/>
          </p:cNvPicPr>
          <p:nvPr/>
        </p:nvPicPr>
        <p:blipFill>
          <a:blip r:embed="rId5"/>
          <a:srcRect/>
          <a:stretch>
            <a:fillRect/>
          </a:stretch>
        </p:blipFill>
        <p:spPr bwMode="auto">
          <a:xfrm>
            <a:off x="2286000" y="3352800"/>
            <a:ext cx="1268413" cy="862013"/>
          </a:xfrm>
          <a:prstGeom prst="rect">
            <a:avLst/>
          </a:prstGeom>
          <a:noFill/>
          <a:ln w="9525">
            <a:noFill/>
            <a:miter lim="800000"/>
            <a:headEnd/>
            <a:tailEnd/>
          </a:ln>
        </p:spPr>
      </p:pic>
      <p:pic>
        <p:nvPicPr>
          <p:cNvPr id="766993" name="Picture 18" descr="Adipose tissue"/>
          <p:cNvPicPr>
            <a:picLocks noChangeAspect="1" noChangeArrowheads="1"/>
          </p:cNvPicPr>
          <p:nvPr/>
        </p:nvPicPr>
        <p:blipFill>
          <a:blip r:embed="rId6"/>
          <a:srcRect/>
          <a:stretch>
            <a:fillRect/>
          </a:stretch>
        </p:blipFill>
        <p:spPr bwMode="auto">
          <a:xfrm>
            <a:off x="3581400" y="3200400"/>
            <a:ext cx="1414463" cy="747713"/>
          </a:xfrm>
          <a:prstGeom prst="rect">
            <a:avLst/>
          </a:prstGeom>
          <a:noFill/>
          <a:ln w="9525">
            <a:noFill/>
            <a:miter lim="800000"/>
            <a:headEnd/>
            <a:tailEnd/>
          </a:ln>
        </p:spPr>
      </p:pic>
      <p:pic>
        <p:nvPicPr>
          <p:cNvPr id="766994" name="Picture 19" descr="Muscle"/>
          <p:cNvPicPr>
            <a:picLocks noChangeAspect="1" noChangeArrowheads="1"/>
          </p:cNvPicPr>
          <p:nvPr/>
        </p:nvPicPr>
        <p:blipFill>
          <a:blip r:embed="rId7"/>
          <a:srcRect/>
          <a:stretch>
            <a:fillRect/>
          </a:stretch>
        </p:blipFill>
        <p:spPr bwMode="auto">
          <a:xfrm rot="-1898668">
            <a:off x="4676775" y="3262313"/>
            <a:ext cx="1330325" cy="776287"/>
          </a:xfrm>
          <a:prstGeom prst="rect">
            <a:avLst/>
          </a:prstGeom>
          <a:noFill/>
          <a:ln w="9525">
            <a:noFill/>
            <a:miter lim="800000"/>
            <a:headEnd/>
            <a:tailEnd/>
          </a:ln>
        </p:spPr>
      </p:pic>
      <p:pic>
        <p:nvPicPr>
          <p:cNvPr id="766995" name="Picture 20" descr="Pancreas"/>
          <p:cNvPicPr>
            <a:picLocks noChangeAspect="1" noChangeArrowheads="1"/>
          </p:cNvPicPr>
          <p:nvPr/>
        </p:nvPicPr>
        <p:blipFill>
          <a:blip r:embed="rId8"/>
          <a:srcRect/>
          <a:stretch>
            <a:fillRect/>
          </a:stretch>
        </p:blipFill>
        <p:spPr bwMode="auto">
          <a:xfrm>
            <a:off x="5943600" y="3505200"/>
            <a:ext cx="1543050" cy="781050"/>
          </a:xfrm>
          <a:prstGeom prst="rect">
            <a:avLst/>
          </a:prstGeom>
          <a:noFill/>
          <a:ln w="9525">
            <a:noFill/>
            <a:miter lim="800000"/>
            <a:headEnd/>
            <a:tailEnd/>
          </a:ln>
        </p:spPr>
      </p:pic>
      <p:sp>
        <p:nvSpPr>
          <p:cNvPr id="54294" name="Text Box 21"/>
          <p:cNvSpPr txBox="1">
            <a:spLocks noChangeArrowheads="1"/>
          </p:cNvSpPr>
          <p:nvPr/>
        </p:nvSpPr>
        <p:spPr bwMode="auto">
          <a:xfrm>
            <a:off x="4794344" y="4965700"/>
            <a:ext cx="3054255" cy="646331"/>
          </a:xfrm>
          <a:prstGeom prst="rect">
            <a:avLst/>
          </a:prstGeom>
          <a:noFill/>
          <a:ln w="9525">
            <a:noFill/>
            <a:miter lim="800000"/>
            <a:headEnd/>
            <a:tailEnd/>
          </a:ln>
        </p:spPr>
        <p:txBody>
          <a:bodyPr wrap="square">
            <a:prstTxWarp prst="textNoShape">
              <a:avLst/>
            </a:prstTxWarp>
            <a:spAutoFit/>
          </a:bodyPr>
          <a:lstStyle/>
          <a:p>
            <a:pPr algn="ctr" fontAlgn="base">
              <a:spcBef>
                <a:spcPct val="50000"/>
              </a:spcBef>
              <a:spcAft>
                <a:spcPct val="0"/>
              </a:spcAft>
              <a:defRPr/>
            </a:pPr>
            <a:r>
              <a:rPr lang="en-CA" b="1" u="sng" dirty="0" smtClean="0">
                <a:solidFill>
                  <a:srgbClr val="000090"/>
                </a:solidFill>
                <a:effectLst>
                  <a:outerShdw blurRad="38100" dist="38100" dir="2700000" algn="tl">
                    <a:srgbClr val="000000">
                      <a:alpha val="43137"/>
                    </a:srgbClr>
                  </a:outerShdw>
                </a:effectLst>
                <a:cs typeface="Verdana"/>
                <a:sym typeface="Monaco" charset="0"/>
              </a:rPr>
              <a:t>DPP-4 Inhibitors and GLP-1 Agonists</a:t>
            </a:r>
            <a:endParaRPr lang="en-US" b="1" dirty="0">
              <a:solidFill>
                <a:srgbClr val="000090"/>
              </a:solidFill>
              <a:effectLst>
                <a:outerShdw blurRad="38100" dist="38100" dir="2700000" algn="tl">
                  <a:srgbClr val="000000"/>
                </a:outerShdw>
              </a:effectLst>
              <a:ea typeface="Verdana" charset="0"/>
              <a:cs typeface="Verdana" charset="0"/>
              <a:sym typeface="Monaco" charset="0"/>
            </a:endParaRPr>
          </a:p>
        </p:txBody>
      </p:sp>
      <p:sp>
        <p:nvSpPr>
          <p:cNvPr id="25623" name="Line 27"/>
          <p:cNvSpPr>
            <a:spLocks noChangeShapeType="1"/>
          </p:cNvSpPr>
          <p:nvPr/>
        </p:nvSpPr>
        <p:spPr bwMode="auto">
          <a:xfrm flipH="1" flipV="1">
            <a:off x="6477000" y="4191000"/>
            <a:ext cx="1588" cy="798513"/>
          </a:xfrm>
          <a:prstGeom prst="line">
            <a:avLst/>
          </a:prstGeom>
          <a:noFill/>
          <a:ln w="38100">
            <a:solidFill>
              <a:schemeClr val="tx1"/>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25" name="Text Box 22"/>
          <p:cNvSpPr txBox="1">
            <a:spLocks noChangeArrowheads="1"/>
          </p:cNvSpPr>
          <p:nvPr/>
        </p:nvSpPr>
        <p:spPr bwMode="auto">
          <a:xfrm>
            <a:off x="2825750" y="3886200"/>
            <a:ext cx="831850" cy="261938"/>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sz="1100" b="1" dirty="0" smtClean="0">
                <a:solidFill>
                  <a:srgbClr val="000090"/>
                </a:solidFill>
                <a:effectLst>
                  <a:outerShdw blurRad="38100" dist="38100" dir="2700000" algn="tl">
                    <a:srgbClr val="000000">
                      <a:alpha val="43137"/>
                    </a:srgbClr>
                  </a:outerShdw>
                </a:effectLst>
                <a:latin typeface="Monaco" charset="0"/>
                <a:sym typeface="Monaco" charset="0"/>
              </a:rPr>
              <a:t>Liver</a:t>
            </a:r>
            <a:endParaRPr lang="en-CA" sz="1100" b="1" dirty="0">
              <a:solidFill>
                <a:srgbClr val="000090"/>
              </a:solidFill>
              <a:effectLst>
                <a:outerShdw blurRad="38100" dist="38100" dir="2700000" algn="tl">
                  <a:srgbClr val="000000">
                    <a:alpha val="43137"/>
                  </a:srgbClr>
                </a:outerShdw>
              </a:effectLst>
              <a:latin typeface="Monaco" charset="0"/>
              <a:sym typeface="Monaco" charset="0"/>
            </a:endParaRPr>
          </a:p>
        </p:txBody>
      </p:sp>
      <p:sp>
        <p:nvSpPr>
          <p:cNvPr id="26" name="Text Box 22"/>
          <p:cNvSpPr txBox="1">
            <a:spLocks noChangeArrowheads="1"/>
          </p:cNvSpPr>
          <p:nvPr/>
        </p:nvSpPr>
        <p:spPr bwMode="auto">
          <a:xfrm>
            <a:off x="3968750" y="3886200"/>
            <a:ext cx="831850" cy="430887"/>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sz="1100" b="1" dirty="0" smtClean="0">
                <a:solidFill>
                  <a:srgbClr val="000090"/>
                </a:solidFill>
                <a:effectLst>
                  <a:outerShdw blurRad="38100" dist="38100" dir="2700000" algn="tl">
                    <a:srgbClr val="000000">
                      <a:alpha val="43137"/>
                    </a:srgbClr>
                  </a:outerShdw>
                </a:effectLst>
                <a:latin typeface="Monaco" charset="0"/>
                <a:sym typeface="Monaco" charset="0"/>
              </a:rPr>
              <a:t>Adipose Tissues</a:t>
            </a:r>
            <a:endParaRPr lang="en-CA" sz="1100" b="1" dirty="0">
              <a:solidFill>
                <a:srgbClr val="000090"/>
              </a:solidFill>
              <a:effectLst>
                <a:outerShdw blurRad="38100" dist="38100" dir="2700000" algn="tl">
                  <a:srgbClr val="000000">
                    <a:alpha val="43137"/>
                  </a:srgbClr>
                </a:outerShdw>
              </a:effectLst>
              <a:latin typeface="Monaco" charset="0"/>
              <a:sym typeface="Monaco" charset="0"/>
            </a:endParaRPr>
          </a:p>
        </p:txBody>
      </p:sp>
      <p:sp>
        <p:nvSpPr>
          <p:cNvPr id="27" name="Text Box 22"/>
          <p:cNvSpPr txBox="1">
            <a:spLocks noChangeArrowheads="1"/>
          </p:cNvSpPr>
          <p:nvPr/>
        </p:nvSpPr>
        <p:spPr bwMode="auto">
          <a:xfrm>
            <a:off x="5029200" y="4005263"/>
            <a:ext cx="831850" cy="261937"/>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sz="1100" b="1" dirty="0">
                <a:solidFill>
                  <a:srgbClr val="000090"/>
                </a:solidFill>
                <a:effectLst>
                  <a:outerShdw blurRad="38100" dist="38100" dir="2700000" algn="tl">
                    <a:srgbClr val="000000">
                      <a:alpha val="43137"/>
                    </a:srgbClr>
                  </a:outerShdw>
                </a:effectLst>
                <a:latin typeface="Monaco" charset="0"/>
                <a:sym typeface="Monaco" charset="0"/>
              </a:rPr>
              <a:t>Muscles</a:t>
            </a:r>
          </a:p>
        </p:txBody>
      </p:sp>
      <p:sp>
        <p:nvSpPr>
          <p:cNvPr id="28" name="Text Box 22"/>
          <p:cNvSpPr txBox="1">
            <a:spLocks noChangeArrowheads="1"/>
          </p:cNvSpPr>
          <p:nvPr/>
        </p:nvSpPr>
        <p:spPr bwMode="auto">
          <a:xfrm>
            <a:off x="6553200" y="4038600"/>
            <a:ext cx="887413" cy="261938"/>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sz="1100" b="1" dirty="0" smtClean="0">
                <a:solidFill>
                  <a:srgbClr val="000090"/>
                </a:solidFill>
                <a:effectLst>
                  <a:outerShdw blurRad="38100" dist="38100" dir="2700000" algn="tl">
                    <a:srgbClr val="000000">
                      <a:alpha val="43137"/>
                    </a:srgbClr>
                  </a:outerShdw>
                </a:effectLst>
                <a:latin typeface="Monaco" charset="0"/>
                <a:sym typeface="Monaco" charset="0"/>
              </a:rPr>
              <a:t>Pancreas</a:t>
            </a:r>
            <a:endParaRPr lang="en-CA" sz="1100" b="1" dirty="0">
              <a:solidFill>
                <a:srgbClr val="000090"/>
              </a:solidFill>
              <a:effectLst>
                <a:outerShdw blurRad="38100" dist="38100" dir="2700000" algn="tl">
                  <a:srgbClr val="000000">
                    <a:alpha val="43137"/>
                  </a:srgbClr>
                </a:outerShdw>
              </a:effectLst>
              <a:latin typeface="Monaco" charset="0"/>
              <a:sym typeface="Monaco" charset="0"/>
            </a:endParaRPr>
          </a:p>
        </p:txBody>
      </p:sp>
      <p:sp>
        <p:nvSpPr>
          <p:cNvPr id="29" name="Text Box 22"/>
          <p:cNvSpPr txBox="1">
            <a:spLocks noChangeArrowheads="1"/>
          </p:cNvSpPr>
          <p:nvPr/>
        </p:nvSpPr>
        <p:spPr bwMode="auto">
          <a:xfrm>
            <a:off x="533400" y="4572000"/>
            <a:ext cx="1524000" cy="261938"/>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sz="1100" b="1" dirty="0" smtClean="0">
                <a:solidFill>
                  <a:srgbClr val="000090"/>
                </a:solidFill>
                <a:effectLst>
                  <a:outerShdw blurRad="38100" dist="38100" dir="2700000" algn="tl">
                    <a:srgbClr val="000000">
                      <a:alpha val="43137"/>
                    </a:srgbClr>
                  </a:outerShdw>
                </a:effectLst>
                <a:latin typeface="Monaco"/>
                <a:cs typeface="Monaco"/>
                <a:sym typeface="Monaco" charset="0"/>
              </a:rPr>
              <a:t>Intestine</a:t>
            </a:r>
            <a:endParaRPr lang="en-CA" sz="1100" b="1" dirty="0">
              <a:solidFill>
                <a:srgbClr val="000090"/>
              </a:solidFill>
              <a:effectLst>
                <a:outerShdw blurRad="38100" dist="38100" dir="2700000" algn="tl">
                  <a:srgbClr val="000000">
                    <a:alpha val="43137"/>
                  </a:srgbClr>
                </a:outerShdw>
              </a:effectLst>
              <a:latin typeface="Monaco"/>
              <a:cs typeface="Monaco"/>
              <a:sym typeface="Monaco" charset="0"/>
            </a:endParaRPr>
          </a:p>
        </p:txBody>
      </p:sp>
      <p:pic>
        <p:nvPicPr>
          <p:cNvPr id="785439" name="Picture 4" descr="C:\Documents and Settings\kmwl143\Desktop\kidney.jpg"/>
          <p:cNvPicPr>
            <a:picLocks noChangeAspect="1" noChangeArrowheads="1"/>
          </p:cNvPicPr>
          <p:nvPr/>
        </p:nvPicPr>
        <p:blipFill>
          <a:blip r:embed="rId9"/>
          <a:srcRect/>
          <a:stretch>
            <a:fillRect/>
          </a:stretch>
        </p:blipFill>
        <p:spPr bwMode="auto">
          <a:xfrm>
            <a:off x="7848600" y="3276600"/>
            <a:ext cx="815975" cy="1150938"/>
          </a:xfrm>
          <a:prstGeom prst="rect">
            <a:avLst/>
          </a:prstGeom>
          <a:noFill/>
          <a:ln w="9525">
            <a:noFill/>
            <a:miter lim="800000"/>
            <a:headEnd/>
            <a:tailEnd/>
          </a:ln>
        </p:spPr>
      </p:pic>
      <p:sp>
        <p:nvSpPr>
          <p:cNvPr id="43" name="Text Box 21"/>
          <p:cNvSpPr txBox="1">
            <a:spLocks noChangeArrowheads="1"/>
          </p:cNvSpPr>
          <p:nvPr/>
        </p:nvSpPr>
        <p:spPr bwMode="auto">
          <a:xfrm>
            <a:off x="7315200" y="1219200"/>
            <a:ext cx="1295400" cy="646331"/>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US" b="1" u="sng" dirty="0" smtClean="0">
                <a:solidFill>
                  <a:srgbClr val="000090"/>
                </a:solidFill>
                <a:effectLst>
                  <a:outerShdw blurRad="38100" dist="38100" dir="2700000" algn="tl">
                    <a:srgbClr val="000000">
                      <a:alpha val="43137"/>
                    </a:srgbClr>
                  </a:outerShdw>
                </a:effectLst>
                <a:cs typeface="Verdana"/>
                <a:sym typeface="Monaco" charset="0"/>
              </a:rPr>
              <a:t>SGLT2 Inhibitors</a:t>
            </a:r>
            <a:endParaRPr lang="en-US" b="1" u="sng" dirty="0">
              <a:solidFill>
                <a:srgbClr val="000090"/>
              </a:solidFill>
              <a:effectLst>
                <a:outerShdw blurRad="38100" dist="38100" dir="2700000" algn="tl">
                  <a:srgbClr val="000000">
                    <a:alpha val="43137"/>
                  </a:srgbClr>
                </a:outerShdw>
              </a:effectLst>
              <a:cs typeface="Verdana"/>
              <a:sym typeface="Monaco" charset="0"/>
            </a:endParaRPr>
          </a:p>
        </p:txBody>
      </p:sp>
      <p:sp>
        <p:nvSpPr>
          <p:cNvPr id="31" name="ZoneTexte 30"/>
          <p:cNvSpPr txBox="1"/>
          <p:nvPr/>
        </p:nvSpPr>
        <p:spPr>
          <a:xfrm>
            <a:off x="704984" y="1676400"/>
            <a:ext cx="1520594" cy="646331"/>
          </a:xfrm>
          <a:prstGeom prst="rect">
            <a:avLst/>
          </a:prstGeom>
          <a:noFill/>
        </p:spPr>
        <p:txBody>
          <a:bodyPr wrap="none">
            <a:spAutoFit/>
          </a:bodyPr>
          <a:lstStyle/>
          <a:p>
            <a:pPr algn="ctr" fontAlgn="base">
              <a:spcBef>
                <a:spcPct val="0"/>
              </a:spcBef>
              <a:spcAft>
                <a:spcPct val="0"/>
              </a:spcAft>
              <a:defRPr/>
            </a:pPr>
            <a:r>
              <a:rPr lang="en-CA" sz="1200" b="1" dirty="0" smtClean="0">
                <a:solidFill>
                  <a:srgbClr val="000000"/>
                </a:solidFill>
                <a:effectLst>
                  <a:outerShdw blurRad="38100" dist="38100" dir="2700000" algn="tl">
                    <a:srgbClr val="000000">
                      <a:alpha val="43137"/>
                    </a:srgbClr>
                  </a:outerShdw>
                </a:effectLst>
                <a:cs typeface="Verdana"/>
                <a:sym typeface="Monaco" charset="0"/>
              </a:rPr>
              <a:t>Delay the absorption</a:t>
            </a:r>
          </a:p>
          <a:p>
            <a:pPr algn="ctr" fontAlgn="base">
              <a:spcBef>
                <a:spcPct val="0"/>
              </a:spcBef>
              <a:spcAft>
                <a:spcPct val="0"/>
              </a:spcAft>
              <a:defRPr/>
            </a:pPr>
            <a:r>
              <a:rPr lang="en-CA" sz="1200" b="1" dirty="0" smtClean="0">
                <a:solidFill>
                  <a:srgbClr val="000000"/>
                </a:solidFill>
                <a:effectLst>
                  <a:outerShdw blurRad="38100" dist="38100" dir="2700000" algn="tl">
                    <a:srgbClr val="000000">
                      <a:alpha val="43137"/>
                    </a:srgbClr>
                  </a:outerShdw>
                </a:effectLst>
                <a:cs typeface="Verdana"/>
                <a:sym typeface="Monaco" charset="0"/>
              </a:rPr>
              <a:t> of glucose from  </a:t>
            </a:r>
          </a:p>
          <a:p>
            <a:pPr algn="ctr" fontAlgn="base">
              <a:spcBef>
                <a:spcPct val="0"/>
              </a:spcBef>
              <a:spcAft>
                <a:spcPct val="0"/>
              </a:spcAft>
              <a:defRPr/>
            </a:pPr>
            <a:r>
              <a:rPr lang="en-CA" sz="1200" b="1" dirty="0" smtClean="0">
                <a:solidFill>
                  <a:srgbClr val="000000"/>
                </a:solidFill>
                <a:effectLst>
                  <a:outerShdw blurRad="38100" dist="38100" dir="2700000" algn="tl">
                    <a:srgbClr val="000000">
                      <a:alpha val="43137"/>
                    </a:srgbClr>
                  </a:outerShdw>
                </a:effectLst>
                <a:cs typeface="Verdana"/>
                <a:sym typeface="Monaco" charset="0"/>
              </a:rPr>
              <a:t>starch and sucrose</a:t>
            </a:r>
            <a:endParaRPr lang="fr-FR" sz="1200" dirty="0">
              <a:solidFill>
                <a:srgbClr val="000000"/>
              </a:solidFill>
              <a:effectLst>
                <a:outerShdw blurRad="38100" dist="38100" dir="2700000" algn="tl">
                  <a:srgbClr val="000000">
                    <a:alpha val="43137"/>
                  </a:srgbClr>
                </a:outerShdw>
              </a:effectLst>
              <a:cs typeface="Verdana"/>
              <a:sym typeface="Monaco" charset="0"/>
            </a:endParaRPr>
          </a:p>
        </p:txBody>
      </p:sp>
      <p:sp>
        <p:nvSpPr>
          <p:cNvPr id="34" name="ZoneTexte 33"/>
          <p:cNvSpPr txBox="1"/>
          <p:nvPr/>
        </p:nvSpPr>
        <p:spPr>
          <a:xfrm>
            <a:off x="2761515" y="1676400"/>
            <a:ext cx="1236562" cy="461665"/>
          </a:xfrm>
          <a:prstGeom prst="rect">
            <a:avLst/>
          </a:prstGeom>
          <a:noFill/>
        </p:spPr>
        <p:txBody>
          <a:bodyPr wrap="none">
            <a:spAutoFit/>
          </a:bodyPr>
          <a:lstStyle/>
          <a:p>
            <a:pPr algn="ctr" fontAlgn="base">
              <a:spcBef>
                <a:spcPct val="0"/>
              </a:spcBef>
              <a:spcAft>
                <a:spcPct val="0"/>
              </a:spcAft>
              <a:defRPr/>
            </a:pPr>
            <a:r>
              <a:rPr lang="en-CA" sz="1200" b="1" dirty="0" smtClean="0">
                <a:solidFill>
                  <a:srgbClr val="000000"/>
                </a:solidFill>
                <a:effectLst>
                  <a:outerShdw blurRad="38100" dist="38100" dir="2700000" algn="tl">
                    <a:srgbClr val="000000">
                      <a:alpha val="43137"/>
                    </a:srgbClr>
                  </a:outerShdw>
                </a:effectLst>
                <a:cs typeface="Verdana"/>
                <a:sym typeface="Monaco" charset="0"/>
              </a:rPr>
              <a:t>Reduce hepatic </a:t>
            </a:r>
          </a:p>
          <a:p>
            <a:pPr algn="ctr" fontAlgn="base">
              <a:spcBef>
                <a:spcPct val="0"/>
              </a:spcBef>
              <a:spcAft>
                <a:spcPct val="0"/>
              </a:spcAft>
              <a:defRPr/>
            </a:pPr>
            <a:r>
              <a:rPr lang="en-CA" sz="1200" b="1" dirty="0" err="1" smtClean="0">
                <a:solidFill>
                  <a:srgbClr val="000000"/>
                </a:solidFill>
                <a:effectLst>
                  <a:outerShdw blurRad="38100" dist="38100" dir="2700000" algn="tl">
                    <a:srgbClr val="000000">
                      <a:alpha val="43137"/>
                    </a:srgbClr>
                  </a:outerShdw>
                </a:effectLst>
                <a:cs typeface="Verdana"/>
                <a:sym typeface="Monaco" charset="0"/>
              </a:rPr>
              <a:t>gluconeogenesis</a:t>
            </a:r>
            <a:endParaRPr lang="en-CA" sz="1200" b="1" dirty="0">
              <a:solidFill>
                <a:srgbClr val="000000"/>
              </a:solidFill>
              <a:effectLst>
                <a:outerShdw blurRad="38100" dist="38100" dir="2700000" algn="tl">
                  <a:srgbClr val="000000">
                    <a:alpha val="43137"/>
                  </a:srgbClr>
                </a:outerShdw>
              </a:effectLst>
              <a:cs typeface="Verdana"/>
              <a:sym typeface="Monaco" charset="0"/>
            </a:endParaRPr>
          </a:p>
        </p:txBody>
      </p:sp>
      <p:sp>
        <p:nvSpPr>
          <p:cNvPr id="36" name="ZoneTexte 35"/>
          <p:cNvSpPr txBox="1"/>
          <p:nvPr/>
        </p:nvSpPr>
        <p:spPr>
          <a:xfrm>
            <a:off x="4724400" y="1879600"/>
            <a:ext cx="2209800" cy="830997"/>
          </a:xfrm>
          <a:prstGeom prst="rect">
            <a:avLst/>
          </a:prstGeom>
          <a:noFill/>
        </p:spPr>
        <p:txBody>
          <a:bodyPr>
            <a:spAutoFit/>
          </a:bodyPr>
          <a:lstStyle/>
          <a:p>
            <a:pPr algn="ctr" fontAlgn="base">
              <a:spcBef>
                <a:spcPct val="0"/>
              </a:spcBef>
              <a:spcAft>
                <a:spcPct val="0"/>
              </a:spcAft>
              <a:defRPr/>
            </a:pPr>
            <a:r>
              <a:rPr lang="en-CA" sz="1200" b="1" dirty="0" err="1" smtClean="0">
                <a:solidFill>
                  <a:srgbClr val="000000"/>
                </a:solidFill>
                <a:effectLst>
                  <a:outerShdw blurRad="38100" dist="38100" dir="2700000" algn="tl">
                    <a:srgbClr val="000000">
                      <a:alpha val="43137"/>
                    </a:srgbClr>
                  </a:outerShdw>
                </a:effectLst>
                <a:cs typeface="Verdana"/>
                <a:sym typeface="Monaco" charset="0"/>
              </a:rPr>
              <a:t>Sulfonylureas</a:t>
            </a:r>
            <a:r>
              <a:rPr lang="en-CA" sz="1200" b="1" dirty="0" smtClean="0">
                <a:solidFill>
                  <a:srgbClr val="000000"/>
                </a:solidFill>
                <a:effectLst>
                  <a:outerShdw blurRad="38100" dist="38100" dir="2700000" algn="tl">
                    <a:srgbClr val="000000">
                      <a:alpha val="43137"/>
                    </a:srgbClr>
                  </a:outerShdw>
                </a:effectLst>
                <a:cs typeface="Verdana"/>
                <a:sym typeface="Monaco" charset="0"/>
              </a:rPr>
              <a:t> and </a:t>
            </a:r>
            <a:r>
              <a:rPr lang="en-CA" sz="1200" b="1" dirty="0">
                <a:solidFill>
                  <a:srgbClr val="000000"/>
                </a:solidFill>
                <a:effectLst>
                  <a:outerShdw blurRad="38100" dist="38100" dir="2700000" algn="tl">
                    <a:srgbClr val="000000">
                      <a:alpha val="43137"/>
                    </a:srgbClr>
                  </a:outerShdw>
                </a:effectLst>
                <a:cs typeface="Verdana"/>
                <a:sym typeface="Monaco" charset="0"/>
              </a:rPr>
              <a:t/>
            </a:r>
            <a:br>
              <a:rPr lang="en-CA" sz="1200" b="1" dirty="0">
                <a:solidFill>
                  <a:srgbClr val="000000"/>
                </a:solidFill>
                <a:effectLst>
                  <a:outerShdw blurRad="38100" dist="38100" dir="2700000" algn="tl">
                    <a:srgbClr val="000000">
                      <a:alpha val="43137"/>
                    </a:srgbClr>
                  </a:outerShdw>
                </a:effectLst>
                <a:cs typeface="Verdana"/>
                <a:sym typeface="Monaco" charset="0"/>
              </a:rPr>
            </a:br>
            <a:r>
              <a:rPr lang="en-CA" sz="1200" b="1" dirty="0" err="1" smtClean="0">
                <a:solidFill>
                  <a:srgbClr val="000000"/>
                </a:solidFill>
                <a:effectLst>
                  <a:outerShdw blurRad="38100" dist="38100" dir="2700000" algn="tl">
                    <a:srgbClr val="000000">
                      <a:alpha val="43137"/>
                    </a:srgbClr>
                  </a:outerShdw>
                </a:effectLst>
                <a:cs typeface="Verdana"/>
                <a:sym typeface="Monaco" charset="0"/>
              </a:rPr>
              <a:t>meglitinides</a:t>
            </a:r>
            <a:r>
              <a:rPr lang="en-CA" sz="1200" b="1" dirty="0">
                <a:solidFill>
                  <a:srgbClr val="000000"/>
                </a:solidFill>
                <a:effectLst>
                  <a:outerShdw blurRad="38100" dist="38100" dir="2700000" algn="tl">
                    <a:srgbClr val="000000">
                      <a:alpha val="43137"/>
                    </a:srgbClr>
                  </a:outerShdw>
                </a:effectLst>
                <a:cs typeface="Verdana"/>
                <a:sym typeface="Monaco" charset="0"/>
              </a:rPr>
              <a:t/>
            </a:r>
            <a:br>
              <a:rPr lang="en-CA" sz="1200" b="1" dirty="0">
                <a:solidFill>
                  <a:srgbClr val="000000"/>
                </a:solidFill>
                <a:effectLst>
                  <a:outerShdw blurRad="38100" dist="38100" dir="2700000" algn="tl">
                    <a:srgbClr val="000000">
                      <a:alpha val="43137"/>
                    </a:srgbClr>
                  </a:outerShdw>
                </a:effectLst>
                <a:cs typeface="Verdana"/>
                <a:sym typeface="Monaco" charset="0"/>
              </a:rPr>
            </a:br>
            <a:r>
              <a:rPr lang="en-CA" sz="1200" b="1" dirty="0" smtClean="0">
                <a:solidFill>
                  <a:srgbClr val="000000"/>
                </a:solidFill>
                <a:effectLst>
                  <a:outerShdw blurRad="38100" dist="38100" dir="2700000" algn="tl">
                    <a:srgbClr val="000000">
                      <a:alpha val="43137"/>
                    </a:srgbClr>
                  </a:outerShdw>
                </a:effectLst>
                <a:cs typeface="Verdana"/>
                <a:sym typeface="Monaco" charset="0"/>
              </a:rPr>
              <a:t>stimulate</a:t>
            </a:r>
            <a:br>
              <a:rPr lang="en-CA" sz="1200" b="1" dirty="0" smtClean="0">
                <a:solidFill>
                  <a:srgbClr val="000000"/>
                </a:solidFill>
                <a:effectLst>
                  <a:outerShdw blurRad="38100" dist="38100" dir="2700000" algn="tl">
                    <a:srgbClr val="000000">
                      <a:alpha val="43137"/>
                    </a:srgbClr>
                  </a:outerShdw>
                </a:effectLst>
                <a:cs typeface="Verdana"/>
                <a:sym typeface="Monaco" charset="0"/>
              </a:rPr>
            </a:br>
            <a:r>
              <a:rPr lang="en-CA" sz="1200" b="1" dirty="0" smtClean="0">
                <a:solidFill>
                  <a:srgbClr val="000000"/>
                </a:solidFill>
                <a:effectLst>
                  <a:outerShdw blurRad="38100" dist="38100" dir="2700000" algn="tl">
                    <a:srgbClr val="000000">
                      <a:alpha val="43137"/>
                    </a:srgbClr>
                  </a:outerShdw>
                </a:effectLst>
                <a:cs typeface="Verdana"/>
                <a:sym typeface="Monaco" charset="0"/>
              </a:rPr>
              <a:t>insulin secretion</a:t>
            </a:r>
            <a:endParaRPr lang="en-CA" sz="1200" b="1" dirty="0">
              <a:solidFill>
                <a:srgbClr val="000000"/>
              </a:solidFill>
              <a:effectLst>
                <a:outerShdw blurRad="38100" dist="38100" dir="2700000" algn="tl">
                  <a:srgbClr val="000000">
                    <a:alpha val="43137"/>
                  </a:srgbClr>
                </a:outerShdw>
              </a:effectLst>
              <a:cs typeface="Verdana"/>
              <a:sym typeface="Monaco" charset="0"/>
            </a:endParaRPr>
          </a:p>
        </p:txBody>
      </p:sp>
      <p:sp>
        <p:nvSpPr>
          <p:cNvPr id="38" name="ZoneTexte 37"/>
          <p:cNvSpPr txBox="1"/>
          <p:nvPr/>
        </p:nvSpPr>
        <p:spPr>
          <a:xfrm>
            <a:off x="1930400" y="5410200"/>
            <a:ext cx="2057400" cy="276999"/>
          </a:xfrm>
          <a:prstGeom prst="rect">
            <a:avLst/>
          </a:prstGeom>
          <a:solidFill>
            <a:schemeClr val="bg1">
              <a:lumMod val="95000"/>
            </a:schemeClr>
          </a:solidFill>
        </p:spPr>
        <p:txBody>
          <a:bodyPr>
            <a:spAutoFit/>
          </a:bodyPr>
          <a:lstStyle/>
          <a:p>
            <a:pPr algn="ctr" fontAlgn="base">
              <a:spcBef>
                <a:spcPct val="0"/>
              </a:spcBef>
              <a:spcAft>
                <a:spcPct val="0"/>
              </a:spcAft>
              <a:defRPr/>
            </a:pPr>
            <a:r>
              <a:rPr lang="en-CA" sz="1200" b="1" dirty="0" smtClean="0">
                <a:solidFill>
                  <a:srgbClr val="000000"/>
                </a:solidFill>
                <a:effectLst>
                  <a:outerShdw blurRad="38100" dist="38100" dir="2700000" algn="tl">
                    <a:srgbClr val="000000">
                      <a:alpha val="43137"/>
                    </a:srgbClr>
                  </a:outerShdw>
                </a:effectLst>
                <a:cs typeface="Verdana"/>
                <a:sym typeface="Monaco" charset="0"/>
              </a:rPr>
              <a:t>Improve insulin resistance</a:t>
            </a:r>
            <a:endParaRPr lang="fr-FR" sz="1200" dirty="0">
              <a:solidFill>
                <a:srgbClr val="000000"/>
              </a:solidFill>
              <a:effectLst>
                <a:outerShdw blurRad="38100" dist="38100" dir="2700000" algn="tl">
                  <a:srgbClr val="000000">
                    <a:alpha val="43137"/>
                  </a:srgbClr>
                </a:outerShdw>
              </a:effectLst>
              <a:cs typeface="Verdana"/>
              <a:sym typeface="Monaco" charset="0"/>
            </a:endParaRPr>
          </a:p>
        </p:txBody>
      </p:sp>
      <p:sp>
        <p:nvSpPr>
          <p:cNvPr id="41" name="ZoneTexte 40"/>
          <p:cNvSpPr txBox="1"/>
          <p:nvPr/>
        </p:nvSpPr>
        <p:spPr>
          <a:xfrm>
            <a:off x="5181600" y="5562600"/>
            <a:ext cx="1981200" cy="461665"/>
          </a:xfrm>
          <a:prstGeom prst="rect">
            <a:avLst/>
          </a:prstGeom>
          <a:noFill/>
        </p:spPr>
        <p:txBody>
          <a:bodyPr>
            <a:spAutoFit/>
          </a:bodyPr>
          <a:lstStyle/>
          <a:p>
            <a:pPr algn="ctr" fontAlgn="base">
              <a:spcBef>
                <a:spcPct val="0"/>
              </a:spcBef>
              <a:spcAft>
                <a:spcPct val="0"/>
              </a:spcAft>
              <a:defRPr/>
            </a:pPr>
            <a:r>
              <a:rPr lang="en-US" sz="1200" b="1" dirty="0" smtClean="0">
                <a:solidFill>
                  <a:srgbClr val="000000"/>
                </a:solidFill>
                <a:effectLst>
                  <a:outerShdw blurRad="38100" dist="38100" dir="2700000" algn="tl">
                    <a:srgbClr val="000000">
                      <a:alpha val="43137"/>
                    </a:srgbClr>
                  </a:outerShdw>
                </a:effectLst>
                <a:cs typeface="Verdana"/>
                <a:sym typeface="Monaco" charset="0"/>
              </a:rPr>
              <a:t>Increase insulin secretion, </a:t>
            </a:r>
            <a:br>
              <a:rPr lang="en-US" sz="1200" b="1" dirty="0" smtClean="0">
                <a:solidFill>
                  <a:srgbClr val="000000"/>
                </a:solidFill>
                <a:effectLst>
                  <a:outerShdw blurRad="38100" dist="38100" dir="2700000" algn="tl">
                    <a:srgbClr val="000000">
                      <a:alpha val="43137"/>
                    </a:srgbClr>
                  </a:outerShdw>
                </a:effectLst>
                <a:cs typeface="Verdana"/>
                <a:sym typeface="Monaco" charset="0"/>
              </a:rPr>
            </a:br>
            <a:r>
              <a:rPr lang="en-US" sz="1200" b="1" dirty="0" smtClean="0">
                <a:solidFill>
                  <a:srgbClr val="000000"/>
                </a:solidFill>
                <a:effectLst>
                  <a:outerShdw blurRad="38100" dist="38100" dir="2700000" algn="tl">
                    <a:srgbClr val="000000">
                      <a:alpha val="43137"/>
                    </a:srgbClr>
                  </a:outerShdw>
                </a:effectLst>
                <a:cs typeface="Verdana"/>
                <a:sym typeface="Monaco" charset="0"/>
              </a:rPr>
              <a:t>inhibit glucagon secretion</a:t>
            </a:r>
            <a:endParaRPr lang="fr-FR" sz="1200" dirty="0">
              <a:solidFill>
                <a:srgbClr val="000000"/>
              </a:solidFill>
              <a:effectLst>
                <a:outerShdw blurRad="38100" dist="38100" dir="2700000" algn="tl">
                  <a:srgbClr val="000000">
                    <a:alpha val="43137"/>
                  </a:srgbClr>
                </a:outerShdw>
              </a:effectLst>
              <a:cs typeface="Verdana"/>
              <a:sym typeface="Monaco" charset="0"/>
            </a:endParaRPr>
          </a:p>
        </p:txBody>
      </p:sp>
      <p:sp>
        <p:nvSpPr>
          <p:cNvPr id="44" name="Text Box 22"/>
          <p:cNvSpPr txBox="1">
            <a:spLocks noChangeArrowheads="1"/>
          </p:cNvSpPr>
          <p:nvPr/>
        </p:nvSpPr>
        <p:spPr bwMode="auto">
          <a:xfrm>
            <a:off x="7951788" y="4267200"/>
            <a:ext cx="887412" cy="261938"/>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defRPr/>
            </a:pPr>
            <a:r>
              <a:rPr lang="en-CA" sz="1100" b="1" dirty="0" smtClean="0">
                <a:solidFill>
                  <a:srgbClr val="000090"/>
                </a:solidFill>
                <a:effectLst>
                  <a:outerShdw blurRad="38100" dist="38100" dir="2700000" algn="tl">
                    <a:srgbClr val="000000">
                      <a:alpha val="43137"/>
                    </a:srgbClr>
                  </a:outerShdw>
                </a:effectLst>
                <a:latin typeface="Monaco" charset="0"/>
                <a:sym typeface="Monaco" charset="0"/>
              </a:rPr>
              <a:t>Kidneys</a:t>
            </a:r>
            <a:endParaRPr lang="en-CA" sz="1100" b="1" dirty="0">
              <a:solidFill>
                <a:srgbClr val="000090"/>
              </a:solidFill>
              <a:effectLst>
                <a:outerShdw blurRad="38100" dist="38100" dir="2700000" algn="tl">
                  <a:srgbClr val="000000">
                    <a:alpha val="43137"/>
                  </a:srgbClr>
                </a:outerShdw>
              </a:effectLst>
              <a:latin typeface="Monaco" charset="0"/>
              <a:sym typeface="Monaco" charset="0"/>
            </a:endParaRPr>
          </a:p>
        </p:txBody>
      </p:sp>
      <p:sp>
        <p:nvSpPr>
          <p:cNvPr id="40" name="ZoneTexte 39"/>
          <p:cNvSpPr txBox="1"/>
          <p:nvPr/>
        </p:nvSpPr>
        <p:spPr>
          <a:xfrm>
            <a:off x="6934200" y="1828800"/>
            <a:ext cx="1905000" cy="646331"/>
          </a:xfrm>
          <a:prstGeom prst="rect">
            <a:avLst/>
          </a:prstGeom>
          <a:noFill/>
        </p:spPr>
        <p:txBody>
          <a:bodyPr wrap="square">
            <a:spAutoFit/>
          </a:bodyPr>
          <a:lstStyle/>
          <a:p>
            <a:pPr algn="ctr" fontAlgn="base">
              <a:spcBef>
                <a:spcPct val="0"/>
              </a:spcBef>
              <a:spcAft>
                <a:spcPct val="0"/>
              </a:spcAft>
              <a:defRPr/>
            </a:pPr>
            <a:r>
              <a:rPr lang="en-CA" sz="1200" b="1" dirty="0" smtClean="0">
                <a:solidFill>
                  <a:srgbClr val="000000"/>
                </a:solidFill>
                <a:effectLst>
                  <a:outerShdw blurRad="38100" dist="38100" dir="2700000" algn="tl">
                    <a:srgbClr val="000000">
                      <a:alpha val="43137"/>
                    </a:srgbClr>
                  </a:outerShdw>
                </a:effectLst>
                <a:cs typeface="Verdana"/>
                <a:sym typeface="Monaco" charset="0"/>
              </a:rPr>
              <a:t>Reduce the </a:t>
            </a:r>
            <a:r>
              <a:rPr lang="en-CA" sz="1200" b="1" dirty="0" err="1" smtClean="0">
                <a:solidFill>
                  <a:srgbClr val="000000"/>
                </a:solidFill>
                <a:effectLst>
                  <a:outerShdw blurRad="38100" dist="38100" dir="2700000" algn="tl">
                    <a:srgbClr val="000000">
                      <a:alpha val="43137"/>
                    </a:srgbClr>
                  </a:outerShdw>
                </a:effectLst>
                <a:cs typeface="Verdana"/>
                <a:sym typeface="Monaco" charset="0"/>
              </a:rPr>
              <a:t>reabsorption</a:t>
            </a:r>
            <a:r>
              <a:rPr lang="en-CA" sz="1200" b="1" dirty="0" smtClean="0">
                <a:solidFill>
                  <a:srgbClr val="000000"/>
                </a:solidFill>
                <a:effectLst>
                  <a:outerShdw blurRad="38100" dist="38100" dir="2700000" algn="tl">
                    <a:srgbClr val="000000">
                      <a:alpha val="43137"/>
                    </a:srgbClr>
                  </a:outerShdw>
                </a:effectLst>
                <a:cs typeface="Verdana"/>
                <a:sym typeface="Monaco" charset="0"/>
              </a:rPr>
              <a:t> of glucose by the kidneys : </a:t>
            </a:r>
            <a:r>
              <a:rPr lang="en-CA" sz="1200" b="1" dirty="0" err="1" smtClean="0">
                <a:solidFill>
                  <a:srgbClr val="000000"/>
                </a:solidFill>
                <a:effectLst>
                  <a:outerShdw blurRad="38100" dist="38100" dir="2700000" algn="tl">
                    <a:srgbClr val="000000">
                      <a:alpha val="43137"/>
                    </a:srgbClr>
                  </a:outerShdw>
                </a:effectLst>
                <a:cs typeface="Verdana"/>
                <a:sym typeface="Monaco" charset="0"/>
              </a:rPr>
              <a:t>glucosuria</a:t>
            </a:r>
            <a:endParaRPr lang="en-CA" sz="1200" b="1" dirty="0">
              <a:solidFill>
                <a:srgbClr val="000000"/>
              </a:solidFill>
              <a:effectLst>
                <a:outerShdw blurRad="38100" dist="38100" dir="2700000" algn="tl">
                  <a:srgbClr val="000000">
                    <a:alpha val="43137"/>
                  </a:srgbClr>
                </a:outerShdw>
              </a:effectLst>
              <a:cs typeface="Verdana"/>
              <a:sym typeface="Monaco" charset="0"/>
            </a:endParaRPr>
          </a:p>
        </p:txBody>
      </p:sp>
      <p:sp>
        <p:nvSpPr>
          <p:cNvPr id="45" name="Line 27"/>
          <p:cNvSpPr>
            <a:spLocks noChangeShapeType="1"/>
          </p:cNvSpPr>
          <p:nvPr/>
        </p:nvSpPr>
        <p:spPr bwMode="auto">
          <a:xfrm>
            <a:off x="7620000" y="2667000"/>
            <a:ext cx="228600" cy="685800"/>
          </a:xfrm>
          <a:prstGeom prst="line">
            <a:avLst/>
          </a:prstGeom>
          <a:noFill/>
          <a:ln w="38100">
            <a:solidFill>
              <a:schemeClr val="tx1"/>
            </a:solidFill>
            <a:round/>
            <a:headEnd/>
            <a:tailEnd type="triangle" w="med" len="med"/>
          </a:ln>
        </p:spPr>
        <p:txBody>
          <a:bodyPr>
            <a:prstTxWarp prst="textNoShape">
              <a:avLst/>
            </a:prstTxWarp>
          </a:bodyPr>
          <a:lstStyle/>
          <a:p>
            <a:pPr algn="ctr" fontAlgn="base">
              <a:spcBef>
                <a:spcPct val="0"/>
              </a:spcBef>
              <a:spcAft>
                <a:spcPct val="0"/>
              </a:spcAft>
              <a:defRPr/>
            </a:pPr>
            <a:endParaRPr lang="en-CA" sz="2800">
              <a:solidFill>
                <a:srgbClr val="FFFFFF"/>
              </a:solidFill>
              <a:effectLst>
                <a:outerShdw blurRad="38100" dist="38100" dir="2700000" algn="tl">
                  <a:srgbClr val="000000">
                    <a:alpha val="43137"/>
                  </a:srgbClr>
                </a:outerShdw>
              </a:effectLst>
              <a:latin typeface="Monaco" charset="0"/>
              <a:sym typeface="Monaco" charset="0"/>
            </a:endParaRPr>
          </a:p>
        </p:txBody>
      </p:sp>
      <p:sp>
        <p:nvSpPr>
          <p:cNvPr id="37" name="Rectangle 36"/>
          <p:cNvSpPr/>
          <p:nvPr/>
        </p:nvSpPr>
        <p:spPr>
          <a:xfrm>
            <a:off x="1533780" y="107434"/>
            <a:ext cx="5779271" cy="553998"/>
          </a:xfrm>
          <a:prstGeom prst="rect">
            <a:avLst/>
          </a:prstGeom>
        </p:spPr>
        <p:txBody>
          <a:bodyPr wrap="none">
            <a:spAutoFit/>
          </a:bodyPr>
          <a:lstStyle/>
          <a:p>
            <a:r>
              <a:rPr lang="fr-CA" sz="3000" b="1" dirty="0" err="1" smtClean="0">
                <a:solidFill>
                  <a:srgbClr val="FFFFFF"/>
                </a:solidFill>
                <a:latin typeface="Trebuchet MS"/>
                <a:ea typeface="Arial" pitchFamily="64" charset="0"/>
                <a:cs typeface="Trebuchet MS"/>
                <a:sym typeface="Verdana" charset="0"/>
              </a:rPr>
              <a:t>Antihyperglycemic</a:t>
            </a:r>
            <a:r>
              <a:rPr lang="fr-CA" sz="3000" b="1" dirty="0" smtClean="0">
                <a:solidFill>
                  <a:srgbClr val="FFFFFF"/>
                </a:solidFill>
                <a:latin typeface="Trebuchet MS"/>
                <a:ea typeface="Arial" pitchFamily="64" charset="0"/>
                <a:cs typeface="Trebuchet MS"/>
                <a:sym typeface="Verdana" charset="0"/>
              </a:rPr>
              <a:t> </a:t>
            </a:r>
            <a:r>
              <a:rPr lang="fr-CA" sz="3000" b="1" dirty="0" err="1" smtClean="0">
                <a:solidFill>
                  <a:srgbClr val="FFFFFF"/>
                </a:solidFill>
                <a:latin typeface="Trebuchet MS"/>
                <a:ea typeface="Arial" pitchFamily="64" charset="0"/>
                <a:cs typeface="Trebuchet MS"/>
                <a:sym typeface="Verdana" charset="0"/>
              </a:rPr>
              <a:t>Medications</a:t>
            </a:r>
            <a:endParaRPr lang="fr-CA" sz="3000" dirty="0">
              <a:latin typeface="Trebuchet MS"/>
              <a:cs typeface="Trebuchet MS"/>
            </a:endParaRPr>
          </a:p>
        </p:txBody>
      </p:sp>
      <p:sp>
        <p:nvSpPr>
          <p:cNvPr id="39"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11</a:t>
            </a:fld>
            <a:endParaRPr lang="en-CA" dirty="0">
              <a:solidFill>
                <a:prstClr val="white">
                  <a:alpha val="99000"/>
                </a:prstClr>
              </a:solidFill>
              <a:latin typeface="Century Gothic"/>
              <a:cs typeface="Century Gothic"/>
            </a:endParaRPr>
          </a:p>
        </p:txBody>
      </p:sp>
    </p:spTree>
    <p:custDataLst>
      <p:tags r:id="rId1"/>
    </p:custDataLst>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785439"/>
                                        </p:tgtEl>
                                        <p:attrNameLst>
                                          <p:attrName>style.visibility</p:attrName>
                                        </p:attrNameLst>
                                      </p:cBhvr>
                                      <p:to>
                                        <p:strVal val="visible"/>
                                      </p:to>
                                    </p:set>
                                    <p:animEffect transition="in" filter="fade">
                                      <p:cBhvr>
                                        <p:cTn id="10" dur="2000"/>
                                        <p:tgtEl>
                                          <p:spTgt spid="7854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0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4"/>
          <p:cNvSpPr>
            <a:spLocks noGrp="1" noChangeArrowheads="1"/>
          </p:cNvSpPr>
          <p:nvPr>
            <p:ph type="title" idx="4294967295"/>
          </p:nvPr>
        </p:nvSpPr>
        <p:spPr>
          <a:xfrm>
            <a:off x="0" y="4800600"/>
            <a:ext cx="9144000" cy="1594219"/>
          </a:xfrm>
          <a:noFill/>
        </p:spPr>
        <p:txBody>
          <a:bodyPr>
            <a:normAutofit/>
          </a:bodyPr>
          <a:lstStyle/>
          <a:p>
            <a:r>
              <a:rPr lang="fr-CA" sz="1800" cap="none" dirty="0" smtClean="0">
                <a:solidFill>
                  <a:srgbClr val="FF0000"/>
                </a:solidFill>
                <a:latin typeface="Trebuchet MS"/>
                <a:ea typeface="ＭＳ Ｐゴシック" pitchFamily="-1" charset="-128"/>
                <a:cs typeface="Trebuchet MS"/>
              </a:rPr>
              <a:t>Meta-</a:t>
            </a:r>
            <a:r>
              <a:rPr lang="fr-CA" sz="1800" cap="none" dirty="0" err="1" smtClean="0">
                <a:solidFill>
                  <a:srgbClr val="FF0000"/>
                </a:solidFill>
                <a:latin typeface="Trebuchet MS"/>
                <a:ea typeface="ＭＳ Ｐゴシック" pitchFamily="-1" charset="-128"/>
                <a:cs typeface="Trebuchet MS"/>
              </a:rPr>
              <a:t>analysis</a:t>
            </a:r>
            <a:r>
              <a:rPr lang="fr-CA" sz="1800" cap="none" dirty="0" smtClean="0">
                <a:solidFill>
                  <a:srgbClr val="FF0000"/>
                </a:solidFill>
                <a:latin typeface="Trebuchet MS"/>
                <a:ea typeface="ＭＳ Ｐゴシック" pitchFamily="-1" charset="-128"/>
                <a:cs typeface="Trebuchet MS"/>
              </a:rPr>
              <a:t> (</a:t>
            </a:r>
            <a:r>
              <a:rPr lang="fr-CA" sz="1800" cap="none" dirty="0" err="1" smtClean="0">
                <a:solidFill>
                  <a:srgbClr val="FF0000"/>
                </a:solidFill>
                <a:latin typeface="Trebuchet MS"/>
                <a:ea typeface="ＭＳ Ｐゴシック" pitchFamily="-1" charset="-128"/>
                <a:cs typeface="Trebuchet MS"/>
              </a:rPr>
              <a:t>add-on</a:t>
            </a:r>
            <a:r>
              <a:rPr lang="fr-CA" sz="1800" cap="none" dirty="0" smtClean="0">
                <a:solidFill>
                  <a:srgbClr val="FF0000"/>
                </a:solidFill>
                <a:latin typeface="Trebuchet MS"/>
                <a:ea typeface="ＭＳ Ｐゴシック" pitchFamily="-1" charset="-128"/>
                <a:cs typeface="Trebuchet MS"/>
              </a:rPr>
              <a:t> to </a:t>
            </a:r>
            <a:r>
              <a:rPr lang="fr-CA" sz="1800" cap="none" dirty="0" err="1" smtClean="0">
                <a:solidFill>
                  <a:srgbClr val="FF0000"/>
                </a:solidFill>
                <a:latin typeface="Trebuchet MS"/>
                <a:ea typeface="ＭＳ Ｐゴシック" pitchFamily="-1" charset="-128"/>
                <a:cs typeface="Trebuchet MS"/>
              </a:rPr>
              <a:t>metformin</a:t>
            </a:r>
            <a:r>
              <a:rPr lang="fr-CA" sz="1800" cap="none" dirty="0" smtClean="0">
                <a:solidFill>
                  <a:srgbClr val="FF0000"/>
                </a:solidFill>
                <a:latin typeface="Trebuchet MS"/>
                <a:ea typeface="ＭＳ Ｐゴシック" pitchFamily="-1" charset="-128"/>
                <a:cs typeface="Trebuchet MS"/>
              </a:rPr>
              <a:t>)</a:t>
            </a:r>
            <a:endParaRPr lang="fr-CA" sz="1800" cap="none" dirty="0">
              <a:solidFill>
                <a:srgbClr val="FF0000"/>
              </a:solidFill>
              <a:latin typeface="Trebuchet MS"/>
              <a:ea typeface="ＭＳ Ｐゴシック" pitchFamily="-1" charset="-128"/>
              <a:cs typeface="Trebuchet MS"/>
            </a:endParaRPr>
          </a:p>
        </p:txBody>
      </p:sp>
      <p:graphicFrame>
        <p:nvGraphicFramePr>
          <p:cNvPr id="145465" name="Group 57"/>
          <p:cNvGraphicFramePr>
            <a:graphicFrameLocks noGrp="1"/>
          </p:cNvGraphicFramePr>
          <p:nvPr>
            <p:extLst>
              <p:ext uri="{D42A27DB-BD31-4B8C-83A1-F6EECF244321}">
                <p14:modId xmlns:p14="http://schemas.microsoft.com/office/powerpoint/2010/main" val="1004228850"/>
              </p:ext>
            </p:extLst>
          </p:nvPr>
        </p:nvGraphicFramePr>
        <p:xfrm>
          <a:off x="505364" y="1656854"/>
          <a:ext cx="8039100" cy="3514804"/>
        </p:xfrm>
        <a:graphic>
          <a:graphicData uri="http://schemas.openxmlformats.org/drawingml/2006/table">
            <a:tbl>
              <a:tblPr firstRow="1">
                <a:tableStyleId>{073A0DAA-6AF3-43AB-8588-CEC1D06C72B9}</a:tableStyleId>
              </a:tblPr>
              <a:tblGrid>
                <a:gridCol w="3619500"/>
                <a:gridCol w="1270000"/>
                <a:gridCol w="1333500"/>
                <a:gridCol w="1816100"/>
              </a:tblGrid>
              <a:tr h="536081">
                <a:tc>
                  <a:txBody>
                    <a:bodyPr/>
                    <a:lstStyle/>
                    <a:p>
                      <a:pPr marL="342900" marR="0" lvl="0" indent="-342900" algn="ctr" defTabSz="914400" rtl="0" eaLnBrk="0" fontAlgn="base" latinLnBrk="0" hangingPunct="0">
                        <a:lnSpc>
                          <a:spcPct val="100000"/>
                        </a:lnSpc>
                        <a:spcBef>
                          <a:spcPct val="0"/>
                        </a:spcBef>
                        <a:spcAft>
                          <a:spcPct val="0"/>
                        </a:spcAft>
                        <a:buClr>
                          <a:schemeClr val="tx1"/>
                        </a:buClr>
                        <a:buSzTx/>
                        <a:buFontTx/>
                        <a:buNone/>
                        <a:tabLst/>
                        <a:defRPr/>
                      </a:pPr>
                      <a:r>
                        <a:rPr kumimoji="0" lang="en-US" sz="18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Added Therapy</a:t>
                      </a:r>
                    </a:p>
                    <a:p>
                      <a:pPr marL="342900" marR="0" lvl="0" indent="-342900" algn="l" defTabSz="914400" rtl="0" eaLnBrk="0" fontAlgn="base" latinLnBrk="0" hangingPunct="0">
                        <a:lnSpc>
                          <a:spcPct val="100000"/>
                        </a:lnSpc>
                        <a:spcBef>
                          <a:spcPct val="0"/>
                        </a:spcBef>
                        <a:spcAft>
                          <a:spcPct val="0"/>
                        </a:spcAft>
                        <a:buClr>
                          <a:schemeClr val="tx1"/>
                        </a:buClr>
                        <a:buSzTx/>
                        <a:buFontTx/>
                        <a:buNone/>
                        <a:tabLst/>
                      </a:pPr>
                      <a:endParaRPr kumimoji="0" lang="fr-CA" sz="1800" b="0" i="0" u="none" strike="noStrike" cap="none" normalizeH="0" baseline="0" noProof="0" dirty="0">
                        <a:ln>
                          <a:noFill/>
                        </a:ln>
                        <a:solidFill>
                          <a:schemeClr val="bg1"/>
                        </a:solidFill>
                        <a:effectLst/>
                        <a:latin typeface="Arial" charset="0"/>
                        <a:ea typeface="MS Mincho" charset="0"/>
                        <a:cs typeface="MS Mincho"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tc>
                  <a:txBody>
                    <a:body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noProof="0" dirty="0" smtClean="0">
                          <a:ln>
                            <a:noFill/>
                          </a:ln>
                          <a:solidFill>
                            <a:schemeClr val="tx1"/>
                          </a:solidFill>
                          <a:effectLst/>
                          <a:latin typeface="Arial" charset="0"/>
                          <a:ea typeface="ヒラギノ角ゴ Pro W3" charset="0"/>
                          <a:cs typeface="Arial" charset="0"/>
                        </a:rPr>
                        <a:t>Change in A</a:t>
                      </a:r>
                      <a:r>
                        <a:rPr kumimoji="0" lang="fr-CA" sz="1800" b="1" i="0" u="none" strike="noStrike" cap="none" normalizeH="0" baseline="-25000" noProof="0" dirty="0" smtClean="0">
                          <a:ln>
                            <a:noFill/>
                          </a:ln>
                          <a:solidFill>
                            <a:schemeClr val="tx1"/>
                          </a:solidFill>
                          <a:effectLst/>
                          <a:latin typeface="Arial" charset="0"/>
                          <a:ea typeface="ヒラギノ角ゴ Pro W3" charset="0"/>
                          <a:cs typeface="Arial" charset="0"/>
                        </a:rPr>
                        <a:t>1C </a:t>
                      </a:r>
                      <a:r>
                        <a:rPr kumimoji="0" lang="fr-CA" sz="1800" b="1" i="0" u="none" strike="noStrike" cap="none" normalizeH="0" baseline="0" noProof="0" dirty="0" smtClean="0">
                          <a:ln>
                            <a:noFill/>
                          </a:ln>
                          <a:solidFill>
                            <a:schemeClr val="tx1"/>
                          </a:solidFill>
                          <a:effectLst/>
                          <a:latin typeface="Arial" charset="0"/>
                          <a:ea typeface="ヒラギノ角ゴ Pro W3" charset="0"/>
                          <a:cs typeface="Arial" charset="0"/>
                        </a:rPr>
                        <a:t> </a:t>
                      </a:r>
                    </a:p>
                    <a:p>
                      <a:pPr marL="0" marR="0" lvl="0" indent="0" algn="ctr" defTabSz="503238"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noProof="0" dirty="0" smtClean="0">
                          <a:ln>
                            <a:noFill/>
                          </a:ln>
                          <a:solidFill>
                            <a:schemeClr val="tx1"/>
                          </a:solidFill>
                          <a:effectLst/>
                          <a:latin typeface="Arial" charset="0"/>
                          <a:ea typeface="ヒラギノ角ゴ Pro W3" charset="0"/>
                          <a:cs typeface="Arial" charset="0"/>
                        </a:rPr>
                        <a:t>(%)</a:t>
                      </a:r>
                      <a:endParaRPr kumimoji="0" lang="fr-CA" sz="1800" b="0" i="0" u="none" strike="noStrike" cap="none" normalizeH="0" baseline="0" noProof="0" dirty="0">
                        <a:ln>
                          <a:noFill/>
                        </a:ln>
                        <a:solidFill>
                          <a:schemeClr val="tx1"/>
                        </a:solidFill>
                        <a:effectLst/>
                        <a:latin typeface="Arial" charset="0"/>
                        <a:ea typeface="ヒラギノ角ゴ Pro W3" charset="0"/>
                        <a:cs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noProof="0" dirty="0" smtClean="0">
                          <a:ln>
                            <a:noFill/>
                          </a:ln>
                          <a:solidFill>
                            <a:srgbClr val="000000"/>
                          </a:solidFill>
                          <a:effectLst/>
                          <a:latin typeface="Arial" charset="0"/>
                          <a:ea typeface="ヒラギノ角ゴ Pro W3" charset="0"/>
                          <a:cs typeface="Arial" charset="0"/>
                        </a:rPr>
                        <a:t>Change in </a:t>
                      </a:r>
                      <a:r>
                        <a:rPr kumimoji="0" lang="fr-CA" sz="1800" b="1" i="0" u="none" strike="noStrike" cap="none" normalizeH="0" baseline="0" noProof="0" dirty="0" err="1" smtClean="0">
                          <a:ln>
                            <a:noFill/>
                          </a:ln>
                          <a:solidFill>
                            <a:srgbClr val="000000"/>
                          </a:solidFill>
                          <a:effectLst/>
                          <a:latin typeface="Arial" charset="0"/>
                          <a:ea typeface="ヒラギノ角ゴ Pro W3" charset="0"/>
                          <a:cs typeface="Arial" charset="0"/>
                        </a:rPr>
                        <a:t>Weight</a:t>
                      </a:r>
                      <a:endParaRPr kumimoji="0" lang="fr-CA" sz="1800" b="1" i="0" u="none" strike="noStrike" cap="none" normalizeH="0" baseline="0" noProof="0" dirty="0" smtClean="0">
                        <a:ln>
                          <a:noFill/>
                        </a:ln>
                        <a:solidFill>
                          <a:srgbClr val="000000"/>
                        </a:solidFill>
                        <a:effectLst/>
                        <a:latin typeface="Arial" charset="0"/>
                        <a:ea typeface="ヒラギノ角ゴ Pro W3" charset="0"/>
                        <a:cs typeface="Arial" charset="0"/>
                      </a:endParaRPr>
                    </a:p>
                    <a:p>
                      <a:pPr marL="0" marR="0" lvl="0" indent="0" algn="ctr" defTabSz="503238"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noProof="0" dirty="0" smtClean="0">
                          <a:ln>
                            <a:noFill/>
                          </a:ln>
                          <a:solidFill>
                            <a:srgbClr val="000000"/>
                          </a:solidFill>
                          <a:effectLst/>
                          <a:latin typeface="Arial" charset="0"/>
                          <a:ea typeface="ヒラギノ角ゴ Pro W3" charset="0"/>
                          <a:cs typeface="Arial" charset="0"/>
                        </a:rPr>
                        <a:t>(kg)</a:t>
                      </a:r>
                      <a:endParaRPr kumimoji="0" lang="fr-CA" sz="1800" b="0" i="0" u="none" strike="noStrike" cap="none" normalizeH="0" baseline="0" noProof="0" dirty="0">
                        <a:ln>
                          <a:noFill/>
                        </a:ln>
                        <a:solidFill>
                          <a:srgbClr val="000000"/>
                        </a:solidFill>
                        <a:effectLst/>
                        <a:latin typeface="Arial" charset="0"/>
                        <a:ea typeface="ヒラギノ角ゴ Pro W3" charset="0"/>
                        <a:cs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503238"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noProof="0" dirty="0" err="1" smtClean="0">
                          <a:ln>
                            <a:noFill/>
                          </a:ln>
                          <a:solidFill>
                            <a:srgbClr val="000000"/>
                          </a:solidFill>
                          <a:effectLst/>
                          <a:latin typeface="Arial" charset="0"/>
                          <a:ea typeface="ヒラギノ角ゴ Pro W3" charset="0"/>
                          <a:cs typeface="Arial" charset="0"/>
                        </a:rPr>
                        <a:t>Hypoglycemia</a:t>
                      </a:r>
                      <a:r>
                        <a:rPr kumimoji="0" lang="fr-CA" sz="1800" b="1" i="0" u="none" strike="noStrike" cap="none" normalizeH="0" baseline="0" noProof="0" dirty="0" smtClean="0">
                          <a:ln>
                            <a:noFill/>
                          </a:ln>
                          <a:solidFill>
                            <a:srgbClr val="000000"/>
                          </a:solidFill>
                          <a:effectLst/>
                          <a:latin typeface="Arial" charset="0"/>
                          <a:ea typeface="ヒラギノ角ゴ Pro W3" charset="0"/>
                          <a:cs typeface="Arial" charset="0"/>
                        </a:rPr>
                        <a:t> </a:t>
                      </a:r>
                      <a:r>
                        <a:rPr kumimoji="0" lang="fr-CA" sz="1800" b="1" i="0" u="none" strike="noStrike" cap="none" normalizeH="0" baseline="0" noProof="0" dirty="0" err="1" smtClean="0">
                          <a:ln>
                            <a:noFill/>
                          </a:ln>
                          <a:solidFill>
                            <a:srgbClr val="000000"/>
                          </a:solidFill>
                          <a:effectLst/>
                          <a:latin typeface="Arial" charset="0"/>
                          <a:ea typeface="ヒラギノ角ゴ Pro W3" charset="0"/>
                          <a:cs typeface="Arial" charset="0"/>
                        </a:rPr>
                        <a:t>Odds</a:t>
                      </a:r>
                      <a:r>
                        <a:rPr kumimoji="0" lang="fr-CA" sz="1800" b="1" i="0" u="none" strike="noStrike" cap="none" normalizeH="0" baseline="0" noProof="0" dirty="0" smtClean="0">
                          <a:ln>
                            <a:noFill/>
                          </a:ln>
                          <a:solidFill>
                            <a:srgbClr val="000000"/>
                          </a:solidFill>
                          <a:effectLst/>
                          <a:latin typeface="Arial" charset="0"/>
                          <a:ea typeface="ヒラギノ角ゴ Pro W3" charset="0"/>
                          <a:cs typeface="Arial" charset="0"/>
                        </a:rPr>
                        <a:t> Ratio </a:t>
                      </a:r>
                    </a:p>
                    <a:p>
                      <a:pPr marL="0" marR="0" lvl="0" indent="0" algn="ctr" defTabSz="503238"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noProof="0" dirty="0" smtClean="0">
                          <a:ln>
                            <a:noFill/>
                          </a:ln>
                          <a:solidFill>
                            <a:srgbClr val="000000"/>
                          </a:solidFill>
                          <a:effectLst/>
                          <a:latin typeface="Arial" charset="0"/>
                          <a:ea typeface="ヒラギノ角ゴ Pro W3" charset="0"/>
                          <a:cs typeface="Arial" charset="0"/>
                        </a:rPr>
                        <a:t>vs placebo</a:t>
                      </a:r>
                      <a:endParaRPr kumimoji="0" lang="fr-CA" sz="1800" b="1" i="0" u="none" strike="noStrike" cap="none" normalizeH="0" baseline="0" noProof="0" dirty="0">
                        <a:ln>
                          <a:noFill/>
                        </a:ln>
                        <a:solidFill>
                          <a:srgbClr val="000000"/>
                        </a:solidFill>
                        <a:effectLst/>
                        <a:latin typeface="Arial" charset="0"/>
                        <a:ea typeface="ヒラギノ角ゴ Pro W3" charset="0"/>
                        <a:cs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321649">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Tx/>
                        <a:buNone/>
                        <a:tabLst/>
                      </a:pP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Sulfonylureas</a:t>
                      </a:r>
                      <a:endParaRPr kumimoji="0" lang="fr-CA" sz="1800" b="0" i="1" u="none" strike="noStrike" cap="none" normalizeH="0" baseline="0" noProof="0" dirty="0">
                        <a:ln>
                          <a:noFill/>
                        </a:ln>
                        <a:solidFill>
                          <a:schemeClr val="tx1"/>
                        </a:solidFill>
                        <a:effectLst/>
                        <a:latin typeface="Arial" panose="020B0604020202020204" pitchFamily="34" charset="0"/>
                        <a:ea typeface="MS Mincho"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-0.82</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2.17</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8.86</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21649">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Tx/>
                        <a:buNone/>
                        <a:tabLst/>
                      </a:pP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Meglitinides</a:t>
                      </a:r>
                      <a:endParaRPr kumimoji="0" lang="fr-CA" sz="1800" b="0" i="1" u="none" strike="noStrike" cap="none" normalizeH="0" baseline="0" noProof="0" dirty="0">
                        <a:ln>
                          <a:noFill/>
                        </a:ln>
                        <a:solidFill>
                          <a:schemeClr val="tx1"/>
                        </a:solidFill>
                        <a:effectLst/>
                        <a:latin typeface="Arial" panose="020B0604020202020204" pitchFamily="34" charset="0"/>
                        <a:ea typeface="MS Mincho"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-0.71</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1.40</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10.51</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21649">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Tx/>
                        <a:buNone/>
                        <a:tabLst/>
                      </a:pP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Thiazolidinediones</a:t>
                      </a:r>
                      <a:endParaRPr kumimoji="0" lang="fr-CA" sz="1800" b="0" i="1" u="none" strike="noStrike" cap="none" normalizeH="0" baseline="0" noProof="0" dirty="0">
                        <a:ln>
                          <a:noFill/>
                        </a:ln>
                        <a:solidFill>
                          <a:schemeClr val="tx1"/>
                        </a:solidFill>
                        <a:effectLst/>
                        <a:latin typeface="Arial" panose="020B0604020202020204" pitchFamily="34" charset="0"/>
                        <a:ea typeface="MS Mincho"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-0.82</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2.46</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0.45</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405845">
                <a:tc>
                  <a:txBody>
                    <a:bodyPr/>
                    <a:lstStyle/>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Alpha-glucosidase</a:t>
                      </a:r>
                      <a:r>
                        <a:rPr kumimoji="0" lang="fr-CA" sz="1800" i="1" u="none" strike="noStrike" cap="none" normalizeH="0" baseline="0" noProof="0" dirty="0" smtClean="0">
                          <a:ln>
                            <a:noFill/>
                          </a:ln>
                          <a:effectLst/>
                          <a:latin typeface="Arial" panose="020B0604020202020204" pitchFamily="34" charset="0"/>
                          <a:cs typeface="Arial" panose="020B0604020202020204" pitchFamily="34" charset="0"/>
                        </a:rPr>
                        <a:t> </a:t>
                      </a: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Inhibitors</a:t>
                      </a:r>
                      <a:endParaRPr kumimoji="0" lang="fr-CA" sz="1800" b="0" i="1" u="none" strike="noStrike" cap="none" normalizeH="0" baseline="0" noProof="0" dirty="0">
                        <a:ln>
                          <a:noFill/>
                        </a:ln>
                        <a:solidFill>
                          <a:schemeClr val="tx1"/>
                        </a:solidFill>
                        <a:effectLst/>
                        <a:latin typeface="Arial" panose="020B0604020202020204" pitchFamily="34" charset="0"/>
                        <a:ea typeface="MS Mincho"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-0.66</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-1.01</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0.40</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41626">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Tx/>
                        <a:buNone/>
                        <a:tabLst/>
                      </a:pPr>
                      <a:r>
                        <a:rPr kumimoji="0" lang="fr-CA" sz="1800" i="1" u="none" strike="noStrike" cap="none" normalizeH="0" baseline="0" noProof="0" dirty="0" smtClean="0">
                          <a:ln>
                            <a:noFill/>
                          </a:ln>
                          <a:effectLst/>
                          <a:latin typeface="Arial" panose="020B0604020202020204" pitchFamily="34" charset="0"/>
                          <a:cs typeface="Arial" panose="020B0604020202020204" pitchFamily="34" charset="0"/>
                        </a:rPr>
                        <a:t>DPP-4 </a:t>
                      </a: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Inhibitors</a:t>
                      </a:r>
                      <a:endParaRPr kumimoji="0" lang="fr-CA" sz="1800" b="0" i="1" u="none" strike="noStrike" cap="none" normalizeH="0" baseline="0" noProof="0" dirty="0">
                        <a:ln>
                          <a:noFill/>
                        </a:ln>
                        <a:solidFill>
                          <a:schemeClr val="tx1"/>
                        </a:solidFill>
                        <a:effectLst/>
                        <a:latin typeface="Arial" panose="020B0604020202020204" pitchFamily="34" charset="0"/>
                        <a:ea typeface="MS Mincho"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-0.69</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0.23</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1.13</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60042">
                <a:tc>
                  <a:txBody>
                    <a:bodyPr/>
                    <a:lstStyle/>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fr-CA" sz="1800" i="1" u="none" strike="noStrike" cap="none" normalizeH="0" baseline="0" noProof="0" dirty="0" smtClean="0">
                          <a:ln>
                            <a:noFill/>
                          </a:ln>
                          <a:effectLst/>
                          <a:latin typeface="Arial" panose="020B0604020202020204" pitchFamily="34" charset="0"/>
                          <a:cs typeface="Arial" panose="020B0604020202020204" pitchFamily="34" charset="0"/>
                        </a:rPr>
                        <a:t>GLP-1 </a:t>
                      </a: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Receptor</a:t>
                      </a:r>
                      <a:r>
                        <a:rPr kumimoji="0" lang="fr-CA" sz="1800" i="1" u="none" strike="noStrike" cap="none" normalizeH="0" baseline="0" noProof="0" dirty="0" smtClean="0">
                          <a:ln>
                            <a:noFill/>
                          </a:ln>
                          <a:effectLst/>
                          <a:latin typeface="Arial" panose="020B0604020202020204" pitchFamily="34" charset="0"/>
                          <a:cs typeface="Arial" panose="020B0604020202020204" pitchFamily="34" charset="0"/>
                        </a:rPr>
                        <a:t> </a:t>
                      </a: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Agonists</a:t>
                      </a:r>
                      <a:endParaRPr kumimoji="0" lang="fr-CA" sz="1800" b="0" i="1" u="none" strike="noStrike" cap="none" normalizeH="0" baseline="0" noProof="0" dirty="0">
                        <a:ln>
                          <a:noFill/>
                        </a:ln>
                        <a:solidFill>
                          <a:schemeClr val="tx1"/>
                        </a:solidFill>
                        <a:effectLst/>
                        <a:latin typeface="Arial" panose="020B0604020202020204" pitchFamily="34" charset="0"/>
                        <a:ea typeface="MS Mincho"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-1.02</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-1.66</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0.92</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26611">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Tx/>
                        <a:buNone/>
                        <a:tabLst/>
                      </a:pPr>
                      <a:r>
                        <a:rPr kumimoji="0" lang="fr-CA" sz="1800" i="1" u="none" strike="noStrike" cap="none" normalizeH="0" baseline="0" noProof="0" dirty="0" smtClean="0">
                          <a:ln>
                            <a:noFill/>
                          </a:ln>
                          <a:effectLst/>
                          <a:latin typeface="Arial" panose="020B0604020202020204" pitchFamily="34" charset="0"/>
                          <a:cs typeface="Arial" panose="020B0604020202020204" pitchFamily="34" charset="0"/>
                        </a:rPr>
                        <a:t>Basal </a:t>
                      </a:r>
                      <a:r>
                        <a:rPr kumimoji="0" lang="fr-CA" sz="1800" i="1" u="none" strike="noStrike" cap="none" normalizeH="0" baseline="0" noProof="0" dirty="0" err="1" smtClean="0">
                          <a:ln>
                            <a:noFill/>
                          </a:ln>
                          <a:effectLst/>
                          <a:latin typeface="Arial" panose="020B0604020202020204" pitchFamily="34" charset="0"/>
                          <a:cs typeface="Arial" panose="020B0604020202020204" pitchFamily="34" charset="0"/>
                        </a:rPr>
                        <a:t>Insulin</a:t>
                      </a:r>
                      <a:endParaRPr kumimoji="0" lang="fr-CA" sz="1800" b="0" i="1" u="none" strike="noStrike" cap="none" normalizeH="0" baseline="0" noProof="0" dirty="0">
                        <a:ln>
                          <a:noFill/>
                        </a:ln>
                        <a:solidFill>
                          <a:schemeClr val="tx1"/>
                        </a:solidFill>
                        <a:effectLst/>
                        <a:latin typeface="Arial" panose="020B0604020202020204" pitchFamily="34" charset="0"/>
                        <a:ea typeface="MS Mincho"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-0.88</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90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1.38</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fr-CA" sz="1800" u="none" strike="noStrike" cap="none" normalizeH="0" baseline="0" noProof="0" dirty="0" smtClean="0">
                          <a:ln>
                            <a:noFill/>
                          </a:ln>
                          <a:effectLst/>
                          <a:latin typeface="Arial" panose="020B0604020202020204" pitchFamily="34" charset="0"/>
                          <a:cs typeface="Arial" panose="020B0604020202020204" pitchFamily="34" charset="0"/>
                        </a:rPr>
                        <a:t>4.77</a:t>
                      </a:r>
                      <a:endParaRPr kumimoji="0" lang="fr-CA" sz="1800" b="0" i="0" u="none" strike="noStrike" cap="none" normalizeH="0" baseline="0" noProof="0" dirty="0">
                        <a:ln>
                          <a:noFill/>
                        </a:ln>
                        <a:solidFill>
                          <a:schemeClr val="tx1"/>
                        </a:solidFill>
                        <a:effectLst/>
                        <a:latin typeface="Arial" panose="020B0604020202020204" pitchFamily="34" charset="0"/>
                        <a:ea typeface="ヒラギノ角ゴ Pro W3" charset="0"/>
                        <a:cs typeface="Arial" panose="020B0604020202020204" pitchFamily="34"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bl>
          </a:graphicData>
        </a:graphic>
      </p:graphicFrame>
      <p:sp>
        <p:nvSpPr>
          <p:cNvPr id="447549" name="Text Box 4"/>
          <p:cNvSpPr txBox="1">
            <a:spLocks noChangeArrowheads="1"/>
          </p:cNvSpPr>
          <p:nvPr/>
        </p:nvSpPr>
        <p:spPr bwMode="auto">
          <a:xfrm>
            <a:off x="147638" y="6553200"/>
            <a:ext cx="8996362" cy="166688"/>
          </a:xfrm>
          <a:prstGeom prst="rect">
            <a:avLst/>
          </a:prstGeom>
          <a:noFill/>
          <a:ln w="9525">
            <a:noFill/>
            <a:round/>
            <a:headEnd/>
            <a:tailEnd/>
          </a:ln>
        </p:spPr>
        <p:txBody>
          <a:bodyPr lIns="0" tIns="0" rIns="0" bIns="0">
            <a:prstTxWarp prst="textNoShape">
              <a:avLst/>
            </a:prstTxWarp>
          </a:bodyPr>
          <a:lstStyle/>
          <a:p>
            <a:pPr defTabSz="447675">
              <a:tabLst>
                <a:tab pos="654050" algn="l"/>
                <a:tab pos="1311275" algn="l"/>
                <a:tab pos="1966913" algn="l"/>
                <a:tab pos="2624138" algn="l"/>
                <a:tab pos="3281363" algn="l"/>
                <a:tab pos="3937000" algn="l"/>
                <a:tab pos="4594225" algn="l"/>
                <a:tab pos="5249863" algn="l"/>
                <a:tab pos="5907088" algn="l"/>
                <a:tab pos="6564313" algn="l"/>
              </a:tabLst>
            </a:pPr>
            <a:r>
              <a:rPr lang="en-GB" sz="1100" dirty="0">
                <a:solidFill>
                  <a:srgbClr val="FFFFFF"/>
                </a:solidFill>
              </a:rPr>
              <a:t>Liu, Sung-Chen </a:t>
            </a:r>
            <a:r>
              <a:rPr lang="en-GB" sz="1100" i="1" dirty="0">
                <a:solidFill>
                  <a:srgbClr val="FFFFFF"/>
                </a:solidFill>
              </a:rPr>
              <a:t>et al. Diab Obes &amp; </a:t>
            </a:r>
            <a:r>
              <a:rPr lang="en-GB" sz="1100" i="1" dirty="0" err="1">
                <a:solidFill>
                  <a:srgbClr val="FFFFFF"/>
                </a:solidFill>
              </a:rPr>
              <a:t>Metab</a:t>
            </a:r>
            <a:r>
              <a:rPr lang="en-GB" sz="1100" i="1" dirty="0" smtClean="0">
                <a:solidFill>
                  <a:srgbClr val="FFFFFF"/>
                </a:solidFill>
              </a:rPr>
              <a:t> </a:t>
            </a:r>
            <a:r>
              <a:rPr lang="en-GB" sz="1100" dirty="0" smtClean="0">
                <a:solidFill>
                  <a:srgbClr val="FFFFFF"/>
                </a:solidFill>
              </a:rPr>
              <a:t>14</a:t>
            </a:r>
            <a:r>
              <a:rPr lang="en-GB" sz="1100" dirty="0">
                <a:solidFill>
                  <a:srgbClr val="FFFFFF"/>
                </a:solidFill>
              </a:rPr>
              <a:t>:810-</a:t>
            </a:r>
            <a:r>
              <a:rPr lang="en-GB" sz="1100" dirty="0" smtClean="0">
                <a:solidFill>
                  <a:srgbClr val="FFFFFF"/>
                </a:solidFill>
              </a:rPr>
              <a:t>820, 2012. </a:t>
            </a:r>
            <a:endParaRPr lang="en-GB" sz="1100" dirty="0">
              <a:solidFill>
                <a:srgbClr val="FFFFFF"/>
              </a:solidFill>
            </a:endParaRPr>
          </a:p>
        </p:txBody>
      </p:sp>
      <p:sp>
        <p:nvSpPr>
          <p:cNvPr id="6" name="Rectangle 5"/>
          <p:cNvSpPr/>
          <p:nvPr/>
        </p:nvSpPr>
        <p:spPr>
          <a:xfrm>
            <a:off x="1533780" y="107434"/>
            <a:ext cx="5779271" cy="553998"/>
          </a:xfrm>
          <a:prstGeom prst="rect">
            <a:avLst/>
          </a:prstGeom>
        </p:spPr>
        <p:txBody>
          <a:bodyPr wrap="none">
            <a:spAutoFit/>
          </a:bodyPr>
          <a:lstStyle/>
          <a:p>
            <a:r>
              <a:rPr lang="fr-CA" sz="3000" b="1" dirty="0" err="1" smtClean="0">
                <a:solidFill>
                  <a:srgbClr val="FFFFFF"/>
                </a:solidFill>
                <a:latin typeface="Trebuchet MS"/>
                <a:ea typeface="Arial" pitchFamily="64" charset="0"/>
                <a:cs typeface="Trebuchet MS"/>
                <a:sym typeface="Verdana" charset="0"/>
              </a:rPr>
              <a:t>Antihyperglycemic</a:t>
            </a:r>
            <a:r>
              <a:rPr lang="fr-CA" sz="3000" b="1" dirty="0" smtClean="0">
                <a:solidFill>
                  <a:srgbClr val="FFFFFF"/>
                </a:solidFill>
                <a:latin typeface="Trebuchet MS"/>
                <a:ea typeface="Arial" pitchFamily="64" charset="0"/>
                <a:cs typeface="Trebuchet MS"/>
                <a:sym typeface="Verdana" charset="0"/>
              </a:rPr>
              <a:t> </a:t>
            </a:r>
            <a:r>
              <a:rPr lang="fr-CA" sz="3000" b="1" dirty="0" err="1" smtClean="0">
                <a:solidFill>
                  <a:srgbClr val="FFFFFF"/>
                </a:solidFill>
                <a:latin typeface="Trebuchet MS"/>
                <a:ea typeface="Arial" pitchFamily="64" charset="0"/>
                <a:cs typeface="Trebuchet MS"/>
                <a:sym typeface="Verdana" charset="0"/>
              </a:rPr>
              <a:t>Medications</a:t>
            </a:r>
            <a:endParaRPr lang="fr-CA" sz="3000" dirty="0">
              <a:latin typeface="Trebuchet MS"/>
              <a:cs typeface="Trebuchet MS"/>
            </a:endParaRPr>
          </a:p>
        </p:txBody>
      </p:sp>
      <p:sp>
        <p:nvSpPr>
          <p:cNvPr id="7" name="Rectangle à coins arrondis 6"/>
          <p:cNvSpPr/>
          <p:nvPr/>
        </p:nvSpPr>
        <p:spPr bwMode="auto">
          <a:xfrm>
            <a:off x="228600" y="1257301"/>
            <a:ext cx="8610600" cy="4413250"/>
          </a:xfrm>
          <a:prstGeom prst="roundRect">
            <a:avLst/>
          </a:prstGeom>
          <a:noFill/>
          <a:ln w="88900" cap="flat" cmpd="sng" algn="ctr">
            <a:solidFill>
              <a:srgbClr val="A90000"/>
            </a:solidFill>
            <a:prstDash val="solid"/>
            <a:round/>
            <a:headEnd type="none" w="med" len="med"/>
            <a:tailEnd type="none" w="med" len="med"/>
          </a:ln>
          <a:effectLst/>
        </p:spPr>
        <p:txBody>
          <a:bodyPr>
            <a:prstTxWarp prst="textNoShape">
              <a:avLst/>
            </a:prstTxWarp>
          </a:bodyPr>
          <a:lstStyle/>
          <a:p>
            <a:pPr>
              <a:defRPr/>
            </a:pPr>
            <a:endParaRPr lang="fr-FR">
              <a:latin typeface="Monaco" pitchFamily="-109" charset="0"/>
              <a:ea typeface="ヒラギノ角ゴ ProN W3" pitchFamily="-109" charset="-128"/>
              <a:cs typeface="ヒラギノ角ゴ ProN W3" pitchFamily="-109" charset="-128"/>
              <a:sym typeface="Monaco" pitchFamily="-109" charset="0"/>
            </a:endParaRPr>
          </a:p>
        </p:txBody>
      </p:sp>
      <p:sp>
        <p:nvSpPr>
          <p:cNvPr id="8"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12</a:t>
            </a:fld>
            <a:endParaRPr lang="en-CA" dirty="0">
              <a:solidFill>
                <a:prstClr val="white">
                  <a:alpha val="99000"/>
                </a:prstClr>
              </a:solidFill>
              <a:latin typeface="Century Gothic"/>
              <a:cs typeface="Century Gothic"/>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2908502"/>
            <a:ext cx="8807570" cy="655608"/>
          </a:xfrm>
        </p:spPr>
        <p:txBody>
          <a:bodyPr>
            <a:noAutofit/>
          </a:bodyPr>
          <a:lstStyle/>
          <a:p>
            <a:pPr algn="ctr"/>
            <a:r>
              <a:rPr lang="fr-CA" sz="4000" b="1" dirty="0" smtClean="0">
                <a:solidFill>
                  <a:srgbClr val="000000"/>
                </a:solidFill>
                <a:latin typeface="Futura Std Medium"/>
                <a:ea typeface="ＭＳ Ｐゴシック" pitchFamily="-1" charset="-128"/>
                <a:cs typeface="Trebuchet MS"/>
              </a:rPr>
              <a:t>The ROLE </a:t>
            </a:r>
            <a:r>
              <a:rPr lang="fr-CA" sz="4000" b="1" dirty="0">
                <a:solidFill>
                  <a:srgbClr val="000000"/>
                </a:solidFill>
                <a:latin typeface="Futura Std Medium"/>
                <a:ea typeface="ＭＳ Ｐゴシック" pitchFamily="-1" charset="-128"/>
                <a:cs typeface="Trebuchet MS"/>
              </a:rPr>
              <a:t>OF KIDNEYS IN GLUCOSE REGULATION</a:t>
            </a:r>
            <a:endParaRPr lang="en-US" sz="4000" dirty="0">
              <a:solidFill>
                <a:srgbClr val="000000"/>
              </a:solidFill>
            </a:endParaRPr>
          </a:p>
        </p:txBody>
      </p:sp>
      <p:sp>
        <p:nvSpPr>
          <p:cNvPr id="4" name="Espace réservé du numéro de diapositive 4"/>
          <p:cNvSpPr txBox="1">
            <a:spLocks/>
          </p:cNvSpPr>
          <p:nvPr/>
        </p:nvSpPr>
        <p:spPr>
          <a:xfrm>
            <a:off x="8342294" y="603437"/>
            <a:ext cx="504056" cy="36003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alpha val="80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13</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8573792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lipse 26"/>
          <p:cNvSpPr/>
          <p:nvPr/>
        </p:nvSpPr>
        <p:spPr>
          <a:xfrm>
            <a:off x="8026400" y="3597275"/>
            <a:ext cx="777875" cy="777875"/>
          </a:xfrm>
          <a:prstGeom prst="ellipse">
            <a:avLst/>
          </a:prstGeom>
          <a:solidFill>
            <a:srgbClr val="A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6" name="Ellipse 25"/>
          <p:cNvSpPr/>
          <p:nvPr/>
        </p:nvSpPr>
        <p:spPr>
          <a:xfrm>
            <a:off x="190500" y="3635375"/>
            <a:ext cx="777875" cy="777875"/>
          </a:xfrm>
          <a:prstGeom prst="ellipse">
            <a:avLst/>
          </a:prstGeom>
          <a:solidFill>
            <a:srgbClr val="A9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11312" name="Content Placeholder 2"/>
          <p:cNvSpPr>
            <a:spLocks noGrp="1"/>
          </p:cNvSpPr>
          <p:nvPr>
            <p:ph idx="1"/>
          </p:nvPr>
        </p:nvSpPr>
        <p:spPr>
          <a:xfrm>
            <a:off x="450850" y="758893"/>
            <a:ext cx="8235950" cy="793750"/>
          </a:xfrm>
        </p:spPr>
        <p:txBody>
          <a:bodyPr/>
          <a:lstStyle/>
          <a:p>
            <a:pPr algn="ctr" eaLnBrk="1" hangingPunct="1">
              <a:buFont typeface="Arial" pitchFamily="-1" charset="0"/>
              <a:buNone/>
            </a:pPr>
            <a:r>
              <a:rPr lang="fr-CA" sz="2400" dirty="0" smtClean="0">
                <a:latin typeface="Century Schoolbook"/>
                <a:ea typeface="ＭＳ Ｐゴシック" pitchFamily="-1" charset="-128"/>
                <a:cs typeface="Century Schoolbook"/>
              </a:rPr>
              <a:t>Glucose </a:t>
            </a:r>
            <a:r>
              <a:rPr lang="fr-CA" sz="2400" dirty="0" err="1" smtClean="0">
                <a:latin typeface="Century Schoolbook"/>
                <a:ea typeface="ＭＳ Ｐゴシック" pitchFamily="-1" charset="-128"/>
                <a:cs typeface="Century Schoolbook"/>
              </a:rPr>
              <a:t>Homeostasis</a:t>
            </a:r>
            <a:r>
              <a:rPr lang="fr-CA" sz="2400" dirty="0" smtClean="0">
                <a:latin typeface="Century Schoolbook"/>
                <a:ea typeface="ＭＳ Ｐゴシック" pitchFamily="-1" charset="-128"/>
                <a:cs typeface="Century Schoolbook"/>
              </a:rPr>
              <a:t> in the Body</a:t>
            </a:r>
            <a:endParaRPr lang="fr-CA" sz="2400" baseline="30000" dirty="0">
              <a:latin typeface="Century Schoolbook"/>
              <a:ea typeface="ＭＳ Ｐゴシック" pitchFamily="-1" charset="-128"/>
              <a:cs typeface="Century Schoolbook"/>
            </a:endParaRPr>
          </a:p>
        </p:txBody>
      </p:sp>
      <p:graphicFrame>
        <p:nvGraphicFramePr>
          <p:cNvPr id="7" name="Table 6"/>
          <p:cNvGraphicFramePr>
            <a:graphicFrameLocks noGrp="1"/>
          </p:cNvGraphicFramePr>
          <p:nvPr>
            <p:extLst>
              <p:ext uri="{D42A27DB-BD31-4B8C-83A1-F6EECF244321}">
                <p14:modId xmlns:p14="http://schemas.microsoft.com/office/powerpoint/2010/main" val="987442332"/>
              </p:ext>
            </p:extLst>
          </p:nvPr>
        </p:nvGraphicFramePr>
        <p:xfrm>
          <a:off x="0" y="1526603"/>
          <a:ext cx="8789157" cy="1663700"/>
        </p:xfrm>
        <a:graphic>
          <a:graphicData uri="http://schemas.openxmlformats.org/drawingml/2006/table">
            <a:tbl>
              <a:tblPr/>
              <a:tblGrid>
                <a:gridCol w="4432293"/>
                <a:gridCol w="4356864"/>
              </a:tblGrid>
              <a:tr h="376238">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1" i="0" u="none" strike="noStrike" cap="none" normalizeH="0" baseline="0" noProof="0" dirty="0" smtClean="0">
                          <a:ln>
                            <a:noFill/>
                          </a:ln>
                          <a:solidFill>
                            <a:srgbClr val="FFFFFF"/>
                          </a:solidFill>
                          <a:effectLst/>
                          <a:latin typeface="Century Schoolbook"/>
                          <a:ea typeface="ヒラギノ角ゴ ProN W3" charset="0"/>
                          <a:cs typeface="Century Schoolbook"/>
                          <a:sym typeface="Verdana" charset="0"/>
                        </a:rPr>
                        <a:t>Glucose input: </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a:t>
                      </a:r>
                      <a:r>
                        <a:rPr kumimoji="0" lang="fr-CA" sz="1600" b="0" i="0" u="none" strike="noStrike" cap="none" normalizeH="0" baseline="0" noProof="0" dirty="0" smtClean="0">
                          <a:ln>
                            <a:noFill/>
                          </a:ln>
                          <a:solidFill>
                            <a:srgbClr val="FFFFFF"/>
                          </a:solidFill>
                          <a:effectLst/>
                          <a:latin typeface="Century Schoolbook"/>
                          <a:ea typeface="ヒラギノ角ゴ ProN W3" charset="0"/>
                          <a:cs typeface="Century Schoolbook"/>
                          <a:sym typeface="Monaco" charset="0"/>
                        </a:rPr>
                        <a:t>≈</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a:t>
                      </a:r>
                      <a:r>
                        <a:rPr kumimoji="0" lang="fr-CA" sz="1600" b="1" i="0" u="none" strike="noStrike" cap="none" normalizeH="0" baseline="0" noProof="0" dirty="0" smtClean="0">
                          <a:ln>
                            <a:noFill/>
                          </a:ln>
                          <a:solidFill>
                            <a:srgbClr val="FFFFFF"/>
                          </a:solidFill>
                          <a:effectLst/>
                          <a:latin typeface="Century Schoolbook"/>
                          <a:ea typeface="ヒラギノ角ゴ ProN W3" charset="0"/>
                          <a:cs typeface="Century Schoolbook"/>
                          <a:sym typeface="Verdana" charset="0"/>
                        </a:rPr>
                        <a:t> 250 g/</a:t>
                      </a:r>
                      <a:r>
                        <a:rPr kumimoji="0" lang="fr-CA" sz="1600" b="1" i="0" u="none" strike="noStrike" cap="none" normalizeH="0" baseline="0" noProof="0" dirty="0" err="1" smtClean="0">
                          <a:ln>
                            <a:noFill/>
                          </a:ln>
                          <a:solidFill>
                            <a:srgbClr val="FFFFFF"/>
                          </a:solidFill>
                          <a:effectLst/>
                          <a:latin typeface="Century Schoolbook"/>
                          <a:ea typeface="ヒラギノ角ゴ ProN W3" charset="0"/>
                          <a:cs typeface="Century Schoolbook"/>
                          <a:sym typeface="Verdana" charset="0"/>
                        </a:rPr>
                        <a:t>day</a:t>
                      </a:r>
                      <a:endParaRPr kumimoji="0" lang="fr-CA" sz="1600" b="1" i="0" u="none" strike="noStrike" cap="none" normalizeH="0" baseline="0" noProof="0" dirty="0">
                        <a:ln>
                          <a:noFill/>
                        </a:ln>
                        <a:solidFill>
                          <a:srgbClr val="FFFFFF"/>
                        </a:solidFill>
                        <a:effectLst/>
                        <a:latin typeface="Century Schoolbook"/>
                        <a:ea typeface="ヒラギノ角ゴ ProN W3" charset="0"/>
                        <a:cs typeface="Century Schoolbook"/>
                        <a:sym typeface="Verdana" charset="0"/>
                      </a:endParaRPr>
                    </a:p>
                  </a:txBody>
                  <a:tcPr marL="38100" marR="38100" marT="38100" marB="38100" anchor="b" horzOverflow="overflow">
                    <a:lnL w="9525" cap="flat" cmpd="sng" algn="ctr">
                      <a:solidFill>
                        <a:srgbClr val="313941"/>
                      </a:solidFill>
                      <a:prstDash val="solid"/>
                      <a:round/>
                      <a:headEnd type="none" w="med" len="med"/>
                      <a:tailEnd type="none" w="med" len="med"/>
                    </a:lnL>
                    <a:lnR w="9525" cap="flat" cmpd="sng" algn="ctr">
                      <a:solidFill>
                        <a:srgbClr val="313941"/>
                      </a:solidFill>
                      <a:prstDash val="solid"/>
                      <a:round/>
                      <a:headEnd type="none" w="med" len="med"/>
                      <a:tailEnd type="none" w="med" len="med"/>
                    </a:lnR>
                    <a:lnT w="9525" cap="flat" cmpd="sng" algn="ctr">
                      <a:solidFill>
                        <a:srgbClr val="313941"/>
                      </a:solidFill>
                      <a:prstDash val="solid"/>
                      <a:round/>
                      <a:headEnd type="none" w="med" len="med"/>
                      <a:tailEnd type="none" w="med" len="med"/>
                    </a:lnT>
                    <a:lnB w="9525" cap="flat" cmpd="sng" algn="ctr">
                      <a:solidFill>
                        <a:srgbClr val="313941"/>
                      </a:solidFill>
                      <a:prstDash val="solid"/>
                      <a:round/>
                      <a:headEnd type="none" w="med" len="med"/>
                      <a:tailEnd type="none" w="med" len="med"/>
                    </a:lnB>
                    <a:lnTlToBr>
                      <a:noFill/>
                    </a:lnTlToBr>
                    <a:lnBlToTr>
                      <a:noFill/>
                    </a:lnBlToTr>
                    <a:solidFill>
                      <a:srgbClr val="A90000"/>
                    </a:solidFill>
                  </a:tcPr>
                </a:tc>
                <a:tc>
                  <a:txBody>
                    <a:bodyPr/>
                    <a:lstStyle/>
                    <a:p>
                      <a:pPr marL="6858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1" i="0" u="none" strike="noStrike" cap="none" normalizeH="0" baseline="0" noProof="0" dirty="0" smtClean="0">
                          <a:ln>
                            <a:noFill/>
                          </a:ln>
                          <a:solidFill>
                            <a:srgbClr val="FFFFFF"/>
                          </a:solidFill>
                          <a:effectLst/>
                          <a:latin typeface="Century Schoolbook"/>
                          <a:ea typeface="ヒラギノ角ゴ ProN W3" charset="0"/>
                          <a:cs typeface="Century Schoolbook"/>
                          <a:sym typeface="Verdana" charset="0"/>
                        </a:rPr>
                        <a:t>Glucose </a:t>
                      </a:r>
                      <a:r>
                        <a:rPr kumimoji="0" lang="fr-CA" sz="1600" b="1" i="0" u="none" strike="noStrike" cap="none" normalizeH="0" baseline="0" noProof="0" dirty="0" err="1" smtClean="0">
                          <a:ln>
                            <a:noFill/>
                          </a:ln>
                          <a:solidFill>
                            <a:srgbClr val="FFFFFF"/>
                          </a:solidFill>
                          <a:effectLst/>
                          <a:latin typeface="Century Schoolbook"/>
                          <a:ea typeface="ヒラギノ角ゴ ProN W3" charset="0"/>
                          <a:cs typeface="Century Schoolbook"/>
                          <a:sym typeface="Verdana" charset="0"/>
                        </a:rPr>
                        <a:t>uptake</a:t>
                      </a:r>
                      <a:r>
                        <a:rPr kumimoji="0" lang="fr-CA" sz="1600" b="1" i="0" u="none" strike="noStrike" cap="none" normalizeH="0" baseline="0" noProof="0" dirty="0" smtClean="0">
                          <a:ln>
                            <a:noFill/>
                          </a:ln>
                          <a:solidFill>
                            <a:srgbClr val="FFFFFF"/>
                          </a:solidFill>
                          <a:effectLst/>
                          <a:latin typeface="Century Schoolbook"/>
                          <a:ea typeface="ヒラギノ角ゴ ProN W3" charset="0"/>
                          <a:cs typeface="Century Schoolbook"/>
                          <a:sym typeface="Verdana" charset="0"/>
                        </a:rPr>
                        <a:t> : </a:t>
                      </a:r>
                      <a:r>
                        <a:rPr kumimoji="0" lang="fr-CA" sz="1600" b="0" i="0" u="none" strike="noStrike" cap="none" normalizeH="0" baseline="0" noProof="0" dirty="0" smtClean="0">
                          <a:ln>
                            <a:noFill/>
                          </a:ln>
                          <a:solidFill>
                            <a:srgbClr val="FFFFFF"/>
                          </a:solidFill>
                          <a:effectLst/>
                          <a:latin typeface="Century Schoolbook"/>
                          <a:ea typeface="ヒラギノ角ゴ ProN W3" charset="0"/>
                          <a:cs typeface="Century Schoolbook"/>
                          <a:sym typeface="Monaco" charset="0"/>
                        </a:rPr>
                        <a:t>≈</a:t>
                      </a:r>
                      <a:r>
                        <a:rPr kumimoji="0" lang="fr-CA" sz="1600" b="1" i="0" u="none" strike="noStrike" cap="none" normalizeH="0" baseline="0" noProof="0" dirty="0" smtClean="0">
                          <a:ln>
                            <a:noFill/>
                          </a:ln>
                          <a:solidFill>
                            <a:srgbClr val="FFFFFF"/>
                          </a:solidFill>
                          <a:effectLst/>
                          <a:latin typeface="Century Schoolbook"/>
                          <a:ea typeface="ヒラギノ角ゴ ProN W3" charset="0"/>
                          <a:cs typeface="Century Schoolbook"/>
                          <a:sym typeface="Verdana" charset="0"/>
                        </a:rPr>
                        <a:t> 250 g/</a:t>
                      </a:r>
                      <a:r>
                        <a:rPr kumimoji="0" lang="fr-CA" sz="1600" b="1" i="0" u="none" strike="noStrike" cap="none" normalizeH="0" baseline="0" noProof="0" dirty="0" err="1" smtClean="0">
                          <a:ln>
                            <a:noFill/>
                          </a:ln>
                          <a:solidFill>
                            <a:srgbClr val="FFFFFF"/>
                          </a:solidFill>
                          <a:effectLst/>
                          <a:latin typeface="Century Schoolbook"/>
                          <a:ea typeface="ヒラギノ角ゴ ProN W3" charset="0"/>
                          <a:cs typeface="Century Schoolbook"/>
                          <a:sym typeface="Verdana" charset="0"/>
                        </a:rPr>
                        <a:t>day</a:t>
                      </a:r>
                      <a:endParaRPr kumimoji="0" lang="fr-CA" sz="1600" b="1" i="0" u="none" strike="noStrike" cap="none" normalizeH="0" baseline="0" noProof="0" dirty="0">
                        <a:ln>
                          <a:noFill/>
                        </a:ln>
                        <a:solidFill>
                          <a:srgbClr val="FFFFFF"/>
                        </a:solidFill>
                        <a:effectLst/>
                        <a:latin typeface="Century Schoolbook"/>
                        <a:ea typeface="ヒラギノ角ゴ ProN W3" charset="0"/>
                        <a:cs typeface="Century Schoolbook"/>
                        <a:sym typeface="Verdana" charset="0"/>
                      </a:endParaRPr>
                    </a:p>
                  </a:txBody>
                  <a:tcPr marL="38100" marR="38100" marT="38100" marB="38100" anchor="b" horzOverflow="overflow">
                    <a:lnL w="9525" cap="flat" cmpd="sng" algn="ctr">
                      <a:solidFill>
                        <a:srgbClr val="313941"/>
                      </a:solidFill>
                      <a:prstDash val="solid"/>
                      <a:round/>
                      <a:headEnd type="none" w="med" len="med"/>
                      <a:tailEnd type="none" w="med" len="med"/>
                    </a:lnL>
                    <a:lnR w="9525" cap="flat" cmpd="sng" algn="ctr">
                      <a:solidFill>
                        <a:srgbClr val="313941"/>
                      </a:solidFill>
                      <a:prstDash val="solid"/>
                      <a:round/>
                      <a:headEnd type="none" w="med" len="med"/>
                      <a:tailEnd type="none" w="med" len="med"/>
                    </a:lnR>
                    <a:lnT w="9525" cap="flat" cmpd="sng" algn="ctr">
                      <a:solidFill>
                        <a:srgbClr val="313941"/>
                      </a:solidFill>
                      <a:prstDash val="solid"/>
                      <a:round/>
                      <a:headEnd type="none" w="med" len="med"/>
                      <a:tailEnd type="none" w="med" len="med"/>
                    </a:lnT>
                    <a:lnB w="9525" cap="flat" cmpd="sng" algn="ctr">
                      <a:solidFill>
                        <a:srgbClr val="313941"/>
                      </a:solidFill>
                      <a:prstDash val="solid"/>
                      <a:round/>
                      <a:headEnd type="none" w="med" len="med"/>
                      <a:tailEnd type="none" w="med" len="med"/>
                    </a:lnB>
                    <a:lnTlToBr>
                      <a:noFill/>
                    </a:lnTlToBr>
                    <a:lnBlToTr>
                      <a:noFill/>
                    </a:lnBlToTr>
                    <a:solidFill>
                      <a:srgbClr val="A90000"/>
                    </a:solidFill>
                  </a:tcPr>
                </a:tc>
              </a:tr>
              <a:tr h="1287462">
                <a:tc>
                  <a:txBody>
                    <a:bodyPr/>
                    <a:lstStyle/>
                    <a:p>
                      <a:pPr marL="38100" marR="0" lvl="0" indent="0" algn="l" defTabSz="914400" rtl="0" eaLnBrk="1" fontAlgn="base" latinLnBrk="0" hangingPunct="1">
                        <a:lnSpc>
                          <a:spcPct val="110000"/>
                        </a:lnSpc>
                        <a:spcBef>
                          <a:spcPct val="0"/>
                        </a:spcBef>
                        <a:spcAft>
                          <a:spcPct val="0"/>
                        </a:spcAft>
                        <a:buClrTx/>
                        <a:buSzPct val="139000"/>
                        <a:buFontTx/>
                        <a:buNone/>
                        <a:tabLst/>
                      </a:pP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rPr>
                        <a:t>• </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Verdana" charset="0"/>
                        </a:rPr>
                        <a:t>Dietary</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rPr>
                        <a:t> </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Verdana" charset="0"/>
                        </a:rPr>
                        <a:t>intake</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rPr>
                        <a:t>: </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 </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rPr>
                        <a:t> 180 g/</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Verdana" charset="0"/>
                        </a:rPr>
                        <a:t>day</a:t>
                      </a:r>
                      <a:endPar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endParaRPr>
                    </a:p>
                    <a:p>
                      <a:pPr marL="38100" marR="0" lvl="0" indent="0" algn="l" defTabSz="914400" rtl="0" eaLnBrk="1" fontAlgn="base" latinLnBrk="0" hangingPunct="1">
                        <a:lnSpc>
                          <a:spcPct val="110000"/>
                        </a:lnSpc>
                        <a:spcBef>
                          <a:spcPct val="0"/>
                        </a:spcBef>
                        <a:spcAft>
                          <a:spcPct val="0"/>
                        </a:spcAft>
                        <a:buClrTx/>
                        <a:buSzPct val="139000"/>
                        <a:buFontTx/>
                        <a:buNone/>
                        <a:tabLst/>
                      </a:pP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rPr>
                        <a:t>• Glucose production: </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 </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rPr>
                        <a:t> 70 g/</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Verdana" charset="0"/>
                        </a:rPr>
                        <a:t>day</a:t>
                      </a:r>
                      <a:endPar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Verdana" charset="0"/>
                      </a:endParaRPr>
                    </a:p>
                    <a:p>
                      <a:pPr marL="38100" marR="0" lvl="0" indent="0" algn="l" defTabSz="914400" rtl="0" eaLnBrk="1" fontAlgn="base" latinLnBrk="0" hangingPunct="1">
                        <a:lnSpc>
                          <a:spcPct val="110000"/>
                        </a:lnSpc>
                        <a:spcBef>
                          <a:spcPct val="0"/>
                        </a:spcBef>
                        <a:spcAft>
                          <a:spcPct val="0"/>
                        </a:spcAft>
                        <a:buClrTx/>
                        <a:buSzPct val="139000"/>
                        <a:buFontTx/>
                        <a:buNone/>
                        <a:tabLst/>
                      </a:pP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 </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Monaco" charset="0"/>
                        </a:rPr>
                        <a:t>Gluconeogenesis</a:t>
                      </a:r>
                      <a:endPar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endParaRPr>
                    </a:p>
                    <a:p>
                      <a:pPr marL="38100" marR="0" lvl="0" indent="0" algn="l" defTabSz="914400" rtl="0" eaLnBrk="1" fontAlgn="base" latinLnBrk="0" hangingPunct="1">
                        <a:lnSpc>
                          <a:spcPct val="110000"/>
                        </a:lnSpc>
                        <a:spcBef>
                          <a:spcPct val="0"/>
                        </a:spcBef>
                        <a:spcAft>
                          <a:spcPct val="0"/>
                        </a:spcAft>
                        <a:buClrTx/>
                        <a:buSzPct val="139000"/>
                        <a:buFontTx/>
                        <a:buNone/>
                        <a:tabLst/>
                      </a:pP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 </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Monaco" charset="0"/>
                        </a:rPr>
                        <a:t>Glycogenolysis</a:t>
                      </a:r>
                      <a:endParaRPr kumimoji="0" lang="fr-CA" sz="1600" b="0" i="0" u="none" strike="noStrike" cap="none" normalizeH="0" baseline="0" noProof="0" dirty="0">
                        <a:ln>
                          <a:noFill/>
                        </a:ln>
                        <a:solidFill>
                          <a:schemeClr val="tx1"/>
                        </a:solidFill>
                        <a:effectLst/>
                        <a:latin typeface="Century Schoolbook"/>
                        <a:ea typeface="ヒラギノ角ゴ ProN W3" charset="0"/>
                        <a:cs typeface="Century Schoolbook"/>
                        <a:sym typeface="Monaco" charset="0"/>
                      </a:endParaRPr>
                    </a:p>
                  </a:txBody>
                  <a:tcPr marL="38100" marR="38100" marT="38100" marB="38100" horzOverflow="overflow">
                    <a:lnL w="9525" cap="flat" cmpd="sng" algn="ctr">
                      <a:solidFill>
                        <a:srgbClr val="313941"/>
                      </a:solidFill>
                      <a:prstDash val="solid"/>
                      <a:round/>
                      <a:headEnd type="none" w="med" len="med"/>
                      <a:tailEnd type="none" w="med" len="med"/>
                    </a:lnL>
                    <a:lnR w="9525" cap="flat" cmpd="sng" algn="ctr">
                      <a:solidFill>
                        <a:srgbClr val="313941"/>
                      </a:solidFill>
                      <a:prstDash val="solid"/>
                      <a:round/>
                      <a:headEnd type="none" w="med" len="med"/>
                      <a:tailEnd type="none" w="med" len="med"/>
                    </a:lnR>
                    <a:lnT w="9525" cap="flat" cmpd="sng" algn="ctr">
                      <a:solidFill>
                        <a:srgbClr val="313941"/>
                      </a:solidFill>
                      <a:prstDash val="solid"/>
                      <a:round/>
                      <a:headEnd type="none" w="med" len="med"/>
                      <a:tailEnd type="none" w="med" len="med"/>
                    </a:lnT>
                    <a:lnB w="9525" cap="flat" cmpd="sng" algn="ctr">
                      <a:solidFill>
                        <a:srgbClr val="313941"/>
                      </a:solidFill>
                      <a:prstDash val="solid"/>
                      <a:round/>
                      <a:headEnd type="none" w="med" len="med"/>
                      <a:tailEnd type="none" w="med" len="med"/>
                    </a:lnB>
                    <a:lnTlToBr>
                      <a:noFill/>
                    </a:lnTlToBr>
                    <a:lnBlToTr>
                      <a:noFill/>
                    </a:lnBlToTr>
                    <a:gradFill flip="none" rotWithShape="0">
                      <a:gsLst>
                        <a:gs pos="100000">
                          <a:srgbClr val="3366FF"/>
                        </a:gs>
                        <a:gs pos="51000">
                          <a:srgbClr val="FFFFFF"/>
                        </a:gs>
                      </a:gsLst>
                      <a:path path="circle">
                        <a:fillToRect l="50000" t="50000" r="50000" b="50000"/>
                      </a:path>
                      <a:tileRect/>
                    </a:gradFill>
                  </a:tcPr>
                </a:tc>
                <a:tc>
                  <a:txBody>
                    <a:bodyPr/>
                    <a:lstStyle/>
                    <a:p>
                      <a:pPr marL="685800" marR="0" lvl="0" indent="0" algn="l" defTabSz="914400" rtl="0" eaLnBrk="1" fontAlgn="base" latinLnBrk="0" hangingPunct="1">
                        <a:lnSpc>
                          <a:spcPct val="110000"/>
                        </a:lnSpc>
                        <a:spcBef>
                          <a:spcPct val="0"/>
                        </a:spcBef>
                        <a:spcAft>
                          <a:spcPct val="0"/>
                        </a:spcAft>
                        <a:buClrTx/>
                        <a:buSzPct val="139000"/>
                        <a:buFontTx/>
                        <a:buNone/>
                        <a:tabLst/>
                      </a:pP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Monaco" charset="0"/>
                        </a:rPr>
                        <a:t>Brain</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 ≈ 125 g/</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Monaco" charset="0"/>
                        </a:rPr>
                        <a:t>day</a:t>
                      </a:r>
                      <a:endPar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endParaRPr>
                    </a:p>
                    <a:p>
                      <a:pPr marL="685800" marR="0" lvl="0" indent="0" algn="l" defTabSz="914400" rtl="0" eaLnBrk="1" fontAlgn="base" latinLnBrk="0" hangingPunct="1">
                        <a:lnSpc>
                          <a:spcPct val="110000"/>
                        </a:lnSpc>
                        <a:spcBef>
                          <a:spcPct val="0"/>
                        </a:spcBef>
                        <a:spcAft>
                          <a:spcPct val="0"/>
                        </a:spcAft>
                        <a:buClrTx/>
                        <a:buSzPct val="139000"/>
                        <a:buFontTx/>
                        <a:buNone/>
                        <a:tabLst/>
                      </a:pP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Monaco" charset="0"/>
                        </a:rPr>
                        <a:t>Rest</a:t>
                      </a:r>
                      <a:r>
                        <a:rPr kumimoji="0" lang="fr-CA" sz="1600" b="0" i="0" u="none" strike="noStrike" cap="none" normalizeH="0" baseline="0" noProof="0" dirty="0" smtClean="0">
                          <a:ln>
                            <a:noFill/>
                          </a:ln>
                          <a:solidFill>
                            <a:schemeClr val="tx1"/>
                          </a:solidFill>
                          <a:effectLst/>
                          <a:latin typeface="Century Schoolbook"/>
                          <a:ea typeface="ヒラギノ角ゴ ProN W3" charset="0"/>
                          <a:cs typeface="Century Schoolbook"/>
                          <a:sym typeface="Monaco" charset="0"/>
                        </a:rPr>
                        <a:t> of the body :  ≈ 125 g/</a:t>
                      </a:r>
                      <a:r>
                        <a:rPr kumimoji="0" lang="fr-CA" sz="1600" b="0" i="0" u="none" strike="noStrike" cap="none" normalizeH="0" baseline="0" noProof="0" dirty="0" err="1" smtClean="0">
                          <a:ln>
                            <a:noFill/>
                          </a:ln>
                          <a:solidFill>
                            <a:schemeClr val="tx1"/>
                          </a:solidFill>
                          <a:effectLst/>
                          <a:latin typeface="Century Schoolbook"/>
                          <a:ea typeface="ヒラギノ角ゴ ProN W3" charset="0"/>
                          <a:cs typeface="Century Schoolbook"/>
                          <a:sym typeface="Monaco" charset="0"/>
                        </a:rPr>
                        <a:t>day</a:t>
                      </a:r>
                      <a:endParaRPr kumimoji="0" lang="fr-CA" sz="1600" b="0" i="0" u="none" strike="noStrike" cap="none" normalizeH="0" baseline="0" noProof="0" dirty="0">
                        <a:ln>
                          <a:noFill/>
                        </a:ln>
                        <a:solidFill>
                          <a:schemeClr val="tx1"/>
                        </a:solidFill>
                        <a:effectLst/>
                        <a:latin typeface="Century Schoolbook"/>
                        <a:ea typeface="ヒラギノ角ゴ ProN W3" charset="0"/>
                        <a:cs typeface="Century Schoolbook"/>
                        <a:sym typeface="Monaco" charset="0"/>
                      </a:endParaRPr>
                    </a:p>
                  </a:txBody>
                  <a:tcPr marL="38100" marR="38100" marT="38100" marB="38100" horzOverflow="overflow">
                    <a:lnL w="9525" cap="flat" cmpd="sng" algn="ctr">
                      <a:solidFill>
                        <a:srgbClr val="313941"/>
                      </a:solidFill>
                      <a:prstDash val="solid"/>
                      <a:round/>
                      <a:headEnd type="none" w="med" len="med"/>
                      <a:tailEnd type="none" w="med" len="med"/>
                    </a:lnL>
                    <a:lnR w="9525" cap="flat" cmpd="sng" algn="ctr">
                      <a:solidFill>
                        <a:srgbClr val="313941"/>
                      </a:solidFill>
                      <a:prstDash val="solid"/>
                      <a:round/>
                      <a:headEnd type="none" w="med" len="med"/>
                      <a:tailEnd type="none" w="med" len="med"/>
                    </a:lnR>
                    <a:lnT w="9525" cap="flat" cmpd="sng" algn="ctr">
                      <a:solidFill>
                        <a:srgbClr val="313941"/>
                      </a:solidFill>
                      <a:prstDash val="solid"/>
                      <a:round/>
                      <a:headEnd type="none" w="med" len="med"/>
                      <a:tailEnd type="none" w="med" len="med"/>
                    </a:lnT>
                    <a:lnB w="9525" cap="flat" cmpd="sng" algn="ctr">
                      <a:solidFill>
                        <a:srgbClr val="313941"/>
                      </a:solidFill>
                      <a:prstDash val="solid"/>
                      <a:round/>
                      <a:headEnd type="none" w="med" len="med"/>
                      <a:tailEnd type="none" w="med" len="med"/>
                    </a:lnB>
                    <a:lnTlToBr>
                      <a:noFill/>
                    </a:lnTlToBr>
                    <a:lnBlToTr>
                      <a:noFill/>
                    </a:lnBlToTr>
                    <a:gradFill flip="none" rotWithShape="1">
                      <a:gsLst>
                        <a:gs pos="100000">
                          <a:srgbClr val="3366FF"/>
                        </a:gs>
                        <a:gs pos="46000">
                          <a:srgbClr val="FFFFFF">
                            <a:alpha val="34000"/>
                          </a:srgbClr>
                        </a:gs>
                      </a:gsLst>
                      <a:path path="circle">
                        <a:fillToRect l="50000" t="50000" r="50000" b="50000"/>
                      </a:path>
                      <a:tileRect/>
                    </a:gradFill>
                  </a:tcPr>
                </a:tc>
              </a:tr>
            </a:tbl>
          </a:graphicData>
        </a:graphic>
      </p:graphicFrame>
      <p:sp>
        <p:nvSpPr>
          <p:cNvPr id="311313" name="Content Placeholder 2"/>
          <p:cNvSpPr txBox="1">
            <a:spLocks/>
          </p:cNvSpPr>
          <p:nvPr/>
        </p:nvSpPr>
        <p:spPr bwMode="auto">
          <a:xfrm>
            <a:off x="568325" y="6356496"/>
            <a:ext cx="8235950" cy="417513"/>
          </a:xfrm>
          <a:prstGeom prst="rect">
            <a:avLst/>
          </a:prstGeom>
          <a:noFill/>
          <a:ln w="9525">
            <a:noFill/>
            <a:miter lim="800000"/>
            <a:headEnd/>
            <a:tailEnd/>
          </a:ln>
        </p:spPr>
        <p:txBody>
          <a:bodyPr lIns="0" tIns="0" rIns="0" bIns="0">
            <a:prstTxWarp prst="textNoShape">
              <a:avLst/>
            </a:prstTxWarp>
          </a:bodyPr>
          <a:lstStyle/>
          <a:p>
            <a:pPr marL="342900" indent="-342900" algn="ctr">
              <a:spcBef>
                <a:spcPct val="20000"/>
              </a:spcBef>
              <a:buFont typeface="Arial" pitchFamily="-1" charset="0"/>
              <a:buNone/>
            </a:pPr>
            <a:r>
              <a:rPr lang="en-US" sz="3000" dirty="0">
                <a:solidFill>
                  <a:srgbClr val="FFFFFF"/>
                </a:solidFill>
                <a:latin typeface="Century Schoolbook"/>
                <a:cs typeface="Century Schoolbook"/>
              </a:rPr>
              <a:t>Net </a:t>
            </a:r>
            <a:r>
              <a:rPr lang="en-US" sz="3000" dirty="0" smtClean="0">
                <a:solidFill>
                  <a:srgbClr val="FFFFFF"/>
                </a:solidFill>
                <a:latin typeface="Century Schoolbook"/>
                <a:cs typeface="Century Schoolbook"/>
              </a:rPr>
              <a:t>: approximately 0 </a:t>
            </a:r>
            <a:r>
              <a:rPr lang="en-US" sz="3000" dirty="0" err="1" smtClean="0">
                <a:solidFill>
                  <a:srgbClr val="FFFFFF"/>
                </a:solidFill>
                <a:latin typeface="Century Schoolbook"/>
                <a:cs typeface="Century Schoolbook"/>
              </a:rPr>
              <a:t>g</a:t>
            </a:r>
            <a:r>
              <a:rPr lang="en-US" sz="3000" dirty="0" smtClean="0">
                <a:solidFill>
                  <a:srgbClr val="FFFFFF"/>
                </a:solidFill>
                <a:latin typeface="Century Schoolbook"/>
                <a:cs typeface="Century Schoolbook"/>
              </a:rPr>
              <a:t>/day</a:t>
            </a:r>
            <a:endParaRPr lang="en-US" sz="3000" baseline="30000" dirty="0">
              <a:solidFill>
                <a:srgbClr val="FFFFFF"/>
              </a:solidFill>
              <a:latin typeface="Century Schoolbook"/>
              <a:cs typeface="Century Schoolbook"/>
            </a:endParaRPr>
          </a:p>
        </p:txBody>
      </p:sp>
      <p:sp>
        <p:nvSpPr>
          <p:cNvPr id="12" name="Rounded Rectangle 11"/>
          <p:cNvSpPr/>
          <p:nvPr/>
        </p:nvSpPr>
        <p:spPr>
          <a:xfrm>
            <a:off x="1304925" y="3394075"/>
            <a:ext cx="6438900" cy="1739900"/>
          </a:xfrm>
          <a:prstGeom prst="roundRect">
            <a:avLst/>
          </a:prstGeom>
          <a:gradFill flip="none" rotWithShape="1">
            <a:gsLst>
              <a:gs pos="0">
                <a:srgbClr val="3366FF"/>
              </a:gs>
              <a:gs pos="61000">
                <a:schemeClr val="bg1"/>
              </a:gs>
            </a:gsLst>
            <a:path path="circle">
              <a:fillToRect l="50000" t="50000" r="50000" b="50000"/>
            </a:path>
            <a:tileRect/>
          </a:gradFill>
          <a:ln>
            <a:solidFill>
              <a:srgbClr val="9D3B3E"/>
            </a:solidFill>
          </a:ln>
        </p:spPr>
        <p:style>
          <a:lnRef idx="1">
            <a:schemeClr val="accent1"/>
          </a:lnRef>
          <a:fillRef idx="3">
            <a:schemeClr val="accent1"/>
          </a:fillRef>
          <a:effectRef idx="2">
            <a:schemeClr val="accent1"/>
          </a:effectRef>
          <a:fontRef idx="minor">
            <a:schemeClr val="lt1"/>
          </a:fontRef>
        </p:style>
        <p:txBody>
          <a:bodyPr lIns="90558" tIns="45284" rIns="90558" bIns="45284" anchor="ctr"/>
          <a:lstStyle/>
          <a:p>
            <a:pPr algn="ctr" defTabSz="452791">
              <a:defRPr/>
            </a:pPr>
            <a:endParaRPr lang="en-US" dirty="0">
              <a:solidFill>
                <a:srgbClr val="FFFFFF"/>
              </a:solidFill>
              <a:ea typeface="ヒラギノ角ゴ Pro W3" charset="0"/>
              <a:cs typeface="ヒラギノ角ゴ Pro W3" charset="0"/>
            </a:endParaRPr>
          </a:p>
        </p:txBody>
      </p:sp>
      <p:sp>
        <p:nvSpPr>
          <p:cNvPr id="311318" name="Content Placeholder 2"/>
          <p:cNvSpPr txBox="1">
            <a:spLocks/>
          </p:cNvSpPr>
          <p:nvPr/>
        </p:nvSpPr>
        <p:spPr bwMode="auto">
          <a:xfrm>
            <a:off x="1141413" y="3616325"/>
            <a:ext cx="1987550" cy="444500"/>
          </a:xfrm>
          <a:prstGeom prst="rect">
            <a:avLst/>
          </a:prstGeom>
          <a:noFill/>
          <a:ln w="9525">
            <a:noFill/>
            <a:miter lim="800000"/>
            <a:headEnd/>
            <a:tailEnd/>
          </a:ln>
        </p:spPr>
        <p:txBody>
          <a:bodyPr lIns="0" tIns="0" rIns="0" bIns="0">
            <a:prstTxWarp prst="textNoShape">
              <a:avLst/>
            </a:prstTxWarp>
          </a:bodyPr>
          <a:lstStyle/>
          <a:p>
            <a:pPr algn="ctr">
              <a:buFont typeface="Arial" pitchFamily="-1" charset="0"/>
              <a:buNone/>
            </a:pPr>
            <a:r>
              <a:rPr lang="fr-CA" sz="1600" dirty="0" smtClean="0">
                <a:solidFill>
                  <a:srgbClr val="000000"/>
                </a:solidFill>
                <a:latin typeface="Century Schoolbook"/>
                <a:cs typeface="Century Schoolbook"/>
              </a:rPr>
              <a:t>Glucose </a:t>
            </a:r>
          </a:p>
          <a:p>
            <a:pPr algn="ctr">
              <a:buFont typeface="Arial" pitchFamily="-1" charset="0"/>
              <a:buNone/>
            </a:pPr>
            <a:r>
              <a:rPr lang="fr-CA" sz="1600" dirty="0" err="1" smtClean="0">
                <a:solidFill>
                  <a:srgbClr val="000000"/>
                </a:solidFill>
                <a:latin typeface="Century Schoolbook"/>
                <a:cs typeface="Century Schoolbook"/>
              </a:rPr>
              <a:t>reabsorbed</a:t>
            </a:r>
            <a:r>
              <a:rPr lang="fr-CA" sz="1600" dirty="0" smtClean="0">
                <a:solidFill>
                  <a:srgbClr val="000000"/>
                </a:solidFill>
                <a:latin typeface="Century Schoolbook"/>
                <a:cs typeface="Century Schoolbook"/>
              </a:rPr>
              <a:t> </a:t>
            </a:r>
          </a:p>
          <a:p>
            <a:pPr algn="ctr">
              <a:buFont typeface="Arial" pitchFamily="-1" charset="0"/>
              <a:buNone/>
            </a:pPr>
            <a:r>
              <a:rPr lang="fr-CA" sz="1600" dirty="0" smtClean="0">
                <a:solidFill>
                  <a:srgbClr val="000000"/>
                </a:solidFill>
                <a:latin typeface="Century Schoolbook"/>
                <a:cs typeface="Century Schoolbook"/>
              </a:rPr>
              <a:t>by the </a:t>
            </a:r>
            <a:r>
              <a:rPr lang="fr-CA" sz="1600" dirty="0" err="1" smtClean="0">
                <a:solidFill>
                  <a:srgbClr val="000000"/>
                </a:solidFill>
                <a:latin typeface="Century Schoolbook"/>
                <a:cs typeface="Century Schoolbook"/>
              </a:rPr>
              <a:t>kidneys</a:t>
            </a:r>
            <a:r>
              <a:rPr lang="fr-CA" sz="1600" dirty="0" smtClean="0">
                <a:solidFill>
                  <a:srgbClr val="000000"/>
                </a:solidFill>
                <a:latin typeface="Century Schoolbook"/>
                <a:cs typeface="Century Schoolbook"/>
              </a:rPr>
              <a:t>:</a:t>
            </a:r>
            <a:br>
              <a:rPr lang="fr-CA" sz="1600" dirty="0" smtClean="0">
                <a:solidFill>
                  <a:srgbClr val="000000"/>
                </a:solidFill>
                <a:latin typeface="Century Schoolbook"/>
                <a:cs typeface="Century Schoolbook"/>
              </a:rPr>
            </a:br>
            <a:r>
              <a:rPr lang="fr-CA" sz="1600" dirty="0" smtClean="0">
                <a:latin typeface="Century Schoolbook"/>
                <a:ea typeface="ヒラギノ角ゴ ProN W3" charset="0"/>
                <a:cs typeface="Century Schoolbook"/>
                <a:sym typeface="Monaco" charset="0"/>
              </a:rPr>
              <a:t> ≈ </a:t>
            </a:r>
            <a:r>
              <a:rPr lang="fr-CA" sz="1600" dirty="0" smtClean="0">
                <a:solidFill>
                  <a:srgbClr val="000000"/>
                </a:solidFill>
                <a:latin typeface="Century Schoolbook"/>
                <a:cs typeface="Century Schoolbook"/>
              </a:rPr>
              <a:t> 180 g/</a:t>
            </a:r>
            <a:r>
              <a:rPr lang="fr-CA" sz="1600" dirty="0" err="1" smtClean="0">
                <a:solidFill>
                  <a:srgbClr val="000000"/>
                </a:solidFill>
                <a:latin typeface="Century Schoolbook"/>
                <a:cs typeface="Century Schoolbook"/>
              </a:rPr>
              <a:t>day</a:t>
            </a:r>
            <a:endParaRPr lang="fr-CA" sz="1600" baseline="30000" dirty="0">
              <a:solidFill>
                <a:srgbClr val="000000"/>
              </a:solidFill>
              <a:latin typeface="Century Schoolbook"/>
              <a:cs typeface="Century Schoolbook"/>
            </a:endParaRPr>
          </a:p>
        </p:txBody>
      </p:sp>
      <p:sp>
        <p:nvSpPr>
          <p:cNvPr id="311319" name="Content Placeholder 2"/>
          <p:cNvSpPr txBox="1">
            <a:spLocks/>
          </p:cNvSpPr>
          <p:nvPr/>
        </p:nvSpPr>
        <p:spPr bwMode="auto">
          <a:xfrm>
            <a:off x="6032500" y="3594100"/>
            <a:ext cx="1504950" cy="444500"/>
          </a:xfrm>
          <a:prstGeom prst="rect">
            <a:avLst/>
          </a:prstGeom>
          <a:noFill/>
          <a:ln w="9525">
            <a:noFill/>
            <a:miter lim="800000"/>
            <a:headEnd/>
            <a:tailEnd/>
          </a:ln>
        </p:spPr>
        <p:txBody>
          <a:bodyPr lIns="0" tIns="0" rIns="0" bIns="0">
            <a:prstTxWarp prst="textNoShape">
              <a:avLst/>
            </a:prstTxWarp>
          </a:bodyPr>
          <a:lstStyle/>
          <a:p>
            <a:pPr algn="ctr">
              <a:buFont typeface="Arial" pitchFamily="-1" charset="0"/>
              <a:buNone/>
            </a:pPr>
            <a:r>
              <a:rPr lang="fr-CA" sz="1600" dirty="0" smtClean="0">
                <a:solidFill>
                  <a:srgbClr val="000000"/>
                </a:solidFill>
                <a:latin typeface="Century Schoolbook"/>
                <a:cs typeface="Century Schoolbook"/>
              </a:rPr>
              <a:t>Glucose </a:t>
            </a:r>
          </a:p>
          <a:p>
            <a:pPr algn="ctr">
              <a:buFont typeface="Arial" pitchFamily="-1" charset="0"/>
              <a:buNone/>
            </a:pPr>
            <a:r>
              <a:rPr lang="fr-CA" sz="1600" dirty="0" err="1" smtClean="0">
                <a:solidFill>
                  <a:srgbClr val="000000"/>
                </a:solidFill>
                <a:latin typeface="Century Schoolbook"/>
                <a:cs typeface="Century Schoolbook"/>
              </a:rPr>
              <a:t>filtered</a:t>
            </a:r>
            <a:r>
              <a:rPr lang="fr-CA" sz="1600" dirty="0" smtClean="0">
                <a:solidFill>
                  <a:srgbClr val="000000"/>
                </a:solidFill>
                <a:latin typeface="Century Schoolbook"/>
                <a:cs typeface="Century Schoolbook"/>
              </a:rPr>
              <a:t> </a:t>
            </a:r>
          </a:p>
          <a:p>
            <a:pPr algn="ctr">
              <a:buFont typeface="Arial" pitchFamily="-1" charset="0"/>
              <a:buNone/>
            </a:pPr>
            <a:r>
              <a:rPr lang="fr-CA" sz="1600" dirty="0" smtClean="0">
                <a:solidFill>
                  <a:srgbClr val="000000"/>
                </a:solidFill>
                <a:latin typeface="Century Schoolbook"/>
                <a:cs typeface="Century Schoolbook"/>
              </a:rPr>
              <a:t>by the </a:t>
            </a:r>
            <a:r>
              <a:rPr lang="fr-CA" sz="1600" dirty="0" err="1" smtClean="0">
                <a:solidFill>
                  <a:srgbClr val="000000"/>
                </a:solidFill>
                <a:latin typeface="Century Schoolbook"/>
                <a:cs typeface="Century Schoolbook"/>
              </a:rPr>
              <a:t>kidneys</a:t>
            </a:r>
            <a:r>
              <a:rPr lang="fr-CA" sz="1600" dirty="0" smtClean="0">
                <a:solidFill>
                  <a:srgbClr val="000000"/>
                </a:solidFill>
                <a:latin typeface="Century Schoolbook"/>
                <a:cs typeface="Century Schoolbook"/>
              </a:rPr>
              <a:t>: </a:t>
            </a:r>
            <a:br>
              <a:rPr lang="fr-CA" sz="1600" dirty="0" smtClean="0">
                <a:solidFill>
                  <a:srgbClr val="000000"/>
                </a:solidFill>
                <a:latin typeface="Century Schoolbook"/>
                <a:cs typeface="Century Schoolbook"/>
              </a:rPr>
            </a:br>
            <a:r>
              <a:rPr lang="fr-CA" sz="1600" dirty="0" smtClean="0">
                <a:latin typeface="Century Schoolbook"/>
                <a:ea typeface="ヒラギノ角ゴ ProN W3" charset="0"/>
                <a:cs typeface="Century Schoolbook"/>
                <a:sym typeface="Monaco" charset="0"/>
              </a:rPr>
              <a:t> ≈ </a:t>
            </a:r>
            <a:r>
              <a:rPr lang="fr-CA" sz="1600" dirty="0" smtClean="0">
                <a:solidFill>
                  <a:srgbClr val="000000"/>
                </a:solidFill>
                <a:latin typeface="Century Schoolbook"/>
                <a:cs typeface="Century Schoolbook"/>
              </a:rPr>
              <a:t> 180 g/</a:t>
            </a:r>
            <a:r>
              <a:rPr lang="fr-CA" sz="1600" dirty="0" err="1" smtClean="0">
                <a:solidFill>
                  <a:srgbClr val="000000"/>
                </a:solidFill>
                <a:latin typeface="Century Schoolbook"/>
                <a:cs typeface="Century Schoolbook"/>
              </a:rPr>
              <a:t>day</a:t>
            </a:r>
            <a:endParaRPr lang="fr-CA" sz="1600" baseline="30000" dirty="0">
              <a:solidFill>
                <a:srgbClr val="000000"/>
              </a:solidFill>
              <a:latin typeface="Century Schoolbook"/>
              <a:cs typeface="Century Schoolbook"/>
            </a:endParaRPr>
          </a:p>
        </p:txBody>
      </p:sp>
      <p:pic>
        <p:nvPicPr>
          <p:cNvPr id="311320" name="Picture 15" descr="man.png"/>
          <p:cNvPicPr>
            <a:picLocks noChangeAspect="1"/>
          </p:cNvPicPr>
          <p:nvPr/>
        </p:nvPicPr>
        <p:blipFill>
          <a:blip r:embed="rId4"/>
          <a:srcRect/>
          <a:stretch>
            <a:fillRect/>
          </a:stretch>
        </p:blipFill>
        <p:spPr bwMode="auto">
          <a:xfrm>
            <a:off x="2920567" y="1622424"/>
            <a:ext cx="2905125" cy="4727575"/>
          </a:xfrm>
          <a:prstGeom prst="rect">
            <a:avLst/>
          </a:prstGeom>
          <a:noFill/>
          <a:ln w="9525">
            <a:noFill/>
            <a:miter lim="800000"/>
            <a:headEnd/>
            <a:tailEnd/>
          </a:ln>
        </p:spPr>
      </p:pic>
      <p:sp>
        <p:nvSpPr>
          <p:cNvPr id="19" name="Curved Right Arrow 18"/>
          <p:cNvSpPr/>
          <p:nvPr/>
        </p:nvSpPr>
        <p:spPr>
          <a:xfrm rot="20621617">
            <a:off x="2598845" y="2776927"/>
            <a:ext cx="727075" cy="1084262"/>
          </a:xfrm>
          <a:prstGeom prst="curvedRightArrow">
            <a:avLst/>
          </a:prstGeom>
          <a:solidFill>
            <a:srgbClr val="A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0558" tIns="45284" rIns="90558" bIns="45284" anchor="ctr"/>
          <a:lstStyle/>
          <a:p>
            <a:pPr algn="ctr" defTabSz="452791">
              <a:defRPr/>
            </a:pPr>
            <a:endParaRPr lang="en-US" dirty="0">
              <a:solidFill>
                <a:schemeClr val="tx1"/>
              </a:solidFill>
              <a:ea typeface="ヒラギノ角ゴ Pro W3" charset="0"/>
              <a:cs typeface="ヒラギノ角ゴ Pro W3" charset="0"/>
            </a:endParaRPr>
          </a:p>
        </p:txBody>
      </p:sp>
      <p:sp>
        <p:nvSpPr>
          <p:cNvPr id="20" name="Curved Right Arrow 19"/>
          <p:cNvSpPr/>
          <p:nvPr/>
        </p:nvSpPr>
        <p:spPr>
          <a:xfrm rot="10227848">
            <a:off x="5343525" y="2659063"/>
            <a:ext cx="728663" cy="1082675"/>
          </a:xfrm>
          <a:prstGeom prst="curvedRightArrow">
            <a:avLst/>
          </a:prstGeom>
          <a:solidFill>
            <a:srgbClr val="A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0558" tIns="45284" rIns="90558" bIns="45284" anchor="ctr"/>
          <a:lstStyle/>
          <a:p>
            <a:pPr algn="ctr" defTabSz="452791">
              <a:defRPr/>
            </a:pPr>
            <a:endParaRPr lang="fr-CA" dirty="0">
              <a:solidFill>
                <a:schemeClr val="tx1"/>
              </a:solidFill>
              <a:ea typeface="ヒラギノ角ゴ Pro W3" charset="0"/>
              <a:cs typeface="ヒラギノ角ゴ Pro W3" charset="0"/>
            </a:endParaRPr>
          </a:p>
        </p:txBody>
      </p:sp>
      <p:sp>
        <p:nvSpPr>
          <p:cNvPr id="21" name="ZoneTexte 20"/>
          <p:cNvSpPr txBox="1"/>
          <p:nvPr/>
        </p:nvSpPr>
        <p:spPr>
          <a:xfrm>
            <a:off x="222250" y="3238500"/>
            <a:ext cx="889000" cy="1323439"/>
          </a:xfrm>
          <a:prstGeom prst="rect">
            <a:avLst/>
          </a:prstGeom>
          <a:noFill/>
        </p:spPr>
        <p:txBody>
          <a:bodyPr wrap="square" rtlCol="0">
            <a:spAutoFit/>
          </a:bodyPr>
          <a:lstStyle/>
          <a:p>
            <a:r>
              <a:rPr lang="fr-CA" sz="8000" dirty="0" smtClean="0">
                <a:solidFill>
                  <a:srgbClr val="FFFFFF"/>
                </a:solidFill>
              </a:rPr>
              <a:t>+</a:t>
            </a:r>
            <a:endParaRPr lang="fr-CA" sz="8000" dirty="0">
              <a:solidFill>
                <a:srgbClr val="FFFFFF"/>
              </a:solidFill>
            </a:endParaRPr>
          </a:p>
        </p:txBody>
      </p:sp>
      <p:sp>
        <p:nvSpPr>
          <p:cNvPr id="25" name="ZoneTexte 24"/>
          <p:cNvSpPr txBox="1"/>
          <p:nvPr/>
        </p:nvSpPr>
        <p:spPr>
          <a:xfrm>
            <a:off x="8169275" y="3184525"/>
            <a:ext cx="889000" cy="1323439"/>
          </a:xfrm>
          <a:prstGeom prst="rect">
            <a:avLst/>
          </a:prstGeom>
          <a:noFill/>
        </p:spPr>
        <p:txBody>
          <a:bodyPr wrap="square" rtlCol="0">
            <a:spAutoFit/>
          </a:bodyPr>
          <a:lstStyle/>
          <a:p>
            <a:r>
              <a:rPr lang="fr-CA" sz="8000" dirty="0" smtClean="0">
                <a:solidFill>
                  <a:srgbClr val="FFFFFF"/>
                </a:solidFill>
              </a:rPr>
              <a:t>-</a:t>
            </a:r>
            <a:endParaRPr lang="fr-CA" sz="8000" dirty="0">
              <a:solidFill>
                <a:srgbClr val="FFFFFF"/>
              </a:solidFill>
            </a:endParaRPr>
          </a:p>
        </p:txBody>
      </p:sp>
      <p:sp>
        <p:nvSpPr>
          <p:cNvPr id="18"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14</a:t>
            </a:fld>
            <a:endParaRPr lang="en-CA" dirty="0">
              <a:solidFill>
                <a:prstClr val="white">
                  <a:alpha val="99000"/>
                </a:prstClr>
              </a:solidFill>
              <a:latin typeface="Century Gothic"/>
              <a:cs typeface="Century Gothic"/>
            </a:endParaRPr>
          </a:p>
        </p:txBody>
      </p:sp>
      <p:sp>
        <p:nvSpPr>
          <p:cNvPr id="3" name="TextBox 2"/>
          <p:cNvSpPr txBox="1"/>
          <p:nvPr/>
        </p:nvSpPr>
        <p:spPr>
          <a:xfrm>
            <a:off x="-16494" y="6159712"/>
            <a:ext cx="5475284" cy="400110"/>
          </a:xfrm>
          <a:prstGeom prst="rect">
            <a:avLst/>
          </a:prstGeom>
          <a:noFill/>
        </p:spPr>
        <p:txBody>
          <a:bodyPr wrap="square" rtlCol="0">
            <a:spAutoFit/>
          </a:bodyPr>
          <a:lstStyle/>
          <a:p>
            <a:r>
              <a:rPr lang="en-US" sz="1000" dirty="0"/>
              <a:t>Wright EM et al. J Intern Med. 2007;261:32‐43; 2. </a:t>
            </a:r>
            <a:r>
              <a:rPr lang="en-US" sz="1000" dirty="0" err="1"/>
              <a:t>MarsenicO</a:t>
            </a:r>
            <a:r>
              <a:rPr lang="en-US" sz="1000" dirty="0"/>
              <a:t>. Am J Kidney Dis. 2009;53:875‐83</a:t>
            </a:r>
          </a:p>
          <a:p>
            <a:endParaRPr lang="en-US" sz="1000" dirty="0"/>
          </a:p>
        </p:txBody>
      </p:sp>
    </p:spTree>
    <p:custDataLst>
      <p:tags r:id="rId1"/>
    </p:custDataLst>
    <p:extLst>
      <p:ext uri="{BB962C8B-B14F-4D97-AF65-F5344CB8AC3E}">
        <p14:creationId xmlns:p14="http://schemas.microsoft.com/office/powerpoint/2010/main" val="638006749"/>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31" name="Picture 24" descr="slide 20 type2.png"/>
          <p:cNvPicPr>
            <a:picLocks noChangeAspect="1"/>
          </p:cNvPicPr>
          <p:nvPr/>
        </p:nvPicPr>
        <p:blipFill>
          <a:blip r:embed="rId3" cstate="print"/>
          <a:srcRect/>
          <a:stretch>
            <a:fillRect/>
          </a:stretch>
        </p:blipFill>
        <p:spPr bwMode="auto">
          <a:xfrm>
            <a:off x="1281642" y="1634845"/>
            <a:ext cx="2114826" cy="3181771"/>
          </a:xfrm>
          <a:prstGeom prst="rect">
            <a:avLst/>
          </a:prstGeom>
          <a:noFill/>
          <a:ln w="9525">
            <a:noFill/>
            <a:miter lim="800000"/>
            <a:headEnd/>
            <a:tailEnd/>
          </a:ln>
        </p:spPr>
      </p:pic>
      <p:sp>
        <p:nvSpPr>
          <p:cNvPr id="436227" name="Title 1"/>
          <p:cNvSpPr>
            <a:spLocks noGrp="1"/>
          </p:cNvSpPr>
          <p:nvPr>
            <p:ph type="title"/>
          </p:nvPr>
        </p:nvSpPr>
        <p:spPr>
          <a:xfrm>
            <a:off x="-16496" y="0"/>
            <a:ext cx="9325436" cy="560847"/>
          </a:xfrm>
        </p:spPr>
        <p:txBody>
          <a:bodyPr>
            <a:normAutofit/>
          </a:bodyPr>
          <a:lstStyle/>
          <a:p>
            <a:r>
              <a:rPr lang="en-US" sz="2800" b="1" dirty="0" smtClean="0"/>
              <a:t>Renal Glucose Handling in the non-Diabetic</a:t>
            </a:r>
          </a:p>
        </p:txBody>
      </p:sp>
      <p:sp>
        <p:nvSpPr>
          <p:cNvPr id="39" name="TextBox 38"/>
          <p:cNvSpPr txBox="1"/>
          <p:nvPr/>
        </p:nvSpPr>
        <p:spPr>
          <a:xfrm>
            <a:off x="-517481" y="5742462"/>
            <a:ext cx="9689908" cy="648259"/>
          </a:xfrm>
          <a:prstGeom prst="rect">
            <a:avLst/>
          </a:prstGeom>
          <a:noFill/>
        </p:spPr>
        <p:txBody>
          <a:bodyPr wrap="none" rtlCol="0" anchor="b">
            <a:noAutofit/>
          </a:bodyPr>
          <a:lstStyle/>
          <a:p>
            <a:pPr marL="228600" indent="-228600" algn="r"/>
            <a:r>
              <a:rPr lang="en-CA" sz="900" dirty="0" smtClean="0">
                <a:solidFill>
                  <a:schemeClr val="accent1">
                    <a:lumMod val="75000"/>
                  </a:schemeClr>
                </a:solidFill>
              </a:rPr>
              <a:t>Adapted from:</a:t>
            </a:r>
          </a:p>
          <a:p>
            <a:pPr marL="228600" indent="-228600" algn="r">
              <a:buFont typeface="+mj-lt"/>
              <a:buAutoNum type="arabicPeriod"/>
            </a:pPr>
            <a:r>
              <a:rPr lang="en-CA" sz="900" dirty="0" smtClean="0">
                <a:solidFill>
                  <a:schemeClr val="accent1">
                    <a:lumMod val="75000"/>
                  </a:schemeClr>
                </a:solidFill>
              </a:rPr>
              <a:t>Chao EC &amp; Henry RR. Nature Reviews Drug Discovery 2010;9:551-559.</a:t>
            </a:r>
          </a:p>
          <a:p>
            <a:pPr marL="228600" indent="-228600" algn="r">
              <a:buFont typeface="+mj-lt"/>
              <a:buAutoNum type="arabicPeriod"/>
            </a:pPr>
            <a:r>
              <a:rPr lang="en-CA" sz="900" dirty="0" err="1" smtClean="0">
                <a:solidFill>
                  <a:schemeClr val="accent1">
                    <a:lumMod val="75000"/>
                  </a:schemeClr>
                </a:solidFill>
              </a:rPr>
              <a:t>DeFronzo</a:t>
            </a:r>
            <a:r>
              <a:rPr lang="en-CA" sz="900" dirty="0" smtClean="0">
                <a:solidFill>
                  <a:schemeClr val="accent1">
                    <a:lumMod val="75000"/>
                  </a:schemeClr>
                </a:solidFill>
              </a:rPr>
              <a:t> RA, et al. </a:t>
            </a:r>
            <a:r>
              <a:rPr lang="en-CA" sz="900" dirty="0" err="1" smtClean="0">
                <a:solidFill>
                  <a:schemeClr val="accent1">
                    <a:lumMod val="75000"/>
                  </a:schemeClr>
                </a:solidFill>
              </a:rPr>
              <a:t>Diab</a:t>
            </a:r>
            <a:r>
              <a:rPr lang="en-CA" sz="900" dirty="0" smtClean="0">
                <a:solidFill>
                  <a:schemeClr val="accent1">
                    <a:lumMod val="75000"/>
                  </a:schemeClr>
                </a:solidFill>
              </a:rPr>
              <a:t> </a:t>
            </a:r>
            <a:r>
              <a:rPr lang="en-CA" sz="900" dirty="0" err="1" smtClean="0">
                <a:solidFill>
                  <a:schemeClr val="accent1">
                    <a:lumMod val="75000"/>
                  </a:schemeClr>
                </a:solidFill>
              </a:rPr>
              <a:t>Obes</a:t>
            </a:r>
            <a:r>
              <a:rPr lang="en-CA" sz="900" dirty="0" smtClean="0">
                <a:solidFill>
                  <a:schemeClr val="accent1">
                    <a:lumMod val="75000"/>
                  </a:schemeClr>
                </a:solidFill>
              </a:rPr>
              <a:t> </a:t>
            </a:r>
            <a:r>
              <a:rPr lang="en-CA" sz="900" dirty="0" err="1" smtClean="0">
                <a:solidFill>
                  <a:schemeClr val="accent1">
                    <a:lumMod val="75000"/>
                  </a:schemeClr>
                </a:solidFill>
              </a:rPr>
              <a:t>Metab</a:t>
            </a:r>
            <a:r>
              <a:rPr lang="en-CA" sz="900" dirty="0" smtClean="0">
                <a:solidFill>
                  <a:schemeClr val="accent1">
                    <a:lumMod val="75000"/>
                  </a:schemeClr>
                </a:solidFill>
              </a:rPr>
              <a:t> 2012;14:5-14.</a:t>
            </a:r>
          </a:p>
          <a:p>
            <a:pPr marL="228600" indent="-228600" algn="r">
              <a:buFont typeface="+mj-lt"/>
              <a:buAutoNum type="arabicPeriod"/>
            </a:pPr>
            <a:r>
              <a:rPr lang="en-CA" sz="900" dirty="0" smtClean="0">
                <a:solidFill>
                  <a:schemeClr val="accent1">
                    <a:lumMod val="75000"/>
                  </a:schemeClr>
                </a:solidFill>
              </a:rPr>
              <a:t>Washburn WN. J Med </a:t>
            </a:r>
            <a:r>
              <a:rPr lang="en-CA" sz="900" dirty="0" err="1" smtClean="0">
                <a:solidFill>
                  <a:schemeClr val="accent1">
                    <a:lumMod val="75000"/>
                  </a:schemeClr>
                </a:solidFill>
              </a:rPr>
              <a:t>Chem</a:t>
            </a:r>
            <a:r>
              <a:rPr lang="en-CA" sz="900" dirty="0" smtClean="0">
                <a:solidFill>
                  <a:schemeClr val="accent1">
                    <a:lumMod val="75000"/>
                  </a:schemeClr>
                </a:solidFill>
              </a:rPr>
              <a:t> 2009;52:1785-1794.</a:t>
            </a:r>
          </a:p>
          <a:p>
            <a:pPr marL="228600" indent="-228600" algn="r">
              <a:buFont typeface="+mj-lt"/>
              <a:buAutoNum type="arabicPeriod"/>
              <a:defRPr/>
            </a:pPr>
            <a:r>
              <a:rPr lang="en-US" sz="900" dirty="0">
                <a:solidFill>
                  <a:schemeClr val="accent1">
                    <a:lumMod val="75000"/>
                  </a:schemeClr>
                </a:solidFill>
                <a:cs typeface="Arial" charset="0"/>
              </a:rPr>
              <a:t>Guyton AC, Hall JE. Textbook of Medical Physiology. 11th ed. Philadelphia, PA: Elsevier Saunders; 2006</a:t>
            </a:r>
            <a:r>
              <a:rPr lang="en-US" sz="900" dirty="0" smtClean="0">
                <a:solidFill>
                  <a:schemeClr val="accent1">
                    <a:lumMod val="75000"/>
                  </a:schemeClr>
                </a:solidFill>
                <a:cs typeface="Arial" charset="0"/>
              </a:rPr>
              <a:t>.</a:t>
            </a:r>
            <a:endParaRPr lang="en-US" sz="900" dirty="0">
              <a:solidFill>
                <a:schemeClr val="accent1">
                  <a:lumMod val="75000"/>
                </a:schemeClr>
              </a:solidFill>
              <a:cs typeface="Arial" charset="0"/>
            </a:endParaRPr>
          </a:p>
        </p:txBody>
      </p:sp>
      <p:sp>
        <p:nvSpPr>
          <p:cNvPr id="62" name="Flowchart: Connector 61"/>
          <p:cNvSpPr/>
          <p:nvPr/>
        </p:nvSpPr>
        <p:spPr>
          <a:xfrm>
            <a:off x="1763688" y="2692928"/>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itle 1"/>
          <p:cNvSpPr txBox="1">
            <a:spLocks/>
          </p:cNvSpPr>
          <p:nvPr/>
        </p:nvSpPr>
        <p:spPr bwMode="auto">
          <a:xfrm>
            <a:off x="807022" y="1105786"/>
            <a:ext cx="2995613" cy="665078"/>
          </a:xfrm>
          <a:prstGeom prst="rect">
            <a:avLst/>
          </a:prstGeom>
        </p:spPr>
        <p:txBody>
          <a:bodyPr lIns="0" tIns="0" rIns="0" bIns="0"/>
          <a:lstStyle/>
          <a:p>
            <a:pPr algn="ctr" fontAlgn="auto">
              <a:spcAft>
                <a:spcPts val="0"/>
              </a:spcAft>
              <a:defRPr/>
            </a:pPr>
            <a:r>
              <a:rPr lang="en-US" sz="1600" b="1" dirty="0" smtClean="0">
                <a:latin typeface="+mj-lt"/>
                <a:ea typeface="+mj-ea"/>
                <a:cs typeface="+mj-cs"/>
              </a:rPr>
              <a:t>Healthy patient  (normal kidney function &amp; glucose tolerance)</a:t>
            </a:r>
            <a:endParaRPr lang="en-US" sz="1600" b="1" baseline="30000" dirty="0">
              <a:latin typeface="+mj-lt"/>
              <a:ea typeface="+mj-ea"/>
              <a:cs typeface="+mj-cs"/>
            </a:endParaRPr>
          </a:p>
        </p:txBody>
      </p:sp>
      <p:sp>
        <p:nvSpPr>
          <p:cNvPr id="27" name="Title 1"/>
          <p:cNvSpPr txBox="1">
            <a:spLocks/>
          </p:cNvSpPr>
          <p:nvPr/>
        </p:nvSpPr>
        <p:spPr bwMode="auto">
          <a:xfrm>
            <a:off x="2391347" y="4809785"/>
            <a:ext cx="1422400" cy="350838"/>
          </a:xfrm>
          <a:prstGeom prst="rect">
            <a:avLst/>
          </a:prstGeom>
        </p:spPr>
        <p:txBody>
          <a:bodyPr lIns="0" tIns="0" rIns="0" bIns="0"/>
          <a:lstStyle/>
          <a:p>
            <a:pPr fontAlgn="auto">
              <a:spcAft>
                <a:spcPts val="0"/>
              </a:spcAft>
              <a:defRPr/>
            </a:pPr>
            <a:r>
              <a:rPr lang="en-US" sz="1400" dirty="0">
                <a:solidFill>
                  <a:schemeClr val="accent6">
                    <a:lumMod val="50000"/>
                  </a:schemeClr>
                </a:solidFill>
                <a:latin typeface="Arial"/>
                <a:ea typeface="+mj-ea"/>
                <a:cs typeface="Arial"/>
              </a:rPr>
              <a:t>Urinary </a:t>
            </a:r>
            <a:br>
              <a:rPr lang="en-US" sz="1400" dirty="0">
                <a:solidFill>
                  <a:schemeClr val="accent6">
                    <a:lumMod val="50000"/>
                  </a:schemeClr>
                </a:solidFill>
                <a:latin typeface="Arial"/>
                <a:ea typeface="+mj-ea"/>
                <a:cs typeface="Arial"/>
              </a:rPr>
            </a:br>
            <a:r>
              <a:rPr lang="en-US" sz="1400" dirty="0">
                <a:solidFill>
                  <a:schemeClr val="accent6">
                    <a:lumMod val="50000"/>
                  </a:schemeClr>
                </a:solidFill>
                <a:latin typeface="Arial"/>
                <a:ea typeface="+mj-ea"/>
                <a:cs typeface="Arial"/>
              </a:rPr>
              <a:t>excretion</a:t>
            </a:r>
            <a:endParaRPr lang="en-US" sz="1400" baseline="30000" dirty="0">
              <a:solidFill>
                <a:schemeClr val="accent6">
                  <a:lumMod val="50000"/>
                </a:schemeClr>
              </a:solidFill>
              <a:latin typeface="Arial"/>
              <a:ea typeface="+mj-ea"/>
              <a:cs typeface="Arial"/>
            </a:endParaRPr>
          </a:p>
        </p:txBody>
      </p:sp>
      <p:sp>
        <p:nvSpPr>
          <p:cNvPr id="28" name="Isosceles Triangle 27"/>
          <p:cNvSpPr/>
          <p:nvPr/>
        </p:nvSpPr>
        <p:spPr bwMode="auto">
          <a:xfrm rot="10800000">
            <a:off x="2038922" y="4863760"/>
            <a:ext cx="306388" cy="152400"/>
          </a:xfrm>
          <a:prstGeom prst="triangle">
            <a:avLst/>
          </a:prstGeom>
          <a:gradFill>
            <a:gsLst>
              <a:gs pos="0">
                <a:srgbClr val="FFFF00"/>
              </a:gs>
              <a:gs pos="100000">
                <a:srgbClr val="F6FFB4"/>
              </a:gs>
            </a:gsLst>
          </a:gradFill>
          <a:ln>
            <a:solidFill>
              <a:srgbClr val="FCF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Isosceles Triangle 28"/>
          <p:cNvSpPr/>
          <p:nvPr/>
        </p:nvSpPr>
        <p:spPr bwMode="auto">
          <a:xfrm rot="5400000">
            <a:off x="3277173" y="4495460"/>
            <a:ext cx="304800" cy="1524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Title 1"/>
          <p:cNvSpPr txBox="1">
            <a:spLocks/>
          </p:cNvSpPr>
          <p:nvPr/>
        </p:nvSpPr>
        <p:spPr bwMode="auto">
          <a:xfrm>
            <a:off x="3534532" y="4164152"/>
            <a:ext cx="744537" cy="295275"/>
          </a:xfrm>
          <a:prstGeom prst="rect">
            <a:avLst/>
          </a:prstGeom>
        </p:spPr>
        <p:txBody>
          <a:bodyPr lIns="0" tIns="0" rIns="0" bIns="0"/>
          <a:lstStyle/>
          <a:p>
            <a:pPr fontAlgn="auto">
              <a:spcAft>
                <a:spcPts val="0"/>
              </a:spcAft>
              <a:defRPr/>
            </a:pPr>
            <a:r>
              <a:rPr lang="en-US" sz="1400" dirty="0">
                <a:solidFill>
                  <a:schemeClr val="tx2">
                    <a:lumMod val="75000"/>
                  </a:schemeClr>
                </a:solidFill>
                <a:latin typeface="Arial"/>
                <a:ea typeface="+mj-ea"/>
                <a:cs typeface="Arial"/>
              </a:rPr>
              <a:t>Glucose</a:t>
            </a:r>
            <a:endParaRPr lang="en-US" sz="1400" baseline="30000" dirty="0">
              <a:solidFill>
                <a:schemeClr val="tx2">
                  <a:lumMod val="75000"/>
                </a:schemeClr>
              </a:solidFill>
              <a:latin typeface="Arial"/>
              <a:ea typeface="+mj-ea"/>
              <a:cs typeface="Arial"/>
            </a:endParaRPr>
          </a:p>
        </p:txBody>
      </p:sp>
      <p:sp>
        <p:nvSpPr>
          <p:cNvPr id="31" name="Title 1"/>
          <p:cNvSpPr txBox="1">
            <a:spLocks/>
          </p:cNvSpPr>
          <p:nvPr/>
        </p:nvSpPr>
        <p:spPr bwMode="auto">
          <a:xfrm>
            <a:off x="3337820" y="1873763"/>
            <a:ext cx="655638" cy="436563"/>
          </a:xfrm>
          <a:prstGeom prst="rect">
            <a:avLst/>
          </a:prstGeom>
        </p:spPr>
        <p:txBody>
          <a:bodyPr lIns="0" tIns="0" rIns="0" bIns="0"/>
          <a:lstStyle/>
          <a:p>
            <a:pPr algn="r" fontAlgn="auto">
              <a:spcAft>
                <a:spcPts val="0"/>
              </a:spcAft>
              <a:defRPr/>
            </a:pPr>
            <a:r>
              <a:rPr lang="en-US" sz="1400" dirty="0">
                <a:solidFill>
                  <a:schemeClr val="tx2">
                    <a:lumMod val="75000"/>
                  </a:schemeClr>
                </a:solidFill>
                <a:latin typeface="Arial"/>
                <a:ea typeface="+mj-ea"/>
                <a:cs typeface="Arial"/>
              </a:rPr>
              <a:t>Excess glucose</a:t>
            </a:r>
            <a:endParaRPr lang="en-US" sz="1400" baseline="30000" dirty="0">
              <a:solidFill>
                <a:schemeClr val="tx2">
                  <a:lumMod val="75000"/>
                </a:schemeClr>
              </a:solidFill>
              <a:latin typeface="Arial"/>
              <a:ea typeface="+mj-ea"/>
              <a:cs typeface="Arial"/>
            </a:endParaRPr>
          </a:p>
        </p:txBody>
      </p:sp>
      <p:sp>
        <p:nvSpPr>
          <p:cNvPr id="33" name="Title 1"/>
          <p:cNvSpPr txBox="1">
            <a:spLocks/>
          </p:cNvSpPr>
          <p:nvPr/>
        </p:nvSpPr>
        <p:spPr bwMode="auto">
          <a:xfrm>
            <a:off x="302197" y="2592048"/>
            <a:ext cx="977900" cy="238125"/>
          </a:xfrm>
          <a:prstGeom prst="rect">
            <a:avLst/>
          </a:prstGeom>
        </p:spPr>
        <p:txBody>
          <a:bodyPr lIns="0" tIns="0" rIns="0" bIns="0"/>
          <a:lstStyle/>
          <a:p>
            <a:pPr algn="r" fontAlgn="auto">
              <a:spcAft>
                <a:spcPts val="0"/>
              </a:spcAft>
              <a:defRPr/>
            </a:pPr>
            <a:r>
              <a:rPr lang="en-US" sz="1400" dirty="0" err="1">
                <a:latin typeface="Arial"/>
                <a:ea typeface="+mj-ea"/>
                <a:cs typeface="Arial"/>
              </a:rPr>
              <a:t>Glomerulus</a:t>
            </a:r>
            <a:endParaRPr lang="en-US" sz="1400" baseline="30000" dirty="0">
              <a:latin typeface="Arial"/>
              <a:ea typeface="+mj-ea"/>
              <a:cs typeface="Arial"/>
            </a:endParaRPr>
          </a:p>
        </p:txBody>
      </p:sp>
      <p:sp>
        <p:nvSpPr>
          <p:cNvPr id="34" name="Title 1"/>
          <p:cNvSpPr txBox="1">
            <a:spLocks/>
          </p:cNvSpPr>
          <p:nvPr/>
        </p:nvSpPr>
        <p:spPr bwMode="auto">
          <a:xfrm>
            <a:off x="278385" y="3217523"/>
            <a:ext cx="1295400" cy="236537"/>
          </a:xfrm>
          <a:prstGeom prst="rect">
            <a:avLst/>
          </a:prstGeom>
        </p:spPr>
        <p:txBody>
          <a:bodyPr lIns="0" tIns="0" rIns="0" bIns="0"/>
          <a:lstStyle/>
          <a:p>
            <a:pPr algn="r" fontAlgn="auto">
              <a:spcAft>
                <a:spcPts val="0"/>
              </a:spcAft>
              <a:defRPr/>
            </a:pPr>
            <a:r>
              <a:rPr lang="en-US" sz="1400" dirty="0">
                <a:latin typeface="Arial"/>
                <a:ea typeface="+mj-ea"/>
                <a:cs typeface="Arial"/>
              </a:rPr>
              <a:t>Renal </a:t>
            </a:r>
            <a:br>
              <a:rPr lang="en-US" sz="1400" dirty="0">
                <a:latin typeface="Arial"/>
                <a:ea typeface="+mj-ea"/>
                <a:cs typeface="Arial"/>
              </a:rPr>
            </a:br>
            <a:r>
              <a:rPr lang="en-US" sz="1400" dirty="0">
                <a:latin typeface="Arial"/>
                <a:ea typeface="+mj-ea"/>
                <a:cs typeface="Arial"/>
              </a:rPr>
              <a:t>proximal </a:t>
            </a:r>
            <a:br>
              <a:rPr lang="en-US" sz="1400" dirty="0">
                <a:latin typeface="Arial"/>
                <a:ea typeface="+mj-ea"/>
                <a:cs typeface="Arial"/>
              </a:rPr>
            </a:br>
            <a:r>
              <a:rPr lang="en-US" sz="1400" dirty="0">
                <a:latin typeface="Arial"/>
                <a:ea typeface="+mj-ea"/>
                <a:cs typeface="Arial"/>
              </a:rPr>
              <a:t>tubule</a:t>
            </a:r>
            <a:endParaRPr lang="en-US" sz="1400" baseline="30000" dirty="0">
              <a:latin typeface="Arial"/>
              <a:ea typeface="+mj-ea"/>
              <a:cs typeface="Arial"/>
            </a:endParaRPr>
          </a:p>
        </p:txBody>
      </p:sp>
      <p:cxnSp>
        <p:nvCxnSpPr>
          <p:cNvPr id="35" name="Straight Connector 34"/>
          <p:cNvCxnSpPr/>
          <p:nvPr/>
        </p:nvCxnSpPr>
        <p:spPr bwMode="auto">
          <a:xfrm flipV="1">
            <a:off x="1313435" y="2611098"/>
            <a:ext cx="279400" cy="114300"/>
          </a:xfrm>
          <a:prstGeom prst="line">
            <a:avLst/>
          </a:prstGeom>
          <a:ln w="158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rot="10800000">
            <a:off x="1624585" y="3585823"/>
            <a:ext cx="292100" cy="1587"/>
          </a:xfrm>
          <a:prstGeom prst="line">
            <a:avLst/>
          </a:prstGeom>
          <a:ln w="158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Title 1"/>
          <p:cNvSpPr txBox="1">
            <a:spLocks/>
          </p:cNvSpPr>
          <p:nvPr/>
        </p:nvSpPr>
        <p:spPr bwMode="auto">
          <a:xfrm>
            <a:off x="492697" y="4104935"/>
            <a:ext cx="1074738" cy="515938"/>
          </a:xfrm>
          <a:prstGeom prst="rect">
            <a:avLst/>
          </a:prstGeom>
        </p:spPr>
        <p:txBody>
          <a:bodyPr lIns="0" tIns="0" rIns="0" bIns="0"/>
          <a:lstStyle/>
          <a:p>
            <a:pPr algn="r" fontAlgn="auto">
              <a:spcAft>
                <a:spcPts val="0"/>
              </a:spcAft>
              <a:defRPr/>
            </a:pPr>
            <a:r>
              <a:rPr lang="en-US" sz="1400" dirty="0">
                <a:latin typeface="Arial"/>
                <a:ea typeface="+mj-ea"/>
                <a:cs typeface="Arial"/>
              </a:rPr>
              <a:t>Glucose </a:t>
            </a:r>
            <a:r>
              <a:rPr lang="en-US" sz="1400" dirty="0" err="1" smtClean="0">
                <a:latin typeface="Arial"/>
                <a:ea typeface="+mj-ea"/>
                <a:cs typeface="Arial"/>
              </a:rPr>
              <a:t>reabsorption</a:t>
            </a:r>
            <a:endParaRPr lang="en-US" sz="1400" baseline="30000" dirty="0">
              <a:latin typeface="Arial"/>
              <a:ea typeface="+mj-ea"/>
              <a:cs typeface="Arial"/>
            </a:endParaRPr>
          </a:p>
        </p:txBody>
      </p:sp>
      <p:cxnSp>
        <p:nvCxnSpPr>
          <p:cNvPr id="38" name="Straight Connector 37"/>
          <p:cNvCxnSpPr/>
          <p:nvPr/>
        </p:nvCxnSpPr>
        <p:spPr bwMode="auto">
          <a:xfrm flipV="1">
            <a:off x="1605535" y="3908085"/>
            <a:ext cx="715963" cy="301625"/>
          </a:xfrm>
          <a:prstGeom prst="line">
            <a:avLst/>
          </a:prstGeom>
          <a:ln w="158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Isosceles Triangle 31"/>
          <p:cNvSpPr/>
          <p:nvPr/>
        </p:nvSpPr>
        <p:spPr bwMode="auto">
          <a:xfrm rot="5400000">
            <a:off x="1002285" y="1853860"/>
            <a:ext cx="304800" cy="1524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Flowchart: Connector 47"/>
          <p:cNvSpPr/>
          <p:nvPr/>
        </p:nvSpPr>
        <p:spPr>
          <a:xfrm>
            <a:off x="1963720" y="2772472"/>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60000"/>
                  <a:lumOff val="40000"/>
                </a:schemeClr>
              </a:solidFill>
            </a:endParaRPr>
          </a:p>
        </p:txBody>
      </p:sp>
      <p:sp>
        <p:nvSpPr>
          <p:cNvPr id="51" name="Flowchart: Connector 50"/>
          <p:cNvSpPr/>
          <p:nvPr/>
        </p:nvSpPr>
        <p:spPr>
          <a:xfrm>
            <a:off x="2094088" y="2241120"/>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60000"/>
                  <a:lumOff val="40000"/>
                </a:schemeClr>
              </a:solidFill>
            </a:endParaRPr>
          </a:p>
        </p:txBody>
      </p:sp>
      <p:sp>
        <p:nvSpPr>
          <p:cNvPr id="53" name="Flowchart: Connector 52"/>
          <p:cNvSpPr/>
          <p:nvPr/>
        </p:nvSpPr>
        <p:spPr>
          <a:xfrm>
            <a:off x="2166096" y="2686816"/>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60000"/>
                  <a:lumOff val="40000"/>
                </a:schemeClr>
              </a:solidFill>
            </a:endParaRPr>
          </a:p>
        </p:txBody>
      </p:sp>
      <p:sp>
        <p:nvSpPr>
          <p:cNvPr id="54" name="Flowchart: Connector 53"/>
          <p:cNvSpPr/>
          <p:nvPr/>
        </p:nvSpPr>
        <p:spPr>
          <a:xfrm>
            <a:off x="2063024" y="2439728"/>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60000"/>
                  <a:lumOff val="40000"/>
                </a:schemeClr>
              </a:solidFill>
            </a:endParaRPr>
          </a:p>
        </p:txBody>
      </p:sp>
      <p:sp>
        <p:nvSpPr>
          <p:cNvPr id="52" name="Flowchart: Connector 51"/>
          <p:cNvSpPr/>
          <p:nvPr/>
        </p:nvSpPr>
        <p:spPr>
          <a:xfrm>
            <a:off x="1743928" y="1922024"/>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60000"/>
                  <a:lumOff val="40000"/>
                </a:schemeClr>
              </a:solidFill>
            </a:endParaRPr>
          </a:p>
        </p:txBody>
      </p:sp>
      <p:sp>
        <p:nvSpPr>
          <p:cNvPr id="57" name="Flowchart: Connector 56"/>
          <p:cNvSpPr/>
          <p:nvPr/>
        </p:nvSpPr>
        <p:spPr>
          <a:xfrm>
            <a:off x="2063024" y="2007680"/>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60000"/>
                  <a:lumOff val="40000"/>
                </a:schemeClr>
              </a:solidFill>
            </a:endParaRPr>
          </a:p>
        </p:txBody>
      </p:sp>
      <p:sp>
        <p:nvSpPr>
          <p:cNvPr id="61" name="Flowchart: Connector 60"/>
          <p:cNvSpPr/>
          <p:nvPr/>
        </p:nvSpPr>
        <p:spPr>
          <a:xfrm>
            <a:off x="1746272" y="2634568"/>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Flowchart: Connector 70"/>
          <p:cNvSpPr/>
          <p:nvPr/>
        </p:nvSpPr>
        <p:spPr>
          <a:xfrm>
            <a:off x="1853112" y="2414776"/>
            <a:ext cx="540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Title 1"/>
          <p:cNvSpPr txBox="1">
            <a:spLocks/>
          </p:cNvSpPr>
          <p:nvPr/>
        </p:nvSpPr>
        <p:spPr bwMode="auto">
          <a:xfrm>
            <a:off x="4828157" y="1330888"/>
            <a:ext cx="4038600" cy="446088"/>
          </a:xfrm>
          <a:prstGeom prst="rect">
            <a:avLst/>
          </a:prstGeom>
        </p:spPr>
        <p:txBody>
          <a:bodyPr lIns="0" tIns="0" rIns="0" bIns="0"/>
          <a:lstStyle/>
          <a:p>
            <a:pPr algn="ctr" fontAlgn="auto">
              <a:spcAft>
                <a:spcPts val="0"/>
              </a:spcAft>
              <a:defRPr/>
            </a:pPr>
            <a:endParaRPr lang="en-US" sz="1600" b="1" baseline="30000" dirty="0">
              <a:solidFill>
                <a:srgbClr val="000000"/>
              </a:solidFill>
              <a:latin typeface="+mj-lt"/>
              <a:ea typeface="+mj-ea"/>
              <a:cs typeface="+mj-cs"/>
            </a:endParaRPr>
          </a:p>
        </p:txBody>
      </p:sp>
      <p:sp>
        <p:nvSpPr>
          <p:cNvPr id="74" name="Title 1"/>
          <p:cNvSpPr txBox="1">
            <a:spLocks/>
          </p:cNvSpPr>
          <p:nvPr/>
        </p:nvSpPr>
        <p:spPr bwMode="auto">
          <a:xfrm>
            <a:off x="4542407" y="3471523"/>
            <a:ext cx="1785938" cy="236537"/>
          </a:xfrm>
          <a:prstGeom prst="rect">
            <a:avLst/>
          </a:prstGeom>
        </p:spPr>
        <p:txBody>
          <a:bodyPr lIns="0" tIns="0" rIns="0" bIns="0"/>
          <a:lstStyle/>
          <a:p>
            <a:pPr algn="r" fontAlgn="auto">
              <a:spcAft>
                <a:spcPts val="0"/>
              </a:spcAft>
              <a:defRPr/>
            </a:pPr>
            <a:endParaRPr lang="en-US" sz="1400" baseline="30000" dirty="0">
              <a:solidFill>
                <a:srgbClr val="000000"/>
              </a:solidFill>
              <a:latin typeface="Arial"/>
              <a:ea typeface="+mj-ea"/>
              <a:cs typeface="Arial"/>
            </a:endParaRPr>
          </a:p>
        </p:txBody>
      </p:sp>
      <p:sp>
        <p:nvSpPr>
          <p:cNvPr id="75" name="Title 1"/>
          <p:cNvSpPr txBox="1">
            <a:spLocks/>
          </p:cNvSpPr>
          <p:nvPr/>
        </p:nvSpPr>
        <p:spPr bwMode="auto">
          <a:xfrm>
            <a:off x="7105336" y="5016160"/>
            <a:ext cx="2270016" cy="613611"/>
          </a:xfrm>
          <a:prstGeom prst="rect">
            <a:avLst/>
          </a:prstGeom>
        </p:spPr>
        <p:txBody>
          <a:bodyPr lIns="0" tIns="0" rIns="0" bIns="0"/>
          <a:lstStyle/>
          <a:p>
            <a:pPr fontAlgn="auto">
              <a:spcAft>
                <a:spcPts val="0"/>
              </a:spcAft>
              <a:defRPr/>
            </a:pPr>
            <a:r>
              <a:rPr lang="en-US" sz="2000" baseline="30000" dirty="0">
                <a:solidFill>
                  <a:schemeClr val="tx2">
                    <a:lumMod val="75000"/>
                  </a:schemeClr>
                </a:solidFill>
                <a:latin typeface="Arial"/>
                <a:ea typeface="+mj-ea"/>
                <a:cs typeface="Arial"/>
              </a:rPr>
              <a:t> </a:t>
            </a:r>
            <a:endParaRPr lang="en-US" sz="1800" baseline="30000" dirty="0">
              <a:solidFill>
                <a:schemeClr val="tx2">
                  <a:lumMod val="75000"/>
                </a:schemeClr>
              </a:solidFill>
              <a:latin typeface="Arial"/>
              <a:ea typeface="+mj-ea"/>
              <a:cs typeface="Arial"/>
            </a:endParaRPr>
          </a:p>
        </p:txBody>
      </p:sp>
      <p:sp>
        <p:nvSpPr>
          <p:cNvPr id="78" name="Title 1"/>
          <p:cNvSpPr txBox="1">
            <a:spLocks/>
          </p:cNvSpPr>
          <p:nvPr/>
        </p:nvSpPr>
        <p:spPr bwMode="auto">
          <a:xfrm>
            <a:off x="5056757" y="1701460"/>
            <a:ext cx="655638" cy="436563"/>
          </a:xfrm>
          <a:prstGeom prst="rect">
            <a:avLst/>
          </a:prstGeom>
        </p:spPr>
        <p:txBody>
          <a:bodyPr lIns="0" tIns="0" rIns="0" bIns="0"/>
          <a:lstStyle/>
          <a:p>
            <a:pPr algn="r" fontAlgn="auto">
              <a:spcAft>
                <a:spcPts val="0"/>
              </a:spcAft>
              <a:defRPr/>
            </a:pPr>
            <a:endParaRPr lang="en-US" sz="1400" baseline="30000" dirty="0">
              <a:solidFill>
                <a:schemeClr val="tx2">
                  <a:lumMod val="75000"/>
                </a:schemeClr>
              </a:solidFill>
              <a:latin typeface="Arial"/>
              <a:ea typeface="+mj-ea"/>
              <a:cs typeface="Arial"/>
            </a:endParaRPr>
          </a:p>
        </p:txBody>
      </p:sp>
      <p:sp>
        <p:nvSpPr>
          <p:cNvPr id="84" name="Title 1"/>
          <p:cNvSpPr txBox="1">
            <a:spLocks/>
          </p:cNvSpPr>
          <p:nvPr/>
        </p:nvSpPr>
        <p:spPr bwMode="auto">
          <a:xfrm>
            <a:off x="4961507" y="4201773"/>
            <a:ext cx="1358900" cy="1219200"/>
          </a:xfrm>
          <a:prstGeom prst="rect">
            <a:avLst/>
          </a:prstGeom>
        </p:spPr>
        <p:txBody>
          <a:bodyPr lIns="0" tIns="0" rIns="0" bIns="0"/>
          <a:lstStyle/>
          <a:p>
            <a:pPr algn="r" fontAlgn="auto">
              <a:spcAft>
                <a:spcPts val="0"/>
              </a:spcAft>
              <a:defRPr/>
            </a:pPr>
            <a:endParaRPr lang="en-US" sz="1400" baseline="30000" dirty="0">
              <a:solidFill>
                <a:srgbClr val="000000"/>
              </a:solidFill>
              <a:latin typeface="Arial"/>
              <a:ea typeface="+mj-ea"/>
              <a:cs typeface="Arial"/>
            </a:endParaRPr>
          </a:p>
        </p:txBody>
      </p:sp>
      <p:sp>
        <p:nvSpPr>
          <p:cNvPr id="86" name="Title 1"/>
          <p:cNvSpPr txBox="1">
            <a:spLocks/>
          </p:cNvSpPr>
          <p:nvPr/>
        </p:nvSpPr>
        <p:spPr bwMode="auto">
          <a:xfrm>
            <a:off x="7645970" y="3392832"/>
            <a:ext cx="1296987" cy="901700"/>
          </a:xfrm>
          <a:prstGeom prst="rect">
            <a:avLst/>
          </a:prstGeom>
        </p:spPr>
        <p:txBody>
          <a:bodyPr lIns="0" tIns="0" rIns="0" bIns="0"/>
          <a:lstStyle/>
          <a:p>
            <a:pPr fontAlgn="auto">
              <a:spcAft>
                <a:spcPts val="0"/>
              </a:spcAft>
              <a:defRPr/>
            </a:pPr>
            <a:endParaRPr lang="en-US" sz="1300" baseline="30000" dirty="0">
              <a:solidFill>
                <a:srgbClr val="C00000"/>
              </a:solidFill>
              <a:latin typeface="Arial"/>
              <a:ea typeface="+mj-ea"/>
              <a:cs typeface="Arial"/>
            </a:endParaRPr>
          </a:p>
        </p:txBody>
      </p:sp>
      <p:sp>
        <p:nvSpPr>
          <p:cNvPr id="42" name="Rectangle 41"/>
          <p:cNvSpPr/>
          <p:nvPr/>
        </p:nvSpPr>
        <p:spPr>
          <a:xfrm>
            <a:off x="5979220" y="1184600"/>
            <a:ext cx="184731" cy="338554"/>
          </a:xfrm>
          <a:prstGeom prst="rect">
            <a:avLst/>
          </a:prstGeom>
        </p:spPr>
        <p:txBody>
          <a:bodyPr wrap="none">
            <a:spAutoFit/>
          </a:bodyPr>
          <a:lstStyle/>
          <a:p>
            <a:endParaRPr lang="en-US" sz="1600" b="1" dirty="0"/>
          </a:p>
        </p:txBody>
      </p:sp>
      <p:pic>
        <p:nvPicPr>
          <p:cNvPr id="6031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540" y="1451660"/>
            <a:ext cx="4079334" cy="388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Espace réservé du numéro de diapositive 4"/>
          <p:cNvSpPr txBox="1">
            <a:spLocks/>
          </p:cNvSpPr>
          <p:nvPr/>
        </p:nvSpPr>
        <p:spPr>
          <a:xfrm>
            <a:off x="8342294" y="636430"/>
            <a:ext cx="504056"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15</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27741551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87 0.00625 C 0.00208 0.01873 0.01007 0.02729 0.01545 0.03793 C 0.01337 0.04834 0.01319 0.05574 0.00659 0.06175 C 0.00277 0.07678 0.00833 0.05782 0.00052 0.07378 C -0.00261 0.08025 -0.00365 0.08997 -0.00538 0.0976 C -0.00486 0.11217 -0.00886 0.16096 0.00659 0.16721 C 0.01111 0.17114 0.01493 0.17299 0.01996 0.17507 C 0.02517 0.18247 0.03229 0.1827 0.03941 0.18502 C 0.04427 0.18663 0.04809 0.1908 0.05277 0.19311 C 0.05503 0.20167 0.05503 0.21046 0.05729 0.21901 C 0.05781 0.23613 0.05208 0.25717 0.06024 0.27058 C 0.06354 0.27614 0.06909 0.27521 0.07361 0.2766 C 0.0934 0.28284 0.11319 0.28307 0.13333 0.28446 C 0.14409 0.28932 0.13975 0.28631 0.14687 0.29256 C 0.14982 0.2988 0.15225 0.30134 0.15729 0.30435 " pathEditMode="relative" ptsTypes="ffffffffffffffA">
                                      <p:cBhvr>
                                        <p:cTn id="6" dur="2000" fill="hold"/>
                                        <p:tgtEl>
                                          <p:spTgt spid="5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434 -3.70028E-7 C 0.00382 0.00347 0.00834 0.01226 0.0165 0.01573 C 0.0191 0.02567 0.02153 0.03562 0.02396 0.04556 C 0.02448 0.04787 0.02709 0.04787 0.02848 0.04949 C 0.03386 0.05527 0.0382 0.05666 0.04497 0.05944 C 0.04914 0.07747 0.0415 0.09783 0.0375 0.11517 C 0.03941 0.12835 0.04184 0.14454 0.05243 0.14894 C 0.05747 0.15611 0.054 0.15241 0.06424 0.15703 C 0.06927 0.15934 0.07327 0.16489 0.07778 0.16883 C 0.07986 0.17068 0.09653 0.17438 0.09861 0.17484 C 0.11181 0.1864 0.10434 0.21045 0.10018 0.22849 C 0.10035 0.23219 0.1 0.26203 0.10452 0.26827 C 0.10556 0.26989 0.10747 0.26966 0.10903 0.27035 C 0.11146 0.2796 0.11285 0.27706 0.11945 0.2803 C 0.13299 0.27821 0.1448 0.27937 0.15834 0.28215 C 0.17171 0.28145 0.18525 0.28145 0.19861 0.2803 C 0.20105 0.28007 0.20764 0.27775 0.20764 0.27428 " pathEditMode="relative" ptsTypes="ffffffffffffffffA">
                                      <p:cBhvr>
                                        <p:cTn id="8" dur="2000" fill="hold"/>
                                        <p:tgtEl>
                                          <p:spTgt spid="6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7.60407E-6 C 0.00885 0.01111 -0.00486 0.02221 -0.01042 0.02984 C -0.01146 0.03377 -0.01233 0.0377 -0.01337 0.04164 C -0.01389 0.04372 -0.01493 0.04765 -0.01493 0.04765 C -0.0132 0.06569 -0.0125 0.07956 0.00156 0.08534 C 0.0066 0.08974 0.00851 0.09182 0.01059 0.09922 C 0.0092 0.1131 0.00625 0.12535 0.00451 0.139 C 0.0033 0.16189 -0.00156 0.19612 0.01944 0.20468 C 0.03351 0.21694 0.05 0.22341 0.0658 0.23058 C 0.06719 0.23659 0.06875 0.24238 0.07014 0.24839 C 0.07101 0.26758 0.06962 0.28747 0.07326 0.3062 C 0.0743 0.31199 0.09618 0.31569 0.09861 0.31615 C 0.11319 0.32216 0.13177 0.32101 0.14635 0.32193 C 0.15451 0.32378 0.16233 0.32633 0.17014 0.33003 C 0.1743 0.33511 0.17656 0.33951 0.18212 0.34182 C 0.18715 0.33974 0.18507 0.33997 0.18819 0.33997 " pathEditMode="relative" ptsTypes="fffffffffffffffA">
                                      <p:cBhvr>
                                        <p:cTn id="10" dur="2000" fill="hold"/>
                                        <p:tgtEl>
                                          <p:spTgt spid="5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191 -0.00763 C -0.00018 0.00278 -0.00122 0.01434 -0.00712 0.02221 C -0.01181 0.0414 -0.0066 0.05759 0.00191 0.07193 C 0.00295 0.07378 0.00347 0.07632 0.00486 0.07771 C 0.00538 0.07817 0.01319 0.08141 0.01388 0.08164 C 0.01684 0.08303 0.02274 0.0858 0.02274 0.0858 C 0.02378 0.08719 0.02465 0.08881 0.02586 0.08974 C 0.02864 0.09159 0.03472 0.09367 0.03472 0.09367 C 0.03576 0.09575 0.0375 0.09737 0.03767 0.09968 C 0.03888 0.11494 0.02968 0.13761 0.02725 0.15333 C 0.02777 0.16374 0.02482 0.18594 0.03333 0.19519 C 0.03697 0.19913 0.03802 0.19843 0.04079 0.20306 C 0.04583 0.21138 0.04097 0.20791 0.04809 0.21092 C 0.05607 0.21786 0.06597 0.22086 0.075 0.2248 C 0.08142 0.22757 0.08663 0.23197 0.09288 0.23474 C 0.09392 0.23867 0.09704 0.24283 0.096 0.24677 C 0.09496 0.2507 0.09288 0.25879 0.09288 0.25879 C 0.09236 0.26411 0.09149 0.2692 0.09149 0.27452 C 0.09149 0.28516 0.09114 0.29603 0.09288 0.30643 C 0.0934 0.30944 0.10052 0.31152 0.10191 0.31245 C 0.1125 0.31962 0.12291 0.31962 0.13472 0.32239 C 0.14861 0.32031 0.16267 0.32077 0.17656 0.31846 C 0.17968 0.318 0.18541 0.3143 0.18541 0.3143 C 0.18888 0.3099 0.19114 0.30481 0.19444 0.30042 " pathEditMode="relative" ptsTypes="fffffffffffffffffffffffA">
                                      <p:cBhvr>
                                        <p:cTn id="12" dur="2000" fill="hold"/>
                                        <p:tgtEl>
                                          <p:spTgt spid="7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9.44444E-6 -7.46531E-6 C -0.0026 0.00971 0.00122 0.01965 -0.00295 0.02983 C -0.00468 0.03399 -0.00902 0.04185 -0.00902 0.04185 C -0.01128 0.05203 -0.00937 0.06012 -0.00295 0.06567 C 0.00035 0.08024 -0.00451 0.06336 0.00296 0.07562 C 0.00886 0.0851 -0.00052 0.07955 0.00886 0.08348 C 0.01216 0.08788 0.01459 0.09296 0.01789 0.09759 C 0.01598 0.10915 0.01389 0.11493 0.01042 0.12534 C 0.0073 0.13459 0.00695 0.14592 0.00139 0.15309 C 0.00018 0.17391 -0.00017 0.18061 0.00452 0.19888 C 0.00573 0.20351 0.00695 0.20952 0.01042 0.21091 C 0.01494 0.21276 0.01928 0.21484 0.02379 0.21669 C 0.0283 0.22294 0.03421 0.22386 0.04028 0.22664 C 0.04671 0.22941 0.05191 0.23404 0.05816 0.23658 C 0.06337 0.24722 0.06268 0.24884 0.06112 0.26248 C 0.06164 0.27913 0.06198 0.29555 0.06268 0.3122 C 0.06285 0.31683 0.06303 0.32169 0.06407 0.32608 C 0.06528 0.33117 0.07153 0.33464 0.07466 0.33602 C 0.09132 0.34343 0.09844 0.34458 0.11789 0.34597 C 0.12292 0.34528 0.12796 0.34528 0.13282 0.34412 C 0.13594 0.34343 0.14167 0.33996 0.14167 0.33996 C 0.14792 0.33209 0.15018 0.324 0.15365 0.31429 " pathEditMode="relative" ptsTypes="fffffffffffffffffffffA">
                                      <p:cBhvr>
                                        <p:cTn id="14" dur="2000" fill="hold"/>
                                        <p:tgtEl>
                                          <p:spTgt spid="5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7.77778E-6 1.26735E-6 C 0.0019 0.00832 0.00277 0.01572 0.00746 0.02197 C 0.00937 0.03261 0.01058 0.04348 0.00433 0.0518 C 0.00225 0.06036 -0.00192 0.06452 -0.00747 0.06961 C -0.0106 0.08164 -0.01754 0.09227 -0.02396 0.10152 C -0.02744 0.11401 -0.02535 0.13552 -0.0165 0.14315 C -0.01598 0.14523 -0.01615 0.14801 -0.01494 0.14917 C -0.01112 0.15287 -0.00209 0.15495 0.00295 0.15703 C 0.00676 0.17368 0.00451 0.18085 0.00138 0.19681 C 0.00208 0.21716 -0.00209 0.24907 0.01336 0.26249 C 0.0144 0.26457 0.01492 0.26711 0.01631 0.2685 C 0.01874 0.27104 0.02256 0.27058 0.02534 0.27243 C 0.03003 0.27567 0.0335 0.27821 0.03871 0.28029 C 0.04565 0.28631 0.05347 0.28885 0.0611 0.29232 C 0.06874 0.30782 0.0651 0.31683 0.06406 0.33811 C 0.06458 0.34412 0.06423 0.35014 0.06562 0.35592 C 0.06961 0.37165 0.08506 0.37581 0.09548 0.37789 C 0.1151 0.37581 0.13229 0.37303 0.15208 0.37188 C 0.15711 0.36956 0.16024 0.36702 0.16406 0.36193 " pathEditMode="relative" ptsTypes="ffffffffffffffffffA">
                                      <p:cBhvr>
                                        <p:cTn id="16" dur="2000" fill="hold"/>
                                        <p:tgtEl>
                                          <p:spTgt spid="5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4.72222E-6 2.77521E-7 C 0.0073 -0.00301 0.00556 -0.00324 0.0165 2.77521E-7 C 0.01962 0.00093 0.02535 0.00416 0.02535 0.00416 C 0.02639 0.00601 0.02709 0.0081 0.0283 0.00995 C 0.03056 0.01341 0.03577 0.01989 0.03577 0.01989 C 0.03855 0.03469 0.03438 0.06568 0.03438 0.06568 C 0.0349 0.07424 0.03473 0.08303 0.03577 0.09158 C 0.03837 0.11309 0.05053 0.13067 0.05521 0.15125 C 0.05417 0.16166 0.05278 0.17322 0.04931 0.18293 C 0.04566 0.19311 0.0415 0.2019 0.03889 0.21277 C 0.04011 0.23381 0.03889 0.25093 0.05521 0.25856 C 0.05625 0.26064 0.05678 0.26318 0.05816 0.26457 C 0.05938 0.26596 0.06129 0.26526 0.06268 0.26642 C 0.06389 0.26735 0.06441 0.26966 0.06563 0.27058 C 0.06928 0.27359 0.07518 0.27452 0.07917 0.27637 C 0.08664 0.27983 0.0941 0.2833 0.10157 0.28631 C 0.1033 0.29371 0.10487 0.29672 0.10296 0.30435 C 0.10348 0.30828 0.10452 0.31221 0.10452 0.31614 C 0.10452 0.3321 0.10296 0.34806 0.10296 0.36402 C 0.10296 0.39223 0.11632 0.38691 0.13143 0.39385 C 0.14931 0.39316 0.16719 0.39292 0.18507 0.39177 C 0.19549 0.39107 0.20608 0.38575 0.2165 0.38575 " pathEditMode="relative" ptsTypes="fffffffffffffffffffffA">
                                      <p:cBhvr>
                                        <p:cTn id="18" dur="2000" fill="hold"/>
                                        <p:tgtEl>
                                          <p:spTgt spid="52"/>
                                        </p:tgtEl>
                                        <p:attrNameLst>
                                          <p:attrName>ppt_x</p:attrName>
                                          <p:attrName>ppt_y</p:attrName>
                                        </p:attrNameLst>
                                      </p:cBhvr>
                                    </p:animMotion>
                                  </p:childTnLst>
                                </p:cTn>
                              </p:par>
                            </p:childTnLst>
                          </p:cTn>
                        </p:par>
                        <p:par>
                          <p:cTn id="19" fill="hold">
                            <p:stCondLst>
                              <p:cond delay="200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03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4" grpId="0" animBg="1"/>
      <p:bldP spid="52" grpId="0" animBg="1"/>
      <p:bldP spid="57" grpId="0" animBg="1"/>
      <p:bldP spid="61" grpId="0" animBg="1"/>
      <p:bldP spid="71"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à coins arrondis 34"/>
          <p:cNvSpPr/>
          <p:nvPr/>
        </p:nvSpPr>
        <p:spPr>
          <a:xfrm>
            <a:off x="635000" y="1460500"/>
            <a:ext cx="7842250" cy="33655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0" name="Content Placeholder 29"/>
          <p:cNvSpPr>
            <a:spLocks noGrp="1"/>
          </p:cNvSpPr>
          <p:nvPr>
            <p:ph idx="1"/>
          </p:nvPr>
        </p:nvSpPr>
        <p:spPr>
          <a:xfrm>
            <a:off x="125413" y="1330326"/>
            <a:ext cx="8858250" cy="3543300"/>
          </a:xfrm>
        </p:spPr>
        <p:txBody>
          <a:bodyPr rtlCol="0">
            <a:normAutofit/>
          </a:bodyPr>
          <a:lstStyle/>
          <a:p>
            <a:pPr fontAlgn="auto">
              <a:spcAft>
                <a:spcPts val="0"/>
              </a:spcAft>
              <a:defRPr/>
            </a:pPr>
            <a:endParaRPr lang="fr-CA" dirty="0" smtClean="0"/>
          </a:p>
          <a:p>
            <a:pPr fontAlgn="auto">
              <a:spcAft>
                <a:spcPts val="0"/>
              </a:spcAft>
              <a:defRPr/>
            </a:pPr>
            <a:endParaRPr lang="fr-CA" dirty="0" smtClean="0"/>
          </a:p>
          <a:p>
            <a:pPr fontAlgn="auto">
              <a:spcAft>
                <a:spcPts val="0"/>
              </a:spcAft>
              <a:defRPr/>
            </a:pPr>
            <a:endParaRPr lang="fr-CA" dirty="0" smtClean="0"/>
          </a:p>
          <a:p>
            <a:pPr fontAlgn="auto">
              <a:spcAft>
                <a:spcPts val="0"/>
              </a:spcAft>
              <a:defRPr/>
            </a:pPr>
            <a:endParaRPr lang="fr-CA" dirty="0" smtClean="0"/>
          </a:p>
          <a:p>
            <a:pPr fontAlgn="auto">
              <a:spcAft>
                <a:spcPts val="0"/>
              </a:spcAft>
              <a:defRPr/>
            </a:pPr>
            <a:endParaRPr lang="fr-CA" dirty="0" smtClean="0"/>
          </a:p>
          <a:p>
            <a:pPr fontAlgn="auto">
              <a:spcAft>
                <a:spcPts val="0"/>
              </a:spcAft>
              <a:defRPr/>
            </a:pPr>
            <a:endParaRPr lang="fr-CA" dirty="0" smtClean="0"/>
          </a:p>
          <a:p>
            <a:pPr fontAlgn="auto">
              <a:spcAft>
                <a:spcPts val="0"/>
              </a:spcAft>
              <a:defRPr/>
            </a:pPr>
            <a:endParaRPr lang="fr-CA" dirty="0" smtClean="0"/>
          </a:p>
          <a:p>
            <a:pPr fontAlgn="auto">
              <a:spcAft>
                <a:spcPts val="0"/>
              </a:spcAft>
              <a:defRPr/>
            </a:pPr>
            <a:endParaRPr lang="fr-CA" dirty="0" smtClean="0"/>
          </a:p>
        </p:txBody>
      </p:sp>
      <p:sp>
        <p:nvSpPr>
          <p:cNvPr id="31" name="Slide Number Placeholder 3"/>
          <p:cNvSpPr>
            <a:spLocks noGrp="1"/>
          </p:cNvSpPr>
          <p:nvPr>
            <p:ph type="sldNum" sz="quarter" idx="12"/>
          </p:nvPr>
        </p:nvSpPr>
        <p:spPr>
          <a:xfrm>
            <a:off x="8318500" y="600075"/>
            <a:ext cx="549275" cy="365125"/>
          </a:xfrm>
        </p:spPr>
        <p:txBody>
          <a:bodyPr/>
          <a:lstStyle/>
          <a:p>
            <a:pPr>
              <a:defRPr/>
            </a:pPr>
            <a:fld id="{72078F4E-7C6A-4693-A212-94B5D6552970}" type="slidenum">
              <a:rPr lang="en-CA">
                <a:latin typeface="Century Gothic"/>
                <a:cs typeface="Century Gothic"/>
              </a:rPr>
              <a:pPr>
                <a:defRPr/>
              </a:pPr>
              <a:t>16</a:t>
            </a:fld>
            <a:endParaRPr lang="fr-CA" dirty="0">
              <a:latin typeface="Century Gothic"/>
              <a:cs typeface="Century Gothic"/>
            </a:endParaRPr>
          </a:p>
        </p:txBody>
      </p:sp>
      <p:sp>
        <p:nvSpPr>
          <p:cNvPr id="7171" name="Freeform 38"/>
          <p:cNvSpPr>
            <a:spLocks/>
          </p:cNvSpPr>
          <p:nvPr/>
        </p:nvSpPr>
        <p:spPr bwMode="auto">
          <a:xfrm>
            <a:off x="2579688" y="1812925"/>
            <a:ext cx="3949700" cy="2706688"/>
          </a:xfrm>
          <a:custGeom>
            <a:avLst/>
            <a:gdLst>
              <a:gd name="T0" fmla="*/ 2147483647 w 2488"/>
              <a:gd name="T1" fmla="*/ 2147483647 h 1705"/>
              <a:gd name="T2" fmla="*/ 2147483647 w 2488"/>
              <a:gd name="T3" fmla="*/ 2147483647 h 1705"/>
              <a:gd name="T4" fmla="*/ 2147483647 w 2488"/>
              <a:gd name="T5" fmla="*/ 2147483647 h 1705"/>
              <a:gd name="T6" fmla="*/ 2147483647 w 2488"/>
              <a:gd name="T7" fmla="*/ 2147483647 h 1705"/>
              <a:gd name="T8" fmla="*/ 2147483647 w 2488"/>
              <a:gd name="T9" fmla="*/ 2147483647 h 1705"/>
              <a:gd name="T10" fmla="*/ 2147483647 w 2488"/>
              <a:gd name="T11" fmla="*/ 2147483647 h 1705"/>
              <a:gd name="T12" fmla="*/ 2147483647 w 2488"/>
              <a:gd name="T13" fmla="*/ 2147483647 h 1705"/>
              <a:gd name="T14" fmla="*/ 2147483647 w 2488"/>
              <a:gd name="T15" fmla="*/ 2147483647 h 1705"/>
              <a:gd name="T16" fmla="*/ 2147483647 w 2488"/>
              <a:gd name="T17" fmla="*/ 2147483647 h 1705"/>
              <a:gd name="T18" fmla="*/ 2147483647 w 2488"/>
              <a:gd name="T19" fmla="*/ 2147483647 h 1705"/>
              <a:gd name="T20" fmla="*/ 2147483647 w 2488"/>
              <a:gd name="T21" fmla="*/ 2147483647 h 1705"/>
              <a:gd name="T22" fmla="*/ 2147483647 w 2488"/>
              <a:gd name="T23" fmla="*/ 2147483647 h 1705"/>
              <a:gd name="T24" fmla="*/ 2147483647 w 2488"/>
              <a:gd name="T25" fmla="*/ 2147483647 h 1705"/>
              <a:gd name="T26" fmla="*/ 2147483647 w 2488"/>
              <a:gd name="T27" fmla="*/ 2147483647 h 1705"/>
              <a:gd name="T28" fmla="*/ 2147483647 w 2488"/>
              <a:gd name="T29" fmla="*/ 2147483647 h 1705"/>
              <a:gd name="T30" fmla="*/ 2147483647 w 2488"/>
              <a:gd name="T31" fmla="*/ 2147483647 h 1705"/>
              <a:gd name="T32" fmla="*/ 2147483647 w 2488"/>
              <a:gd name="T33" fmla="*/ 2147483647 h 1705"/>
              <a:gd name="T34" fmla="*/ 2147483647 w 2488"/>
              <a:gd name="T35" fmla="*/ 2147483647 h 1705"/>
              <a:gd name="T36" fmla="*/ 2147483647 w 2488"/>
              <a:gd name="T37" fmla="*/ 2147483647 h 1705"/>
              <a:gd name="T38" fmla="*/ 2147483647 w 2488"/>
              <a:gd name="T39" fmla="*/ 2147483647 h 1705"/>
              <a:gd name="T40" fmla="*/ 2147483647 w 2488"/>
              <a:gd name="T41" fmla="*/ 2147483647 h 1705"/>
              <a:gd name="T42" fmla="*/ 2147483647 w 2488"/>
              <a:gd name="T43" fmla="*/ 2147483647 h 1705"/>
              <a:gd name="T44" fmla="*/ 2147483647 w 2488"/>
              <a:gd name="T45" fmla="*/ 2147483647 h 1705"/>
              <a:gd name="T46" fmla="*/ 2147483647 w 2488"/>
              <a:gd name="T47" fmla="*/ 2147483647 h 1705"/>
              <a:gd name="T48" fmla="*/ 2147483647 w 2488"/>
              <a:gd name="T49" fmla="*/ 2147483647 h 1705"/>
              <a:gd name="T50" fmla="*/ 2147483647 w 2488"/>
              <a:gd name="T51" fmla="*/ 2147483647 h 1705"/>
              <a:gd name="T52" fmla="*/ 2147483647 w 2488"/>
              <a:gd name="T53" fmla="*/ 2147483647 h 1705"/>
              <a:gd name="T54" fmla="*/ 2147483647 w 2488"/>
              <a:gd name="T55" fmla="*/ 2147483647 h 1705"/>
              <a:gd name="T56" fmla="*/ 2147483647 w 2488"/>
              <a:gd name="T57" fmla="*/ 2147483647 h 17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88"/>
              <a:gd name="T88" fmla="*/ 0 h 1705"/>
              <a:gd name="T89" fmla="*/ 2488 w 2488"/>
              <a:gd name="T90" fmla="*/ 1705 h 17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88" h="1705">
                <a:moveTo>
                  <a:pt x="113" y="3"/>
                </a:moveTo>
                <a:cubicBezTo>
                  <a:pt x="449" y="6"/>
                  <a:pt x="110" y="0"/>
                  <a:pt x="2129" y="20"/>
                </a:cubicBezTo>
                <a:cubicBezTo>
                  <a:pt x="2441" y="23"/>
                  <a:pt x="2488" y="1435"/>
                  <a:pt x="2146" y="1705"/>
                </a:cubicBezTo>
                <a:cubicBezTo>
                  <a:pt x="54" y="1663"/>
                  <a:pt x="88" y="1704"/>
                  <a:pt x="44" y="1696"/>
                </a:cubicBezTo>
                <a:cubicBezTo>
                  <a:pt x="0" y="1688"/>
                  <a:pt x="20" y="1595"/>
                  <a:pt x="6" y="1552"/>
                </a:cubicBezTo>
                <a:cubicBezTo>
                  <a:pt x="9" y="1534"/>
                  <a:pt x="20" y="1510"/>
                  <a:pt x="36" y="1494"/>
                </a:cubicBezTo>
                <a:cubicBezTo>
                  <a:pt x="45" y="1485"/>
                  <a:pt x="60" y="1484"/>
                  <a:pt x="70" y="1477"/>
                </a:cubicBezTo>
                <a:cubicBezTo>
                  <a:pt x="80" y="1470"/>
                  <a:pt x="87" y="1460"/>
                  <a:pt x="96" y="1452"/>
                </a:cubicBezTo>
                <a:cubicBezTo>
                  <a:pt x="114" y="1393"/>
                  <a:pt x="116" y="1385"/>
                  <a:pt x="70" y="1333"/>
                </a:cubicBezTo>
                <a:cubicBezTo>
                  <a:pt x="54" y="1315"/>
                  <a:pt x="46" y="1300"/>
                  <a:pt x="46" y="1240"/>
                </a:cubicBezTo>
                <a:cubicBezTo>
                  <a:pt x="44" y="1218"/>
                  <a:pt x="52" y="1210"/>
                  <a:pt x="62" y="1200"/>
                </a:cubicBezTo>
                <a:cubicBezTo>
                  <a:pt x="72" y="1190"/>
                  <a:pt x="89" y="1190"/>
                  <a:pt x="104" y="1181"/>
                </a:cubicBezTo>
                <a:cubicBezTo>
                  <a:pt x="122" y="1170"/>
                  <a:pt x="155" y="1147"/>
                  <a:pt x="155" y="1147"/>
                </a:cubicBezTo>
                <a:cubicBezTo>
                  <a:pt x="169" y="1123"/>
                  <a:pt x="191" y="1077"/>
                  <a:pt x="186" y="1036"/>
                </a:cubicBezTo>
                <a:cubicBezTo>
                  <a:pt x="181" y="995"/>
                  <a:pt x="141" y="931"/>
                  <a:pt x="126" y="900"/>
                </a:cubicBezTo>
                <a:cubicBezTo>
                  <a:pt x="109" y="875"/>
                  <a:pt x="104" y="876"/>
                  <a:pt x="94" y="848"/>
                </a:cubicBezTo>
                <a:cubicBezTo>
                  <a:pt x="91" y="831"/>
                  <a:pt x="96" y="815"/>
                  <a:pt x="106" y="800"/>
                </a:cubicBezTo>
                <a:cubicBezTo>
                  <a:pt x="116" y="785"/>
                  <a:pt x="142" y="778"/>
                  <a:pt x="155" y="757"/>
                </a:cubicBezTo>
                <a:cubicBezTo>
                  <a:pt x="162" y="746"/>
                  <a:pt x="184" y="692"/>
                  <a:pt x="182" y="676"/>
                </a:cubicBezTo>
                <a:cubicBezTo>
                  <a:pt x="178" y="654"/>
                  <a:pt x="170" y="646"/>
                  <a:pt x="154" y="624"/>
                </a:cubicBezTo>
                <a:cubicBezTo>
                  <a:pt x="138" y="602"/>
                  <a:pt x="102" y="566"/>
                  <a:pt x="87" y="545"/>
                </a:cubicBezTo>
                <a:cubicBezTo>
                  <a:pt x="81" y="527"/>
                  <a:pt x="64" y="513"/>
                  <a:pt x="62" y="495"/>
                </a:cubicBezTo>
                <a:cubicBezTo>
                  <a:pt x="54" y="431"/>
                  <a:pt x="111" y="430"/>
                  <a:pt x="147" y="401"/>
                </a:cubicBezTo>
                <a:cubicBezTo>
                  <a:pt x="170" y="382"/>
                  <a:pt x="173" y="375"/>
                  <a:pt x="189" y="351"/>
                </a:cubicBezTo>
                <a:cubicBezTo>
                  <a:pt x="188" y="349"/>
                  <a:pt x="175" y="297"/>
                  <a:pt x="172" y="291"/>
                </a:cubicBezTo>
                <a:cubicBezTo>
                  <a:pt x="162" y="273"/>
                  <a:pt x="138" y="240"/>
                  <a:pt x="138" y="240"/>
                </a:cubicBezTo>
                <a:cubicBezTo>
                  <a:pt x="111" y="154"/>
                  <a:pt x="154" y="281"/>
                  <a:pt x="113" y="190"/>
                </a:cubicBezTo>
                <a:cubicBezTo>
                  <a:pt x="106" y="174"/>
                  <a:pt x="96" y="139"/>
                  <a:pt x="96" y="139"/>
                </a:cubicBezTo>
                <a:cubicBezTo>
                  <a:pt x="104" y="118"/>
                  <a:pt x="152" y="76"/>
                  <a:pt x="166" y="60"/>
                </a:cubicBezTo>
              </a:path>
            </a:pathLst>
          </a:custGeom>
          <a:gradFill rotWithShape="1">
            <a:gsLst>
              <a:gs pos="0">
                <a:srgbClr val="8699D4"/>
              </a:gs>
              <a:gs pos="100000">
                <a:srgbClr val="3A53A4"/>
              </a:gs>
            </a:gsLst>
            <a:path path="rect">
              <a:fillToRect t="100000" r="100000"/>
            </a:path>
          </a:gradFill>
          <a:ln>
            <a:noFill/>
          </a:ln>
          <a:effectLst>
            <a:prstShdw prst="shdw17" dist="17961" dir="2700000">
              <a:srgbClr val="99995C"/>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 name="Text Box 15"/>
          <p:cNvSpPr txBox="1">
            <a:spLocks noChangeArrowheads="1"/>
          </p:cNvSpPr>
          <p:nvPr/>
        </p:nvSpPr>
        <p:spPr bwMode="invGray">
          <a:xfrm>
            <a:off x="2830512" y="1744663"/>
            <a:ext cx="2535237" cy="7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4" rIns="91389"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sz="2000" b="1" dirty="0">
                <a:solidFill>
                  <a:srgbClr val="FFFFFF"/>
                </a:solidFill>
              </a:rPr>
              <a:t>Segment 1</a:t>
            </a:r>
            <a:r>
              <a:rPr lang="fr-CA" sz="2000" b="1" dirty="0" smtClean="0">
                <a:solidFill>
                  <a:srgbClr val="FFFFFF"/>
                </a:solidFill>
              </a:rPr>
              <a:t> of proximal tubule</a:t>
            </a:r>
            <a:endParaRPr lang="fr-CA" sz="2000" b="1" baseline="30000" dirty="0">
              <a:solidFill>
                <a:srgbClr val="FFFFFF"/>
              </a:solidFill>
              <a:ea typeface="MS PGothic" pitchFamily="34" charset="-128"/>
            </a:endParaRPr>
          </a:p>
        </p:txBody>
      </p:sp>
      <p:grpSp>
        <p:nvGrpSpPr>
          <p:cNvPr id="2" name="Group 16"/>
          <p:cNvGrpSpPr>
            <a:grpSpLocks/>
          </p:cNvGrpSpPr>
          <p:nvPr/>
        </p:nvGrpSpPr>
        <p:grpSpPr bwMode="auto">
          <a:xfrm rot="5400000" flipH="1">
            <a:off x="5262563" y="1597025"/>
            <a:ext cx="1535112" cy="1970088"/>
            <a:chOff x="2308" y="823"/>
            <a:chExt cx="967" cy="1241"/>
          </a:xfrm>
        </p:grpSpPr>
        <p:grpSp>
          <p:nvGrpSpPr>
            <p:cNvPr id="3" name="Group 17"/>
            <p:cNvGrpSpPr>
              <a:grpSpLocks/>
            </p:cNvGrpSpPr>
            <p:nvPr/>
          </p:nvGrpSpPr>
          <p:grpSpPr bwMode="auto">
            <a:xfrm>
              <a:off x="2829" y="823"/>
              <a:ext cx="446" cy="1241"/>
              <a:chOff x="2829" y="823"/>
              <a:chExt cx="446" cy="1241"/>
            </a:xfrm>
          </p:grpSpPr>
          <p:sp>
            <p:nvSpPr>
              <p:cNvPr id="146456" name="Text Box 18"/>
              <p:cNvSpPr txBox="1">
                <a:spLocks noChangeArrowheads="1"/>
              </p:cNvSpPr>
              <p:nvPr/>
            </p:nvSpPr>
            <p:spPr bwMode="invGray">
              <a:xfrm rot="5400000">
                <a:off x="2874" y="1661"/>
                <a:ext cx="356" cy="446"/>
              </a:xfrm>
              <a:prstGeom prst="rect">
                <a:avLst/>
              </a:prstGeom>
              <a:noFill/>
              <a:ln w="9525">
                <a:noFill/>
                <a:miter lim="800000"/>
                <a:headEnd/>
                <a:tailEnd/>
              </a:ln>
            </p:spPr>
            <p:txBody>
              <a:bodyPr wrap="none" lIns="91389" tIns="45694" rIns="91389" bIns="45694">
                <a:spAutoFit/>
              </a:bodyPr>
              <a:lstStyle/>
              <a:p>
                <a:pPr fontAlgn="auto">
                  <a:spcBef>
                    <a:spcPts val="0"/>
                  </a:spcBef>
                  <a:spcAft>
                    <a:spcPts val="0"/>
                  </a:spcAft>
                  <a:defRPr/>
                </a:pPr>
                <a:endParaRPr lang="fr-CA" sz="2000" b="1" dirty="0">
                  <a:solidFill>
                    <a:srgbClr val="4F81BD"/>
                  </a:solidFill>
                  <a:latin typeface="+mn-lt"/>
                  <a:ea typeface="ＭＳ Ｐゴシック" pitchFamily="34" charset="-128"/>
                  <a:cs typeface="+mn-cs"/>
                </a:endParaRPr>
              </a:p>
              <a:p>
                <a:pPr fontAlgn="auto">
                  <a:spcBef>
                    <a:spcPts val="0"/>
                  </a:spcBef>
                  <a:spcAft>
                    <a:spcPts val="0"/>
                  </a:spcAft>
                  <a:defRPr/>
                </a:pPr>
                <a:r>
                  <a:rPr lang="fr-CA" sz="2000" b="1" dirty="0">
                    <a:solidFill>
                      <a:prstClr val="white"/>
                    </a:solidFill>
                    <a:effectLst>
                      <a:outerShdw blurRad="38100" dist="38100" dir="2700000" algn="tl">
                        <a:srgbClr val="000000"/>
                      </a:outerShdw>
                    </a:effectLst>
                    <a:latin typeface="+mn-lt"/>
                    <a:cs typeface="+mn-cs"/>
                  </a:rPr>
                  <a:t>Na</a:t>
                </a:r>
                <a:r>
                  <a:rPr lang="fr-CA" sz="2000" b="1" baseline="30000" dirty="0">
                    <a:solidFill>
                      <a:prstClr val="white"/>
                    </a:solidFill>
                    <a:effectLst>
                      <a:outerShdw blurRad="38100" dist="38100" dir="2700000" algn="tl">
                        <a:srgbClr val="000000"/>
                      </a:outerShdw>
                    </a:effectLst>
                    <a:latin typeface="+mn-lt"/>
                    <a:cs typeface="+mn-cs"/>
                  </a:rPr>
                  <a:t>+</a:t>
                </a:r>
              </a:p>
            </p:txBody>
          </p:sp>
          <p:sp>
            <p:nvSpPr>
              <p:cNvPr id="7195" name="AutoShape 19"/>
              <p:cNvSpPr>
                <a:spLocks noChangeArrowheads="1"/>
              </p:cNvSpPr>
              <p:nvPr/>
            </p:nvSpPr>
            <p:spPr bwMode="invGray">
              <a:xfrm>
                <a:off x="2938" y="1281"/>
                <a:ext cx="259" cy="221"/>
              </a:xfrm>
              <a:prstGeom prst="octagon">
                <a:avLst>
                  <a:gd name="adj" fmla="val 0"/>
                </a:avLst>
              </a:prstGeom>
              <a:solidFill>
                <a:srgbClr val="993366"/>
              </a:solidFill>
              <a:ln w="9525">
                <a:solidFill>
                  <a:schemeClr val="tx1"/>
                </a:solidFill>
                <a:miter lim="800000"/>
                <a:headEnd/>
                <a:tailEnd/>
              </a:ln>
            </p:spPr>
            <p:txBody>
              <a:bodyPr rot="10800000" vert="eaVert" wrap="none" lIns="91389" tIns="45694" rIns="91389" bIns="45694" anchor="ctr"/>
              <a:lstStyle/>
              <a:p>
                <a:pPr eaLnBrk="0" hangingPunct="0"/>
                <a:endParaRPr lang="en-US" sz="2400">
                  <a:solidFill>
                    <a:srgbClr val="000000"/>
                  </a:solidFill>
                  <a:ea typeface="MS PGothic" pitchFamily="34" charset="-128"/>
                </a:endParaRPr>
              </a:p>
            </p:txBody>
          </p:sp>
          <p:sp>
            <p:nvSpPr>
              <p:cNvPr id="7196" name="AutoShape 20"/>
              <p:cNvSpPr>
                <a:spLocks noChangeArrowheads="1"/>
              </p:cNvSpPr>
              <p:nvPr/>
            </p:nvSpPr>
            <p:spPr bwMode="invGray">
              <a:xfrm rot="5400000">
                <a:off x="2833" y="1366"/>
                <a:ext cx="637" cy="91"/>
              </a:xfrm>
              <a:prstGeom prst="rightArrow">
                <a:avLst>
                  <a:gd name="adj1" fmla="val 50000"/>
                  <a:gd name="adj2" fmla="val 175000"/>
                </a:avLst>
              </a:prstGeom>
              <a:solidFill>
                <a:schemeClr val="accent1"/>
              </a:solidFill>
              <a:ln w="3175">
                <a:solidFill>
                  <a:schemeClr val="tx1"/>
                </a:solidFill>
                <a:miter lim="800000"/>
                <a:headEnd/>
                <a:tailEnd/>
              </a:ln>
            </p:spPr>
            <p:txBody>
              <a:bodyPr wrap="none" lIns="91389" tIns="45694" rIns="91389" bIns="45694" anchor="ctr"/>
              <a:lstStyle/>
              <a:p>
                <a:pPr eaLnBrk="0" hangingPunct="0"/>
                <a:endParaRPr lang="en-US" sz="2400">
                  <a:solidFill>
                    <a:srgbClr val="000000"/>
                  </a:solidFill>
                  <a:ea typeface="MS PGothic" pitchFamily="34" charset="-128"/>
                </a:endParaRPr>
              </a:p>
            </p:txBody>
          </p:sp>
          <p:sp>
            <p:nvSpPr>
              <p:cNvPr id="7197" name="AutoShape 21"/>
              <p:cNvSpPr>
                <a:spLocks noChangeArrowheads="1"/>
              </p:cNvSpPr>
              <p:nvPr/>
            </p:nvSpPr>
            <p:spPr bwMode="invGray">
              <a:xfrm rot="-5400000">
                <a:off x="2665" y="1366"/>
                <a:ext cx="637" cy="91"/>
              </a:xfrm>
              <a:prstGeom prst="rightArrow">
                <a:avLst>
                  <a:gd name="adj1" fmla="val 50000"/>
                  <a:gd name="adj2" fmla="val 175000"/>
                </a:avLst>
              </a:prstGeom>
              <a:solidFill>
                <a:schemeClr val="accent1"/>
              </a:solidFill>
              <a:ln w="3175">
                <a:solidFill>
                  <a:schemeClr val="tx1"/>
                </a:solidFill>
                <a:miter lim="800000"/>
                <a:headEnd/>
                <a:tailEnd/>
              </a:ln>
            </p:spPr>
            <p:txBody>
              <a:bodyPr rot="10800000" wrap="none" lIns="91389" tIns="45694" rIns="91389" bIns="45694" anchor="ctr"/>
              <a:lstStyle/>
              <a:p>
                <a:pPr eaLnBrk="0" hangingPunct="0"/>
                <a:endParaRPr lang="en-US" sz="2400">
                  <a:solidFill>
                    <a:srgbClr val="000000"/>
                  </a:solidFill>
                  <a:ea typeface="MS PGothic" pitchFamily="34" charset="-128"/>
                </a:endParaRPr>
              </a:p>
            </p:txBody>
          </p:sp>
          <p:sp>
            <p:nvSpPr>
              <p:cNvPr id="7198" name="Text Box 22"/>
              <p:cNvSpPr txBox="1">
                <a:spLocks noChangeArrowheads="1"/>
              </p:cNvSpPr>
              <p:nvPr/>
            </p:nvSpPr>
            <p:spPr bwMode="invGray">
              <a:xfrm rot="5400000">
                <a:off x="2995" y="845"/>
                <a:ext cx="2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4" rIns="91389"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sz="2000" b="1">
                    <a:solidFill>
                      <a:srgbClr val="000000"/>
                    </a:solidFill>
                  </a:rPr>
                  <a:t>K</a:t>
                </a:r>
                <a:r>
                  <a:rPr lang="fr-CA" sz="2000" b="1" baseline="30000">
                    <a:solidFill>
                      <a:srgbClr val="000000"/>
                    </a:solidFill>
                  </a:rPr>
                  <a:t>+</a:t>
                </a:r>
              </a:p>
            </p:txBody>
          </p:sp>
        </p:grpSp>
        <p:sp>
          <p:nvSpPr>
            <p:cNvPr id="7193" name="AutoShape 23"/>
            <p:cNvSpPr>
              <a:spLocks noChangeArrowheads="1"/>
            </p:cNvSpPr>
            <p:nvPr/>
          </p:nvSpPr>
          <p:spPr bwMode="invGray">
            <a:xfrm>
              <a:off x="2308" y="1281"/>
              <a:ext cx="588" cy="183"/>
            </a:xfrm>
            <a:prstGeom prst="roundRect">
              <a:avLst>
                <a:gd name="adj" fmla="val 49648"/>
              </a:avLst>
            </a:prstGeom>
            <a:solidFill>
              <a:srgbClr val="C5ACC1"/>
            </a:solidFill>
            <a:ln w="9525">
              <a:solidFill>
                <a:schemeClr val="tx1"/>
              </a:solidFill>
              <a:round/>
              <a:headEnd/>
              <a:tailEnd/>
            </a:ln>
          </p:spPr>
          <p:txBody>
            <a:bodyPr wrap="none" lIns="91389" tIns="45694" rIns="91389" bIns="45694" anchor="ctr"/>
            <a:lstStyle/>
            <a:p>
              <a:r>
                <a:rPr lang="fr-CA" b="1">
                  <a:solidFill>
                    <a:srgbClr val="000000"/>
                  </a:solidFill>
                </a:rPr>
                <a:t>ATPase</a:t>
              </a:r>
              <a:endParaRPr lang="fr-CA" b="1">
                <a:solidFill>
                  <a:srgbClr val="000000"/>
                </a:solidFill>
                <a:ea typeface="MS PGothic" pitchFamily="34" charset="-128"/>
              </a:endParaRPr>
            </a:p>
          </p:txBody>
        </p:sp>
      </p:grpSp>
      <p:grpSp>
        <p:nvGrpSpPr>
          <p:cNvPr id="4" name="Group 24"/>
          <p:cNvGrpSpPr>
            <a:grpSpLocks/>
          </p:cNvGrpSpPr>
          <p:nvPr/>
        </p:nvGrpSpPr>
        <p:grpSpPr bwMode="auto">
          <a:xfrm>
            <a:off x="5605463" y="3473451"/>
            <a:ext cx="2920456" cy="915161"/>
            <a:chOff x="3515" y="2001"/>
            <a:chExt cx="1648" cy="693"/>
          </a:xfrm>
        </p:grpSpPr>
        <p:sp>
          <p:nvSpPr>
            <p:cNvPr id="7187" name="AutoShape 25"/>
            <p:cNvSpPr>
              <a:spLocks noChangeArrowheads="1"/>
            </p:cNvSpPr>
            <p:nvPr/>
          </p:nvSpPr>
          <p:spPr bwMode="invGray">
            <a:xfrm>
              <a:off x="3685" y="2295"/>
              <a:ext cx="260" cy="222"/>
            </a:xfrm>
            <a:prstGeom prst="octagon">
              <a:avLst>
                <a:gd name="adj" fmla="val 29287"/>
              </a:avLst>
            </a:prstGeom>
            <a:solidFill>
              <a:srgbClr val="CC99FF"/>
            </a:solidFill>
            <a:ln w="9525">
              <a:solidFill>
                <a:schemeClr val="tx1"/>
              </a:solidFill>
              <a:miter lim="800000"/>
              <a:headEnd/>
              <a:tailEnd/>
            </a:ln>
          </p:spPr>
          <p:txBody>
            <a:bodyPr wrap="none" lIns="91389" tIns="45694" rIns="91389" bIns="45694" anchor="ctr"/>
            <a:lstStyle/>
            <a:p>
              <a:pPr eaLnBrk="0" hangingPunct="0"/>
              <a:endParaRPr lang="en-US" sz="2400">
                <a:solidFill>
                  <a:srgbClr val="000000"/>
                </a:solidFill>
                <a:ea typeface="MS PGothic" pitchFamily="34" charset="-128"/>
              </a:endParaRPr>
            </a:p>
          </p:txBody>
        </p:sp>
        <p:grpSp>
          <p:nvGrpSpPr>
            <p:cNvPr id="5" name="Group 26"/>
            <p:cNvGrpSpPr>
              <a:grpSpLocks/>
            </p:cNvGrpSpPr>
            <p:nvPr/>
          </p:nvGrpSpPr>
          <p:grpSpPr bwMode="auto">
            <a:xfrm>
              <a:off x="3515" y="2001"/>
              <a:ext cx="1648" cy="693"/>
              <a:chOff x="3515" y="2001"/>
              <a:chExt cx="1648" cy="693"/>
            </a:xfrm>
          </p:grpSpPr>
          <p:sp>
            <p:nvSpPr>
              <p:cNvPr id="7189" name="AutoShape 27"/>
              <p:cNvSpPr>
                <a:spLocks noChangeArrowheads="1"/>
              </p:cNvSpPr>
              <p:nvPr/>
            </p:nvSpPr>
            <p:spPr bwMode="invGray">
              <a:xfrm>
                <a:off x="3515" y="2370"/>
                <a:ext cx="628" cy="93"/>
              </a:xfrm>
              <a:prstGeom prst="rightArrow">
                <a:avLst>
                  <a:gd name="adj1" fmla="val 50000"/>
                  <a:gd name="adj2" fmla="val 168817"/>
                </a:avLst>
              </a:prstGeom>
              <a:solidFill>
                <a:schemeClr val="accent1"/>
              </a:solidFill>
              <a:ln w="9525">
                <a:solidFill>
                  <a:schemeClr val="tx1"/>
                </a:solidFill>
                <a:miter lim="800000"/>
                <a:headEnd/>
                <a:tailEnd/>
              </a:ln>
            </p:spPr>
            <p:txBody>
              <a:bodyPr wrap="none" lIns="91389" tIns="45694" rIns="91389" bIns="45694" anchor="ctr"/>
              <a:lstStyle/>
              <a:p>
                <a:pPr eaLnBrk="0" hangingPunct="0"/>
                <a:endParaRPr lang="en-US" sz="2400">
                  <a:solidFill>
                    <a:srgbClr val="000000"/>
                  </a:solidFill>
                  <a:ea typeface="MS PGothic" pitchFamily="34" charset="-128"/>
                </a:endParaRPr>
              </a:p>
            </p:txBody>
          </p:sp>
          <p:sp>
            <p:nvSpPr>
              <p:cNvPr id="7190" name="Text Box 28"/>
              <p:cNvSpPr txBox="1">
                <a:spLocks noChangeArrowheads="1"/>
              </p:cNvSpPr>
              <p:nvPr/>
            </p:nvSpPr>
            <p:spPr bwMode="invGray">
              <a:xfrm>
                <a:off x="4150" y="2391"/>
                <a:ext cx="101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4" rIns="91389"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sz="3000" b="1" baseline="30000" dirty="0">
                    <a:solidFill>
                      <a:srgbClr val="CB0000"/>
                    </a:solidFill>
                    <a:latin typeface="Verdana"/>
                    <a:cs typeface="Verdana"/>
                  </a:rPr>
                  <a:t>Glucose</a:t>
                </a:r>
              </a:p>
            </p:txBody>
          </p:sp>
          <p:sp>
            <p:nvSpPr>
              <p:cNvPr id="7191" name="Text Box 29"/>
              <p:cNvSpPr txBox="1">
                <a:spLocks noChangeArrowheads="1"/>
              </p:cNvSpPr>
              <p:nvPr/>
            </p:nvSpPr>
            <p:spPr bwMode="invGray">
              <a:xfrm>
                <a:off x="3954" y="2001"/>
                <a:ext cx="455" cy="2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9" tIns="45694" rIns="91389"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b="1" dirty="0">
                    <a:solidFill>
                      <a:srgbClr val="FFFFFF"/>
                    </a:solidFill>
                  </a:rPr>
                  <a:t>GLUT2</a:t>
                </a:r>
                <a:endParaRPr lang="fr-CA" b="1" baseline="30000" dirty="0">
                  <a:solidFill>
                    <a:srgbClr val="FFFFFF"/>
                  </a:solidFill>
                  <a:ea typeface="MS PGothic" pitchFamily="34" charset="-128"/>
                </a:endParaRPr>
              </a:p>
            </p:txBody>
          </p:sp>
        </p:grpSp>
      </p:grpSp>
      <p:grpSp>
        <p:nvGrpSpPr>
          <p:cNvPr id="6" name="Group 30"/>
          <p:cNvGrpSpPr>
            <a:grpSpLocks/>
          </p:cNvGrpSpPr>
          <p:nvPr/>
        </p:nvGrpSpPr>
        <p:grpSpPr bwMode="auto">
          <a:xfrm>
            <a:off x="801688" y="2944813"/>
            <a:ext cx="2889250" cy="1433513"/>
            <a:chOff x="516" y="1970"/>
            <a:chExt cx="1820" cy="903"/>
          </a:xfrm>
        </p:grpSpPr>
        <p:sp>
          <p:nvSpPr>
            <p:cNvPr id="7182" name="Text Box 31"/>
            <p:cNvSpPr txBox="1">
              <a:spLocks noChangeArrowheads="1"/>
            </p:cNvSpPr>
            <p:nvPr/>
          </p:nvSpPr>
          <p:spPr bwMode="invGray">
            <a:xfrm>
              <a:off x="516" y="1970"/>
              <a:ext cx="8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4" rIns="91389"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sz="2000" b="1" dirty="0">
                  <a:solidFill>
                    <a:srgbClr val="CB0000"/>
                  </a:solidFill>
                  <a:latin typeface="Verdana"/>
                  <a:cs typeface="Verdana"/>
                </a:rPr>
                <a:t>Glucose</a:t>
              </a:r>
            </a:p>
          </p:txBody>
        </p:sp>
        <p:sp>
          <p:nvSpPr>
            <p:cNvPr id="7183" name="AutoShape 32"/>
            <p:cNvSpPr>
              <a:spLocks noChangeArrowheads="1"/>
            </p:cNvSpPr>
            <p:nvPr/>
          </p:nvSpPr>
          <p:spPr bwMode="invGray">
            <a:xfrm>
              <a:off x="1315" y="2415"/>
              <a:ext cx="628" cy="92"/>
            </a:xfrm>
            <a:prstGeom prst="rightArrow">
              <a:avLst>
                <a:gd name="adj1" fmla="val 50000"/>
                <a:gd name="adj2" fmla="val 170652"/>
              </a:avLst>
            </a:prstGeom>
            <a:solidFill>
              <a:schemeClr val="accent1"/>
            </a:solidFill>
            <a:ln w="9525">
              <a:solidFill>
                <a:schemeClr val="tx2"/>
              </a:solidFill>
              <a:miter lim="800000"/>
              <a:headEnd/>
              <a:tailEnd/>
            </a:ln>
          </p:spPr>
          <p:txBody>
            <a:bodyPr wrap="none" lIns="91389" tIns="45694" rIns="91389" bIns="45694" anchor="ctr"/>
            <a:lstStyle/>
            <a:p>
              <a:pPr eaLnBrk="0" hangingPunct="0"/>
              <a:endParaRPr lang="en-US" sz="2400">
                <a:solidFill>
                  <a:srgbClr val="D74721"/>
                </a:solidFill>
                <a:ea typeface="MS PGothic" pitchFamily="34" charset="-128"/>
              </a:endParaRPr>
            </a:p>
          </p:txBody>
        </p:sp>
        <p:sp>
          <p:nvSpPr>
            <p:cNvPr id="7184" name="Text Box 33"/>
            <p:cNvSpPr txBox="1">
              <a:spLocks noChangeArrowheads="1"/>
            </p:cNvSpPr>
            <p:nvPr/>
          </p:nvSpPr>
          <p:spPr bwMode="invGray">
            <a:xfrm>
              <a:off x="1522" y="2505"/>
              <a:ext cx="81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4" rIns="91389"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sz="3200" b="1" dirty="0">
                  <a:solidFill>
                    <a:srgbClr val="000000"/>
                  </a:solidFill>
                </a:rPr>
                <a:t>SGLT-2</a:t>
              </a:r>
              <a:endParaRPr lang="fr-CA" sz="3200" b="1" baseline="30000" dirty="0">
                <a:solidFill>
                  <a:srgbClr val="000000"/>
                </a:solidFill>
                <a:ea typeface="MS PGothic" pitchFamily="34" charset="-128"/>
              </a:endParaRPr>
            </a:p>
          </p:txBody>
        </p:sp>
        <p:sp>
          <p:nvSpPr>
            <p:cNvPr id="7185" name="AutoShape 34"/>
            <p:cNvSpPr>
              <a:spLocks noChangeArrowheads="1"/>
            </p:cNvSpPr>
            <p:nvPr/>
          </p:nvSpPr>
          <p:spPr bwMode="invGray">
            <a:xfrm>
              <a:off x="1316" y="2055"/>
              <a:ext cx="628" cy="92"/>
            </a:xfrm>
            <a:prstGeom prst="rightArrow">
              <a:avLst>
                <a:gd name="adj1" fmla="val 50000"/>
                <a:gd name="adj2" fmla="val 170652"/>
              </a:avLst>
            </a:prstGeom>
            <a:solidFill>
              <a:schemeClr val="accent1"/>
            </a:solidFill>
            <a:ln w="9525">
              <a:solidFill>
                <a:schemeClr val="tx2"/>
              </a:solidFill>
              <a:miter lim="800000"/>
              <a:headEnd/>
              <a:tailEnd/>
            </a:ln>
          </p:spPr>
          <p:txBody>
            <a:bodyPr wrap="none" lIns="91389" tIns="45694" rIns="91389" bIns="45694" anchor="ctr"/>
            <a:lstStyle/>
            <a:p>
              <a:pPr eaLnBrk="0" hangingPunct="0"/>
              <a:endParaRPr lang="en-US" sz="2400">
                <a:solidFill>
                  <a:srgbClr val="D74721"/>
                </a:solidFill>
                <a:ea typeface="MS PGothic" pitchFamily="34" charset="-128"/>
              </a:endParaRPr>
            </a:p>
          </p:txBody>
        </p:sp>
        <p:sp>
          <p:nvSpPr>
            <p:cNvPr id="7186" name="AutoShape 35"/>
            <p:cNvSpPr>
              <a:spLocks noChangeArrowheads="1"/>
            </p:cNvSpPr>
            <p:nvPr/>
          </p:nvSpPr>
          <p:spPr bwMode="invGray">
            <a:xfrm>
              <a:off x="1685" y="2172"/>
              <a:ext cx="259" cy="222"/>
            </a:xfrm>
            <a:prstGeom prst="octagon">
              <a:avLst>
                <a:gd name="adj" fmla="val 29287"/>
              </a:avLst>
            </a:prstGeom>
            <a:solidFill>
              <a:srgbClr val="FAC27E"/>
            </a:solidFill>
            <a:ln w="9525">
              <a:solidFill>
                <a:schemeClr val="tx1"/>
              </a:solidFill>
              <a:miter lim="800000"/>
              <a:headEnd/>
              <a:tailEnd/>
            </a:ln>
          </p:spPr>
          <p:txBody>
            <a:bodyPr wrap="none" lIns="91389" tIns="45694" rIns="91389" bIns="45694" anchor="ctr"/>
            <a:lstStyle/>
            <a:p>
              <a:pPr eaLnBrk="0" hangingPunct="0"/>
              <a:endParaRPr lang="en-US" sz="2400">
                <a:solidFill>
                  <a:srgbClr val="000000"/>
                </a:solidFill>
                <a:ea typeface="MS PGothic" pitchFamily="34" charset="-128"/>
              </a:endParaRPr>
            </a:p>
          </p:txBody>
        </p:sp>
      </p:grpSp>
      <p:sp>
        <p:nvSpPr>
          <p:cNvPr id="7176" name="Text Box 36"/>
          <p:cNvSpPr txBox="1">
            <a:spLocks noChangeArrowheads="1"/>
          </p:cNvSpPr>
          <p:nvPr/>
        </p:nvSpPr>
        <p:spPr bwMode="auto">
          <a:xfrm>
            <a:off x="7118350" y="1543050"/>
            <a:ext cx="1389063"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389" tIns="45694" rIns="91389" bIns="45694"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fr-CA" sz="2400" b="1" dirty="0" smtClean="0">
                <a:solidFill>
                  <a:srgbClr val="000000"/>
                </a:solidFill>
              </a:rPr>
              <a:t>Blood</a:t>
            </a:r>
            <a:endParaRPr lang="fr-CA" sz="2400" b="1" dirty="0">
              <a:solidFill>
                <a:srgbClr val="000000"/>
              </a:solidFill>
            </a:endParaRPr>
          </a:p>
        </p:txBody>
      </p:sp>
      <p:sp>
        <p:nvSpPr>
          <p:cNvPr id="7177" name="Text Box 37"/>
          <p:cNvSpPr txBox="1">
            <a:spLocks noChangeArrowheads="1"/>
          </p:cNvSpPr>
          <p:nvPr/>
        </p:nvSpPr>
        <p:spPr bwMode="auto">
          <a:xfrm>
            <a:off x="368300" y="1543050"/>
            <a:ext cx="1814513"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389" tIns="45694" rIns="91389" bIns="45694" anchorCtr="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fr-CA" sz="2400" b="1" dirty="0" smtClean="0">
                <a:solidFill>
                  <a:srgbClr val="000000"/>
                </a:solidFill>
              </a:rPr>
              <a:t>Lumen</a:t>
            </a:r>
            <a:endParaRPr lang="fr-CA" sz="2400" b="1" dirty="0">
              <a:solidFill>
                <a:srgbClr val="000000"/>
              </a:solidFill>
            </a:endParaRPr>
          </a:p>
        </p:txBody>
      </p:sp>
      <p:sp>
        <p:nvSpPr>
          <p:cNvPr id="7178" name="Text Box 18"/>
          <p:cNvSpPr txBox="1">
            <a:spLocks noChangeArrowheads="1"/>
          </p:cNvSpPr>
          <p:nvPr/>
        </p:nvSpPr>
        <p:spPr bwMode="invGray">
          <a:xfrm flipH="1">
            <a:off x="1835150" y="3441700"/>
            <a:ext cx="606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9" tIns="45694" rIns="91389" bIns="4569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CA" sz="2000" b="1">
              <a:solidFill>
                <a:srgbClr val="000000"/>
              </a:solidFill>
              <a:ea typeface="MS PGothic" pitchFamily="34" charset="-128"/>
            </a:endParaRPr>
          </a:p>
          <a:p>
            <a:r>
              <a:rPr lang="fr-CA" sz="2000" b="1">
                <a:solidFill>
                  <a:srgbClr val="000000"/>
                </a:solidFill>
              </a:rPr>
              <a:t>Na</a:t>
            </a:r>
            <a:r>
              <a:rPr lang="fr-CA" sz="2000" b="1" baseline="30000">
                <a:solidFill>
                  <a:srgbClr val="000000"/>
                </a:solidFill>
              </a:rPr>
              <a:t>+</a:t>
            </a:r>
          </a:p>
        </p:txBody>
      </p:sp>
      <p:sp>
        <p:nvSpPr>
          <p:cNvPr id="7180" name="TextBox 30"/>
          <p:cNvSpPr txBox="1">
            <a:spLocks noChangeArrowheads="1"/>
          </p:cNvSpPr>
          <p:nvPr/>
        </p:nvSpPr>
        <p:spPr bwMode="auto">
          <a:xfrm>
            <a:off x="-3175" y="6391275"/>
            <a:ext cx="3897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CA" sz="900" dirty="0" smtClean="0"/>
              <a:t>. </a:t>
            </a:r>
            <a:endParaRPr lang="fr-CA" sz="900" dirty="0"/>
          </a:p>
          <a:p>
            <a:r>
              <a:rPr lang="fr-CA" sz="900" dirty="0">
                <a:solidFill>
                  <a:schemeClr val="bg1"/>
                </a:solidFill>
                <a:latin typeface="Monaco"/>
              </a:rPr>
              <a:t>1. Chao EC et Henry RR. Nature </a:t>
            </a:r>
            <a:r>
              <a:rPr lang="fr-CA" sz="900" dirty="0" err="1">
                <a:solidFill>
                  <a:schemeClr val="bg1"/>
                </a:solidFill>
                <a:latin typeface="Monaco"/>
              </a:rPr>
              <a:t>Reviews</a:t>
            </a:r>
            <a:r>
              <a:rPr lang="fr-CA" sz="900" dirty="0">
                <a:solidFill>
                  <a:schemeClr val="bg1"/>
                </a:solidFill>
                <a:latin typeface="Monaco"/>
              </a:rPr>
              <a:t> Drug </a:t>
            </a:r>
            <a:r>
              <a:rPr lang="fr-CA" sz="900" dirty="0" err="1">
                <a:solidFill>
                  <a:schemeClr val="bg1"/>
                </a:solidFill>
                <a:latin typeface="Monaco"/>
              </a:rPr>
              <a:t>Discovery</a:t>
            </a:r>
            <a:r>
              <a:rPr lang="fr-CA" sz="900" dirty="0">
                <a:solidFill>
                  <a:schemeClr val="bg1"/>
                </a:solidFill>
                <a:latin typeface="Monaco"/>
              </a:rPr>
              <a:t> 2010;9:551-9</a:t>
            </a:r>
            <a:r>
              <a:rPr lang="fr-CA" sz="1100" dirty="0">
                <a:solidFill>
                  <a:schemeClr val="bg1"/>
                </a:solidFill>
                <a:latin typeface="Monaco"/>
              </a:rPr>
              <a:t>.</a:t>
            </a:r>
          </a:p>
        </p:txBody>
      </p:sp>
      <p:sp>
        <p:nvSpPr>
          <p:cNvPr id="34" name="Rectangle 83"/>
          <p:cNvSpPr>
            <a:spLocks/>
          </p:cNvSpPr>
          <p:nvPr/>
        </p:nvSpPr>
        <p:spPr bwMode="auto">
          <a:xfrm>
            <a:off x="1598614" y="127000"/>
            <a:ext cx="7069136" cy="462126"/>
          </a:xfrm>
          <a:prstGeom prst="rect">
            <a:avLst/>
          </a:prstGeom>
          <a:noFill/>
          <a:ln w="12700">
            <a:noFill/>
            <a:miter lim="800000"/>
            <a:headEnd/>
            <a:tailEnd/>
          </a:ln>
        </p:spPr>
        <p:txBody>
          <a:bodyPr lIns="0" tIns="0" rIns="0" bIns="0"/>
          <a:lstStyle/>
          <a:p>
            <a:pPr>
              <a:defRPr/>
            </a:pPr>
            <a:r>
              <a:rPr lang="en-US" sz="30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a:t>
            </a:r>
            <a:r>
              <a:rPr lang="en-US" sz="30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TRANSPORTERS</a:t>
            </a:r>
            <a:endParaRPr lang="en-US" sz="3000" b="1" dirty="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36" name="ZoneTexte 35"/>
          <p:cNvSpPr txBox="1"/>
          <p:nvPr/>
        </p:nvSpPr>
        <p:spPr>
          <a:xfrm>
            <a:off x="4364191" y="4905375"/>
            <a:ext cx="242374" cy="369332"/>
          </a:xfrm>
          <a:prstGeom prst="rect">
            <a:avLst/>
          </a:prstGeom>
          <a:noFill/>
        </p:spPr>
        <p:txBody>
          <a:bodyPr wrap="none" rtlCol="0">
            <a:spAutoFit/>
          </a:bodyPr>
          <a:lstStyle/>
          <a:p>
            <a:pPr algn="ctr"/>
            <a:r>
              <a:rPr lang="fr-CA" dirty="0" smtClean="0"/>
              <a:t>.</a:t>
            </a:r>
            <a:endParaRPr lang="fr-CA" dirty="0"/>
          </a:p>
        </p:txBody>
      </p:sp>
    </p:spTree>
    <p:custDataLst>
      <p:tags r:id="rId1"/>
    </p:custDataLst>
    <p:extLst>
      <p:ext uri="{BB962C8B-B14F-4D97-AF65-F5344CB8AC3E}">
        <p14:creationId xmlns:p14="http://schemas.microsoft.com/office/powerpoint/2010/main" val="3429988496"/>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3"/>
          <p:cNvSpPr>
            <a:spLocks/>
          </p:cNvSpPr>
          <p:nvPr/>
        </p:nvSpPr>
        <p:spPr bwMode="auto">
          <a:xfrm>
            <a:off x="812007" y="127000"/>
            <a:ext cx="7760494" cy="462126"/>
          </a:xfrm>
          <a:prstGeom prst="rect">
            <a:avLst/>
          </a:prstGeom>
          <a:noFill/>
          <a:ln w="12700">
            <a:noFill/>
            <a:miter lim="800000"/>
            <a:headEnd/>
            <a:tailEnd/>
          </a:ln>
        </p:spPr>
        <p:txBody>
          <a:bodyPr lIns="0" tIns="0" rIns="0" bIns="0"/>
          <a:lstStyle/>
          <a:p>
            <a:pPr>
              <a:defRPr/>
            </a:pPr>
            <a:r>
              <a:rPr lang="en-US" sz="25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MECHANISM OF ACTION OF SGLT2 INHIBITORS</a:t>
            </a:r>
            <a:endParaRPr lang="en-US" sz="2500" b="1" dirty="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6148" name="Rectangle 2"/>
          <p:cNvSpPr>
            <a:spLocks/>
          </p:cNvSpPr>
          <p:nvPr/>
        </p:nvSpPr>
        <p:spPr bwMode="auto">
          <a:xfrm>
            <a:off x="200025" y="6394450"/>
            <a:ext cx="8412163" cy="428625"/>
          </a:xfrm>
          <a:prstGeom prst="rect">
            <a:avLst/>
          </a:prstGeom>
          <a:noFill/>
          <a:ln w="9525">
            <a:noFill/>
            <a:miter lim="800000"/>
            <a:headEnd/>
            <a:tailEnd/>
          </a:ln>
        </p:spPr>
        <p:txBody>
          <a:bodyPr lIns="0" tIns="0" rIns="0" bIns="0" anchor="ctr"/>
          <a:lstStyle/>
          <a:p>
            <a:r>
              <a:rPr lang="en-US" sz="1100" b="1" dirty="0" smtClean="0">
                <a:solidFill>
                  <a:srgbClr val="FFFFFF"/>
                </a:solidFill>
                <a:latin typeface="Monaco"/>
                <a:sym typeface="Arial" pitchFamily="34" charset="0"/>
              </a:rPr>
              <a:t>SGLT</a:t>
            </a:r>
            <a:r>
              <a:rPr lang="en-US" sz="1100" dirty="0" smtClean="0">
                <a:solidFill>
                  <a:srgbClr val="FFFFFF"/>
                </a:solidFill>
                <a:latin typeface="Monaco"/>
                <a:sym typeface="Arial" pitchFamily="34" charset="0"/>
              </a:rPr>
              <a:t>=</a:t>
            </a:r>
            <a:r>
              <a:rPr lang="en-US" sz="1100" b="1" dirty="0" smtClean="0">
                <a:solidFill>
                  <a:srgbClr val="FFFFFF"/>
                </a:solidFill>
                <a:latin typeface="Monaco"/>
                <a:sym typeface="Arial" pitchFamily="34" charset="0"/>
              </a:rPr>
              <a:t>S</a:t>
            </a:r>
            <a:r>
              <a:rPr lang="en-US" sz="1100" dirty="0" smtClean="0">
                <a:solidFill>
                  <a:srgbClr val="FFFFFF"/>
                </a:solidFill>
                <a:latin typeface="Monaco"/>
                <a:sym typeface="Arial" pitchFamily="34" charset="0"/>
              </a:rPr>
              <a:t>odium/</a:t>
            </a:r>
            <a:r>
              <a:rPr lang="en-US" sz="1100" b="1" dirty="0" err="1" smtClean="0">
                <a:solidFill>
                  <a:srgbClr val="FFFFFF"/>
                </a:solidFill>
                <a:latin typeface="Monaco"/>
                <a:sym typeface="Arial" pitchFamily="34" charset="0"/>
              </a:rPr>
              <a:t>GL</a:t>
            </a:r>
            <a:r>
              <a:rPr lang="en-US" sz="1100" dirty="0" err="1" smtClean="0">
                <a:solidFill>
                  <a:srgbClr val="FFFFFF"/>
                </a:solidFill>
                <a:latin typeface="Monaco"/>
                <a:sym typeface="Arial" pitchFamily="34" charset="0"/>
              </a:rPr>
              <a:t>ucose</a:t>
            </a:r>
            <a:r>
              <a:rPr lang="en-US" sz="1100" dirty="0" smtClean="0">
                <a:solidFill>
                  <a:srgbClr val="FFFFFF"/>
                </a:solidFill>
                <a:latin typeface="Monaco"/>
                <a:sym typeface="Arial" pitchFamily="34" charset="0"/>
              </a:rPr>
              <a:t>  co-</a:t>
            </a:r>
            <a:r>
              <a:rPr lang="en-US" sz="1100" b="1" dirty="0">
                <a:solidFill>
                  <a:srgbClr val="FFFFFF"/>
                </a:solidFill>
                <a:latin typeface="Monaco"/>
                <a:sym typeface="Arial" pitchFamily="34" charset="0"/>
              </a:rPr>
              <a:t>T</a:t>
            </a:r>
            <a:r>
              <a:rPr lang="en-US" sz="1100" dirty="0" smtClean="0">
                <a:solidFill>
                  <a:srgbClr val="FFFFFF"/>
                </a:solidFill>
                <a:latin typeface="Monaco"/>
                <a:sym typeface="Arial" pitchFamily="34" charset="0"/>
              </a:rPr>
              <a:t>ransporter</a:t>
            </a:r>
            <a:r>
              <a:rPr lang="en-US" sz="1100" dirty="0">
                <a:solidFill>
                  <a:srgbClr val="FFFFFF"/>
                </a:solidFill>
                <a:latin typeface="Monaco"/>
                <a:sym typeface="Arial" pitchFamily="34" charset="0"/>
              </a:rPr>
              <a:t>; </a:t>
            </a:r>
            <a:r>
              <a:rPr lang="en-US" sz="1100" b="1" dirty="0" smtClean="0">
                <a:solidFill>
                  <a:srgbClr val="FFFFFF"/>
                </a:solidFill>
                <a:latin typeface="Monaco"/>
                <a:sym typeface="Arial" pitchFamily="34" charset="0"/>
              </a:rPr>
              <a:t>GLUT</a:t>
            </a:r>
            <a:r>
              <a:rPr lang="en-US" sz="1100" dirty="0" smtClean="0">
                <a:solidFill>
                  <a:srgbClr val="FFFFFF"/>
                </a:solidFill>
                <a:latin typeface="Monaco"/>
                <a:sym typeface="Arial" pitchFamily="34" charset="0"/>
              </a:rPr>
              <a:t>=</a:t>
            </a:r>
            <a:r>
              <a:rPr lang="en-US" sz="1100" b="1" dirty="0" err="1" smtClean="0">
                <a:solidFill>
                  <a:srgbClr val="FFFFFF"/>
                </a:solidFill>
                <a:latin typeface="Monaco"/>
                <a:sym typeface="Arial" pitchFamily="34" charset="0"/>
              </a:rPr>
              <a:t>GLU</a:t>
            </a:r>
            <a:r>
              <a:rPr lang="en-US" sz="1100" dirty="0" err="1" smtClean="0">
                <a:solidFill>
                  <a:srgbClr val="FFFFFF"/>
                </a:solidFill>
                <a:latin typeface="Monaco"/>
                <a:sym typeface="Arial" pitchFamily="34" charset="0"/>
              </a:rPr>
              <a:t>cose</a:t>
            </a:r>
            <a:r>
              <a:rPr lang="en-US" sz="1100" dirty="0" smtClean="0">
                <a:solidFill>
                  <a:srgbClr val="FFFFFF"/>
                </a:solidFill>
                <a:latin typeface="Monaco"/>
                <a:sym typeface="Arial" pitchFamily="34" charset="0"/>
              </a:rPr>
              <a:t> </a:t>
            </a:r>
            <a:r>
              <a:rPr lang="en-US" sz="1100" b="1" dirty="0">
                <a:solidFill>
                  <a:srgbClr val="FFFFFF"/>
                </a:solidFill>
                <a:latin typeface="Monaco"/>
                <a:sym typeface="Arial" pitchFamily="34" charset="0"/>
              </a:rPr>
              <a:t>T</a:t>
            </a:r>
            <a:r>
              <a:rPr lang="en-US" sz="1100" dirty="0" smtClean="0">
                <a:solidFill>
                  <a:srgbClr val="FFFFFF"/>
                </a:solidFill>
                <a:latin typeface="Monaco"/>
                <a:sym typeface="Arial" pitchFamily="34" charset="0"/>
              </a:rPr>
              <a:t>ransporter</a:t>
            </a:r>
            <a:r>
              <a:rPr lang="en-US" sz="1100" dirty="0">
                <a:solidFill>
                  <a:srgbClr val="FFFFFF"/>
                </a:solidFill>
                <a:latin typeface="Monaco"/>
                <a:sym typeface="Arial" pitchFamily="34" charset="0"/>
              </a:rPr>
              <a:t>.</a:t>
            </a:r>
            <a:endParaRPr lang="en-US" sz="1100" dirty="0">
              <a:latin typeface="Monaco"/>
              <a:sym typeface="Arial" pitchFamily="34" charset="0"/>
            </a:endParaRPr>
          </a:p>
          <a:p>
            <a:r>
              <a:rPr lang="en-US" sz="900" dirty="0">
                <a:solidFill>
                  <a:srgbClr val="FFFFFF"/>
                </a:solidFill>
                <a:latin typeface="Monaco"/>
                <a:sym typeface="Arial" pitchFamily="34" charset="0"/>
              </a:rPr>
              <a:t>Abdul-</a:t>
            </a:r>
            <a:r>
              <a:rPr lang="en-US" sz="900" dirty="0" err="1">
                <a:solidFill>
                  <a:srgbClr val="FFFFFF"/>
                </a:solidFill>
                <a:latin typeface="Monaco"/>
                <a:sym typeface="Arial" pitchFamily="34" charset="0"/>
              </a:rPr>
              <a:t>Ghani</a:t>
            </a:r>
            <a:r>
              <a:rPr lang="en-US" sz="900" dirty="0">
                <a:solidFill>
                  <a:srgbClr val="FFFFFF"/>
                </a:solidFill>
                <a:latin typeface="Monaco"/>
                <a:sym typeface="Arial" pitchFamily="34" charset="0"/>
              </a:rPr>
              <a:t> MA, </a:t>
            </a:r>
            <a:r>
              <a:rPr lang="en-US" sz="900" dirty="0" err="1">
                <a:solidFill>
                  <a:srgbClr val="FFFFFF"/>
                </a:solidFill>
                <a:latin typeface="Monaco"/>
                <a:sym typeface="Arial" pitchFamily="34" charset="0"/>
              </a:rPr>
              <a:t>DeFronzo</a:t>
            </a:r>
            <a:r>
              <a:rPr lang="en-US" sz="900" dirty="0">
                <a:solidFill>
                  <a:srgbClr val="FFFFFF"/>
                </a:solidFill>
                <a:latin typeface="Monaco"/>
                <a:sym typeface="Arial" pitchFamily="34" charset="0"/>
              </a:rPr>
              <a:t>, RA. </a:t>
            </a:r>
            <a:r>
              <a:rPr lang="en-US" sz="900" dirty="0" err="1">
                <a:solidFill>
                  <a:srgbClr val="FFFFFF"/>
                </a:solidFill>
                <a:latin typeface="Monaco"/>
                <a:sym typeface="Arial" pitchFamily="34" charset="0"/>
              </a:rPr>
              <a:t>Endocr</a:t>
            </a:r>
            <a:r>
              <a:rPr lang="en-US" sz="900" dirty="0">
                <a:solidFill>
                  <a:srgbClr val="FFFFFF"/>
                </a:solidFill>
                <a:latin typeface="Monaco"/>
                <a:sym typeface="Arial" pitchFamily="34" charset="0"/>
              </a:rPr>
              <a:t> </a:t>
            </a:r>
            <a:r>
              <a:rPr lang="en-US" sz="900" dirty="0" err="1">
                <a:solidFill>
                  <a:srgbClr val="FFFFFF"/>
                </a:solidFill>
                <a:latin typeface="Monaco"/>
                <a:sym typeface="Arial" pitchFamily="34" charset="0"/>
              </a:rPr>
              <a:t>Pract</a:t>
            </a:r>
            <a:r>
              <a:rPr lang="en-US" sz="900" dirty="0">
                <a:solidFill>
                  <a:srgbClr val="FFFFFF"/>
                </a:solidFill>
                <a:latin typeface="Monaco"/>
                <a:sym typeface="Arial" pitchFamily="34" charset="0"/>
              </a:rPr>
              <a:t>. 2008;14(6):</a:t>
            </a:r>
            <a:r>
              <a:rPr lang="en-US" sz="900" dirty="0" smtClean="0">
                <a:solidFill>
                  <a:srgbClr val="FFFFFF"/>
                </a:solidFill>
                <a:latin typeface="Monaco"/>
                <a:sym typeface="Arial" pitchFamily="34" charset="0"/>
              </a:rPr>
              <a:t>782-790.</a:t>
            </a:r>
            <a:r>
              <a:rPr lang="en-US" sz="900" dirty="0">
                <a:latin typeface="Monaco"/>
                <a:sym typeface="Arial" pitchFamily="34" charset="0"/>
              </a:rPr>
              <a:t> </a:t>
            </a:r>
            <a:r>
              <a:rPr lang="en-US" sz="900" dirty="0" smtClean="0">
                <a:solidFill>
                  <a:srgbClr val="FFFFFF"/>
                </a:solidFill>
                <a:latin typeface="Monaco"/>
                <a:sym typeface="Arial" pitchFamily="34" charset="0"/>
              </a:rPr>
              <a:t>Bays </a:t>
            </a:r>
            <a:r>
              <a:rPr lang="en-US" sz="900" dirty="0">
                <a:solidFill>
                  <a:srgbClr val="FFFFFF"/>
                </a:solidFill>
                <a:latin typeface="Monaco"/>
                <a:sym typeface="Arial" pitchFamily="34" charset="0"/>
              </a:rPr>
              <a:t>H. </a:t>
            </a:r>
            <a:r>
              <a:rPr lang="en-US" sz="900" dirty="0" err="1">
                <a:solidFill>
                  <a:srgbClr val="FFFFFF"/>
                </a:solidFill>
                <a:latin typeface="Monaco"/>
                <a:sym typeface="Arial" pitchFamily="34" charset="0"/>
              </a:rPr>
              <a:t>Curr</a:t>
            </a:r>
            <a:r>
              <a:rPr lang="en-US" sz="900" dirty="0">
                <a:solidFill>
                  <a:srgbClr val="FFFFFF"/>
                </a:solidFill>
                <a:latin typeface="Monaco"/>
                <a:sym typeface="Arial" pitchFamily="34" charset="0"/>
              </a:rPr>
              <a:t> Med Res </a:t>
            </a:r>
            <a:r>
              <a:rPr lang="en-US" sz="900" dirty="0" err="1">
                <a:solidFill>
                  <a:srgbClr val="FFFFFF"/>
                </a:solidFill>
                <a:latin typeface="Monaco"/>
                <a:sym typeface="Arial" pitchFamily="34" charset="0"/>
              </a:rPr>
              <a:t>Opin</a:t>
            </a:r>
            <a:r>
              <a:rPr lang="en-US" sz="900" dirty="0">
                <a:solidFill>
                  <a:srgbClr val="FFFFFF"/>
                </a:solidFill>
                <a:latin typeface="Monaco"/>
                <a:sym typeface="Arial" pitchFamily="34" charset="0"/>
              </a:rPr>
              <a:t>. 2009;25(3):671-</a:t>
            </a:r>
            <a:r>
              <a:rPr lang="en-US" sz="900" dirty="0" smtClean="0">
                <a:solidFill>
                  <a:srgbClr val="FFFFFF"/>
                </a:solidFill>
                <a:latin typeface="Monaco"/>
                <a:sym typeface="Arial" pitchFamily="34" charset="0"/>
              </a:rPr>
              <a:t>681</a:t>
            </a:r>
            <a:r>
              <a:rPr lang="en-US" sz="900" dirty="0" smtClean="0">
                <a:solidFill>
                  <a:srgbClr val="FFFFFF"/>
                </a:solidFill>
                <a:latin typeface="Futura Std Book"/>
                <a:sym typeface="Arial" pitchFamily="34" charset="0"/>
              </a:rPr>
              <a:t>. </a:t>
            </a:r>
            <a:endParaRPr lang="en-US" sz="900" dirty="0">
              <a:solidFill>
                <a:srgbClr val="FFFFFF"/>
              </a:solidFill>
              <a:latin typeface="Futura Std Book"/>
              <a:sym typeface="Arial" pitchFamily="34" charset="0"/>
            </a:endParaRPr>
          </a:p>
        </p:txBody>
      </p:sp>
      <p:sp>
        <p:nvSpPr>
          <p:cNvPr id="6149" name="Freeform 3"/>
          <p:cNvSpPr>
            <a:spLocks/>
          </p:cNvSpPr>
          <p:nvPr/>
        </p:nvSpPr>
        <p:spPr bwMode="auto">
          <a:xfrm>
            <a:off x="4778375" y="2268538"/>
            <a:ext cx="1746250" cy="3001962"/>
          </a:xfrm>
          <a:custGeom>
            <a:avLst/>
            <a:gdLst>
              <a:gd name="T0" fmla="*/ 31790 w 21600"/>
              <a:gd name="T1" fmla="*/ 2954337 h 21600"/>
              <a:gd name="T2" fmla="*/ 0 w 21600"/>
              <a:gd name="T3" fmla="*/ 2483558 h 21600"/>
              <a:gd name="T4" fmla="*/ 335220 w 21600"/>
              <a:gd name="T5" fmla="*/ 0 h 21600"/>
              <a:gd name="T6" fmla="*/ 1920865 w 21600"/>
              <a:gd name="T7" fmla="*/ 2483558 h 21600"/>
              <a:gd name="T8" fmla="*/ 1928812 w 21600"/>
              <a:gd name="T9" fmla="*/ 2943258 h 21600"/>
              <a:gd name="T10" fmla="*/ 31790 w 21600"/>
              <a:gd name="T11" fmla="*/ 2954337 h 21600"/>
              <a:gd name="T12" fmla="*/ 31790 w 21600"/>
              <a:gd name="T13" fmla="*/ 295433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356" y="21600"/>
                </a:moveTo>
                <a:lnTo>
                  <a:pt x="0" y="18158"/>
                </a:lnTo>
                <a:lnTo>
                  <a:pt x="3754" y="0"/>
                </a:lnTo>
                <a:lnTo>
                  <a:pt x="21511" y="18158"/>
                </a:lnTo>
                <a:lnTo>
                  <a:pt x="21600" y="21519"/>
                </a:lnTo>
                <a:lnTo>
                  <a:pt x="356" y="21600"/>
                </a:lnTo>
                <a:close/>
                <a:moveTo>
                  <a:pt x="356" y="21600"/>
                </a:moveTo>
              </a:path>
            </a:pathLst>
          </a:custGeom>
          <a:gradFill flip="none" rotWithShape="1">
            <a:gsLst>
              <a:gs pos="0">
                <a:srgbClr val="285081"/>
              </a:gs>
              <a:gs pos="50000">
                <a:srgbClr val="739ED3">
                  <a:tint val="44500"/>
                  <a:satMod val="160000"/>
                </a:srgbClr>
              </a:gs>
              <a:gs pos="100000">
                <a:srgbClr val="739ED3">
                  <a:tint val="23500"/>
                  <a:satMod val="160000"/>
                </a:srgbClr>
              </a:gs>
            </a:gsLst>
            <a:lin ang="16200000" scaled="1"/>
            <a:tileRect/>
          </a:gradFill>
          <a:ln w="9525" cap="flat">
            <a:noFill/>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latin typeface="Futura Std Book"/>
            </a:endParaRPr>
          </a:p>
        </p:txBody>
      </p:sp>
      <p:sp>
        <p:nvSpPr>
          <p:cNvPr id="12292" name="Freeform 4"/>
          <p:cNvSpPr>
            <a:spLocks/>
          </p:cNvSpPr>
          <p:nvPr/>
        </p:nvSpPr>
        <p:spPr bwMode="auto">
          <a:xfrm>
            <a:off x="2555875" y="2046288"/>
            <a:ext cx="2066925" cy="3192462"/>
          </a:xfrm>
          <a:custGeom>
            <a:avLst/>
            <a:gdLst/>
            <a:ahLst/>
            <a:cxnLst>
              <a:cxn ang="0">
                <a:pos x="18" y="21600"/>
              </a:cxn>
              <a:cxn ang="0">
                <a:pos x="0" y="18534"/>
              </a:cxn>
              <a:cxn ang="0">
                <a:pos x="16765" y="0"/>
              </a:cxn>
              <a:cxn ang="0">
                <a:pos x="21600" y="18664"/>
              </a:cxn>
              <a:cxn ang="0">
                <a:pos x="21355" y="21384"/>
              </a:cxn>
              <a:cxn ang="0">
                <a:pos x="18" y="21600"/>
              </a:cxn>
              <a:cxn ang="0">
                <a:pos x="18" y="21600"/>
              </a:cxn>
            </a:cxnLst>
            <a:rect l="0" t="0" r="r" b="b"/>
            <a:pathLst>
              <a:path w="21600" h="21600">
                <a:moveTo>
                  <a:pt x="18" y="21600"/>
                </a:moveTo>
                <a:lnTo>
                  <a:pt x="0" y="18534"/>
                </a:lnTo>
                <a:lnTo>
                  <a:pt x="16765" y="0"/>
                </a:lnTo>
                <a:lnTo>
                  <a:pt x="21600" y="18664"/>
                </a:lnTo>
                <a:lnTo>
                  <a:pt x="21355" y="21384"/>
                </a:lnTo>
                <a:lnTo>
                  <a:pt x="18" y="21600"/>
                </a:lnTo>
                <a:close/>
                <a:moveTo>
                  <a:pt x="18" y="21600"/>
                </a:moveTo>
              </a:path>
            </a:pathLst>
          </a:custGeom>
          <a:gradFill>
            <a:gsLst>
              <a:gs pos="0">
                <a:srgbClr val="770000"/>
              </a:gs>
              <a:gs pos="50000">
                <a:srgbClr val="770000">
                  <a:tint val="44500"/>
                  <a:satMod val="160000"/>
                </a:srgbClr>
              </a:gs>
              <a:gs pos="100000">
                <a:srgbClr val="770000">
                  <a:tint val="23500"/>
                  <a:satMod val="160000"/>
                </a:srgbClr>
              </a:gs>
            </a:gsLst>
            <a:lin ang="16200000" scaled="1"/>
          </a:gradFill>
          <a:ln>
            <a:noFill/>
            <a:headEnd type="none" w="med" len="med"/>
            <a:tailEnd type="none" w="med" len="med"/>
          </a:ln>
          <a:effectLst>
            <a:outerShdw blurRad="40005" dist="22860" dir="5400000" algn="ctr" rotWithShape="0">
              <a:srgbClr val="000000">
                <a:alpha val="35000"/>
              </a:srgbClr>
            </a:outerShdw>
          </a:effectLst>
        </p:spPr>
        <p:style>
          <a:lnRef idx="1">
            <a:schemeClr val="accent1"/>
          </a:lnRef>
          <a:fillRef idx="0">
            <a:schemeClr val="accent1"/>
          </a:fillRef>
          <a:effectRef idx="0">
            <a:schemeClr val="accent1"/>
          </a:effectRef>
          <a:fontRef idx="minor">
            <a:schemeClr val="tx1"/>
          </a:fontRef>
        </p:style>
        <p:txBody>
          <a:bodyPr lIns="0" tIns="0" rIns="0" bIns="0"/>
          <a:lstStyle/>
          <a:p>
            <a:pPr fontAlgn="auto">
              <a:spcBef>
                <a:spcPts val="0"/>
              </a:spcBef>
              <a:spcAft>
                <a:spcPts val="0"/>
              </a:spcAft>
              <a:defRPr/>
            </a:pPr>
            <a:endParaRPr lang="en-CA">
              <a:latin typeface="Futura Std Book"/>
            </a:endParaRPr>
          </a:p>
        </p:txBody>
      </p:sp>
      <p:sp>
        <p:nvSpPr>
          <p:cNvPr id="6151" name="Freeform 5"/>
          <p:cNvSpPr>
            <a:spLocks/>
          </p:cNvSpPr>
          <p:nvPr/>
        </p:nvSpPr>
        <p:spPr bwMode="auto">
          <a:xfrm>
            <a:off x="2989263" y="2062163"/>
            <a:ext cx="1265237" cy="1158875"/>
          </a:xfrm>
          <a:custGeom>
            <a:avLst/>
            <a:gdLst>
              <a:gd name="T0" fmla="*/ 2147483647 w 21230"/>
              <a:gd name="T1" fmla="*/ 0 h 20944"/>
              <a:gd name="T2" fmla="*/ 2147483647 w 21230"/>
              <a:gd name="T3" fmla="*/ 2004588294 h 20944"/>
              <a:gd name="T4" fmla="*/ 2147483647 w 21230"/>
              <a:gd name="T5" fmla="*/ 2147483647 h 20944"/>
              <a:gd name="T6" fmla="*/ 0 w 21230"/>
              <a:gd name="T7" fmla="*/ 2147483647 h 20944"/>
              <a:gd name="T8" fmla="*/ 0 60000 65536"/>
              <a:gd name="T9" fmla="*/ 0 60000 65536"/>
              <a:gd name="T10" fmla="*/ 0 60000 65536"/>
              <a:gd name="T11" fmla="*/ 0 60000 65536"/>
              <a:gd name="T12" fmla="*/ 0 w 21230"/>
              <a:gd name="T13" fmla="*/ 0 h 20944"/>
              <a:gd name="T14" fmla="*/ 21230 w 21230"/>
              <a:gd name="T15" fmla="*/ 20944 h 20944"/>
            </a:gdLst>
            <a:ahLst/>
            <a:cxnLst>
              <a:cxn ang="T8">
                <a:pos x="T0" y="T1"/>
              </a:cxn>
              <a:cxn ang="T9">
                <a:pos x="T2" y="T3"/>
              </a:cxn>
              <a:cxn ang="T10">
                <a:pos x="T4" y="T5"/>
              </a:cxn>
              <a:cxn ang="T11">
                <a:pos x="T6" y="T7"/>
              </a:cxn>
            </a:cxnLst>
            <a:rect l="T12" t="T13" r="T14" b="T15"/>
            <a:pathLst>
              <a:path w="21230" h="20944">
                <a:moveTo>
                  <a:pt x="21227" y="0"/>
                </a:moveTo>
                <a:cubicBezTo>
                  <a:pt x="21102" y="1972"/>
                  <a:pt x="21600" y="8499"/>
                  <a:pt x="20430" y="11833"/>
                </a:cubicBezTo>
                <a:cubicBezTo>
                  <a:pt x="19261" y="15167"/>
                  <a:pt x="17668" y="18595"/>
                  <a:pt x="14259" y="20097"/>
                </a:cubicBezTo>
                <a:cubicBezTo>
                  <a:pt x="10850" y="21600"/>
                  <a:pt x="2961" y="20614"/>
                  <a:pt x="0" y="20755"/>
                </a:cubicBezTo>
              </a:path>
            </a:pathLst>
          </a:custGeom>
          <a:noFill/>
          <a:ln w="177800" cap="flat">
            <a:solidFill>
              <a:srgbClr val="ECCC75"/>
            </a:solidFill>
            <a:prstDash val="solid"/>
            <a:round/>
            <a:headEnd type="none" w="med" len="med"/>
            <a:tailEnd type="none" w="med" len="med"/>
          </a:ln>
        </p:spPr>
        <p:txBody>
          <a:bodyPr lIns="0" tIns="0" rIns="0" bIns="0"/>
          <a:lstStyle/>
          <a:p>
            <a:endParaRPr lang="en-CA"/>
          </a:p>
        </p:txBody>
      </p:sp>
      <p:sp>
        <p:nvSpPr>
          <p:cNvPr id="6152" name="Freeform 6"/>
          <p:cNvSpPr>
            <a:spLocks/>
          </p:cNvSpPr>
          <p:nvPr/>
        </p:nvSpPr>
        <p:spPr bwMode="auto">
          <a:xfrm>
            <a:off x="2989263" y="2190750"/>
            <a:ext cx="2058987" cy="1363663"/>
          </a:xfrm>
          <a:custGeom>
            <a:avLst/>
            <a:gdLst>
              <a:gd name="T0" fmla="*/ 2147483647 w 21415"/>
              <a:gd name="T1" fmla="*/ 0 h 21505"/>
              <a:gd name="T2" fmla="*/ 2147483647 w 21415"/>
              <a:gd name="T3" fmla="*/ 1790870031 h 21505"/>
              <a:gd name="T4" fmla="*/ 2147483647 w 21415"/>
              <a:gd name="T5" fmla="*/ 2147483647 h 21505"/>
              <a:gd name="T6" fmla="*/ 2147483647 w 21415"/>
              <a:gd name="T7" fmla="*/ 2147483647 h 21505"/>
              <a:gd name="T8" fmla="*/ 0 w 21415"/>
              <a:gd name="T9" fmla="*/ 2147483647 h 21505"/>
              <a:gd name="T10" fmla="*/ 0 60000 65536"/>
              <a:gd name="T11" fmla="*/ 0 60000 65536"/>
              <a:gd name="T12" fmla="*/ 0 60000 65536"/>
              <a:gd name="T13" fmla="*/ 0 60000 65536"/>
              <a:gd name="T14" fmla="*/ 0 60000 65536"/>
              <a:gd name="T15" fmla="*/ 0 w 21415"/>
              <a:gd name="T16" fmla="*/ 0 h 21505"/>
              <a:gd name="T17" fmla="*/ 21415 w 21415"/>
              <a:gd name="T18" fmla="*/ 21505 h 21505"/>
            </a:gdLst>
            <a:ahLst/>
            <a:cxnLst>
              <a:cxn ang="T10">
                <a:pos x="T0" y="T1"/>
              </a:cxn>
              <a:cxn ang="T11">
                <a:pos x="T2" y="T3"/>
              </a:cxn>
              <a:cxn ang="T12">
                <a:pos x="T4" y="T5"/>
              </a:cxn>
              <a:cxn ang="T13">
                <a:pos x="T6" y="T7"/>
              </a:cxn>
              <a:cxn ang="T14">
                <a:pos x="T8" y="T9"/>
              </a:cxn>
            </a:cxnLst>
            <a:rect l="T15" t="T16" r="T17" b="T18"/>
            <a:pathLst>
              <a:path w="21415" h="21505">
                <a:moveTo>
                  <a:pt x="21415" y="0"/>
                </a:moveTo>
                <a:cubicBezTo>
                  <a:pt x="21331" y="2626"/>
                  <a:pt x="21600" y="12246"/>
                  <a:pt x="20877" y="15698"/>
                </a:cubicBezTo>
                <a:cubicBezTo>
                  <a:pt x="20153" y="19151"/>
                  <a:pt x="19228" y="19711"/>
                  <a:pt x="17108" y="20656"/>
                </a:cubicBezTo>
                <a:cubicBezTo>
                  <a:pt x="14989" y="21600"/>
                  <a:pt x="11036" y="21334"/>
                  <a:pt x="8193" y="21452"/>
                </a:cubicBezTo>
                <a:cubicBezTo>
                  <a:pt x="5350" y="21570"/>
                  <a:pt x="1699" y="21452"/>
                  <a:pt x="0" y="21452"/>
                </a:cubicBezTo>
              </a:path>
            </a:pathLst>
          </a:custGeom>
          <a:noFill/>
          <a:ln w="38100" cap="flat">
            <a:solidFill>
              <a:srgbClr val="ECCC75"/>
            </a:solidFill>
            <a:prstDash val="solid"/>
            <a:round/>
            <a:headEnd type="none" w="med" len="med"/>
            <a:tailEnd type="none" w="med" len="med"/>
          </a:ln>
        </p:spPr>
        <p:txBody>
          <a:bodyPr lIns="0" tIns="0" rIns="0" bIns="0"/>
          <a:lstStyle/>
          <a:p>
            <a:endParaRPr lang="en-CA"/>
          </a:p>
        </p:txBody>
      </p:sp>
      <p:sp>
        <p:nvSpPr>
          <p:cNvPr id="6153" name="Rectangle 7"/>
          <p:cNvSpPr>
            <a:spLocks/>
          </p:cNvSpPr>
          <p:nvPr/>
        </p:nvSpPr>
        <p:spPr bwMode="auto">
          <a:xfrm>
            <a:off x="4519613" y="1243013"/>
            <a:ext cx="1006475" cy="419100"/>
          </a:xfrm>
          <a:prstGeom prst="rect">
            <a:avLst/>
          </a:prstGeom>
          <a:noFill/>
          <a:ln w="9525">
            <a:noFill/>
            <a:miter lim="800000"/>
            <a:headEnd/>
            <a:tailEnd/>
          </a:ln>
        </p:spPr>
        <p:txBody>
          <a:bodyPr lIns="26788" tIns="26788" rIns="26788" bIns="26788" anchor="ctr"/>
          <a:lstStyle/>
          <a:p>
            <a:pPr algn="ctr"/>
            <a:r>
              <a:rPr lang="en-US" sz="1300" dirty="0" smtClean="0">
                <a:latin typeface="Futura Std Book"/>
                <a:cs typeface="Arial Bold" pitchFamily="34" charset="0"/>
                <a:sym typeface="Arial Bold" pitchFamily="34" charset="0"/>
              </a:rPr>
              <a:t>Proximal</a:t>
            </a:r>
          </a:p>
          <a:p>
            <a:pPr algn="ctr"/>
            <a:r>
              <a:rPr lang="en-US" sz="1300" dirty="0" smtClean="0">
                <a:latin typeface="Futura Std Book"/>
                <a:cs typeface="Arial Bold" pitchFamily="34" charset="0"/>
                <a:sym typeface="Arial Bold" pitchFamily="34" charset="0"/>
              </a:rPr>
              <a:t>tubule</a:t>
            </a:r>
          </a:p>
          <a:p>
            <a:pPr algn="ctr"/>
            <a:endParaRPr lang="en-US" sz="1300" dirty="0">
              <a:latin typeface="Futura Std Book"/>
              <a:cs typeface="Arial Bold" pitchFamily="34" charset="0"/>
              <a:sym typeface="Arial Bold" pitchFamily="34" charset="0"/>
            </a:endParaRPr>
          </a:p>
        </p:txBody>
      </p:sp>
      <p:pic>
        <p:nvPicPr>
          <p:cNvPr id="6154" name="Picture 8"/>
          <p:cNvPicPr>
            <a:picLocks noChangeAspect="1" noChangeArrowheads="1"/>
          </p:cNvPicPr>
          <p:nvPr/>
        </p:nvPicPr>
        <p:blipFill>
          <a:blip r:embed="rId4" cstate="print"/>
          <a:srcRect/>
          <a:stretch>
            <a:fillRect/>
          </a:stretch>
        </p:blipFill>
        <p:spPr bwMode="auto">
          <a:xfrm>
            <a:off x="2166938" y="1306513"/>
            <a:ext cx="1606550" cy="1566862"/>
          </a:xfrm>
          <a:prstGeom prst="rect">
            <a:avLst/>
          </a:prstGeom>
          <a:noFill/>
          <a:ln w="9525">
            <a:noFill/>
            <a:miter lim="800000"/>
            <a:headEnd/>
            <a:tailEnd/>
          </a:ln>
        </p:spPr>
      </p:pic>
      <p:sp>
        <p:nvSpPr>
          <p:cNvPr id="6155" name="Freeform 9"/>
          <p:cNvSpPr>
            <a:spLocks/>
          </p:cNvSpPr>
          <p:nvPr/>
        </p:nvSpPr>
        <p:spPr bwMode="auto">
          <a:xfrm>
            <a:off x="3716338" y="1293813"/>
            <a:ext cx="4110037" cy="3143250"/>
          </a:xfrm>
          <a:custGeom>
            <a:avLst/>
            <a:gdLst>
              <a:gd name="T0" fmla="*/ 119107 w 21567"/>
              <a:gd name="T1" fmla="*/ 667586 h 21409"/>
              <a:gd name="T2" fmla="*/ 523879 w 21567"/>
              <a:gd name="T3" fmla="*/ 516656 h 21409"/>
              <a:gd name="T4" fmla="*/ 1025461 w 21567"/>
              <a:gd name="T5" fmla="*/ 516656 h 21409"/>
              <a:gd name="T6" fmla="*/ 1528757 w 21567"/>
              <a:gd name="T7" fmla="*/ 516656 h 21409"/>
              <a:gd name="T8" fmla="*/ 1692267 w 21567"/>
              <a:gd name="T9" fmla="*/ 1143867 h 21409"/>
              <a:gd name="T10" fmla="*/ 1647864 w 21567"/>
              <a:gd name="T11" fmla="*/ 1544096 h 21409"/>
              <a:gd name="T12" fmla="*/ 1673210 w 21567"/>
              <a:gd name="T13" fmla="*/ 2732010 h 21409"/>
              <a:gd name="T14" fmla="*/ 1971644 w 21567"/>
              <a:gd name="T15" fmla="*/ 3062206 h 21409"/>
              <a:gd name="T16" fmla="*/ 2301903 w 21567"/>
              <a:gd name="T17" fmla="*/ 2725550 h 21409"/>
              <a:gd name="T18" fmla="*/ 2346306 w 21567"/>
              <a:gd name="T19" fmla="*/ 1512384 h 21409"/>
              <a:gd name="T20" fmla="*/ 2301903 w 21567"/>
              <a:gd name="T21" fmla="*/ 1124928 h 21409"/>
              <a:gd name="T22" fmla="*/ 2541640 w 21567"/>
              <a:gd name="T23" fmla="*/ 521355 h 21409"/>
              <a:gd name="T24" fmla="*/ 3063804 w 21567"/>
              <a:gd name="T25" fmla="*/ 511958 h 21409"/>
              <a:gd name="T26" fmla="*/ 3546329 w 21567"/>
              <a:gd name="T27" fmla="*/ 516656 h 21409"/>
              <a:gd name="T28" fmla="*/ 3903649 w 21567"/>
              <a:gd name="T29" fmla="*/ 602399 h 21409"/>
              <a:gd name="T30" fmla="*/ 4003699 w 21567"/>
              <a:gd name="T31" fmla="*/ 3670 h 21409"/>
              <a:gd name="T32" fmla="*/ 4105273 w 21567"/>
              <a:gd name="T33" fmla="*/ 743786 h 21409"/>
              <a:gd name="T34" fmla="*/ 3908413 w 21567"/>
              <a:gd name="T35" fmla="*/ 3143250 h 21409"/>
              <a:gd name="T36" fmla="*/ 3898885 w 21567"/>
              <a:gd name="T37" fmla="*/ 1100996 h 21409"/>
              <a:gd name="T38" fmla="*/ 3555858 w 21567"/>
              <a:gd name="T39" fmla="*/ 813671 h 21409"/>
              <a:gd name="T40" fmla="*/ 3079621 w 21567"/>
              <a:gd name="T41" fmla="*/ 808826 h 21409"/>
              <a:gd name="T42" fmla="*/ 2581279 w 21567"/>
              <a:gd name="T43" fmla="*/ 823068 h 21409"/>
              <a:gd name="T44" fmla="*/ 2466937 w 21567"/>
              <a:gd name="T45" fmla="*/ 1124928 h 21409"/>
              <a:gd name="T46" fmla="*/ 2422534 w 21567"/>
              <a:gd name="T47" fmla="*/ 1518697 h 21409"/>
              <a:gd name="T48" fmla="*/ 2359074 w 21567"/>
              <a:gd name="T49" fmla="*/ 2789122 h 21409"/>
              <a:gd name="T50" fmla="*/ 1971644 w 21567"/>
              <a:gd name="T51" fmla="*/ 3132092 h 21409"/>
              <a:gd name="T52" fmla="*/ 1654153 w 21567"/>
              <a:gd name="T53" fmla="*/ 2973380 h 21409"/>
              <a:gd name="T54" fmla="*/ 1571636 w 21567"/>
              <a:gd name="T55" fmla="*/ 2071324 h 21409"/>
              <a:gd name="T56" fmla="*/ 1571636 w 21567"/>
              <a:gd name="T57" fmla="*/ 1271013 h 21409"/>
              <a:gd name="T58" fmla="*/ 1506461 w 21567"/>
              <a:gd name="T59" fmla="*/ 869169 h 21409"/>
              <a:gd name="T60" fmla="*/ 1038229 w 21567"/>
              <a:gd name="T61" fmla="*/ 808826 h 21409"/>
              <a:gd name="T62" fmla="*/ 525403 w 21567"/>
              <a:gd name="T63" fmla="*/ 813671 h 21409"/>
              <a:gd name="T64" fmla="*/ 46118 w 21567"/>
              <a:gd name="T65" fmla="*/ 953296 h 21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67"/>
              <a:gd name="T100" fmla="*/ 0 h 21409"/>
              <a:gd name="T101" fmla="*/ 21567 w 21567"/>
              <a:gd name="T102" fmla="*/ 21409 h 214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67" h="21409">
                <a:moveTo>
                  <a:pt x="0" y="4449"/>
                </a:moveTo>
                <a:cubicBezTo>
                  <a:pt x="100" y="4460"/>
                  <a:pt x="392" y="4547"/>
                  <a:pt x="625" y="4547"/>
                </a:cubicBezTo>
                <a:cubicBezTo>
                  <a:pt x="858" y="4547"/>
                  <a:pt x="1066" y="4601"/>
                  <a:pt x="1416" y="4428"/>
                </a:cubicBezTo>
                <a:cubicBezTo>
                  <a:pt x="1766" y="4254"/>
                  <a:pt x="2324" y="3519"/>
                  <a:pt x="2749" y="3519"/>
                </a:cubicBezTo>
                <a:cubicBezTo>
                  <a:pt x="3190" y="3519"/>
                  <a:pt x="3632" y="4428"/>
                  <a:pt x="4073" y="4428"/>
                </a:cubicBezTo>
                <a:cubicBezTo>
                  <a:pt x="4498" y="4428"/>
                  <a:pt x="4940" y="3519"/>
                  <a:pt x="5381" y="3519"/>
                </a:cubicBezTo>
                <a:cubicBezTo>
                  <a:pt x="5814" y="3519"/>
                  <a:pt x="6273" y="4428"/>
                  <a:pt x="6714" y="4428"/>
                </a:cubicBezTo>
                <a:cubicBezTo>
                  <a:pt x="7156" y="4428"/>
                  <a:pt x="7680" y="3378"/>
                  <a:pt x="8022" y="3519"/>
                </a:cubicBezTo>
                <a:cubicBezTo>
                  <a:pt x="8372" y="3660"/>
                  <a:pt x="8630" y="4525"/>
                  <a:pt x="8772" y="5239"/>
                </a:cubicBezTo>
                <a:cubicBezTo>
                  <a:pt x="8913" y="5953"/>
                  <a:pt x="8897" y="7229"/>
                  <a:pt x="8880" y="7791"/>
                </a:cubicBezTo>
                <a:cubicBezTo>
                  <a:pt x="8863" y="8354"/>
                  <a:pt x="8722" y="8159"/>
                  <a:pt x="8680" y="8613"/>
                </a:cubicBezTo>
                <a:cubicBezTo>
                  <a:pt x="8638" y="9068"/>
                  <a:pt x="8655" y="9598"/>
                  <a:pt x="8647" y="10517"/>
                </a:cubicBezTo>
                <a:cubicBezTo>
                  <a:pt x="8638" y="11436"/>
                  <a:pt x="8622" y="12799"/>
                  <a:pt x="8647" y="14151"/>
                </a:cubicBezTo>
                <a:cubicBezTo>
                  <a:pt x="8672" y="15503"/>
                  <a:pt x="8688" y="17580"/>
                  <a:pt x="8780" y="18608"/>
                </a:cubicBezTo>
                <a:cubicBezTo>
                  <a:pt x="8872" y="19635"/>
                  <a:pt x="8955" y="19960"/>
                  <a:pt x="9213" y="20338"/>
                </a:cubicBezTo>
                <a:cubicBezTo>
                  <a:pt x="9471" y="20717"/>
                  <a:pt x="9971" y="20857"/>
                  <a:pt x="10346" y="20857"/>
                </a:cubicBezTo>
                <a:cubicBezTo>
                  <a:pt x="10721" y="20857"/>
                  <a:pt x="11154" y="20717"/>
                  <a:pt x="11446" y="20338"/>
                </a:cubicBezTo>
                <a:cubicBezTo>
                  <a:pt x="11737" y="19960"/>
                  <a:pt x="11937" y="19592"/>
                  <a:pt x="12079" y="18564"/>
                </a:cubicBezTo>
                <a:cubicBezTo>
                  <a:pt x="12220" y="17537"/>
                  <a:pt x="12237" y="15568"/>
                  <a:pt x="12279" y="14195"/>
                </a:cubicBezTo>
                <a:cubicBezTo>
                  <a:pt x="12320" y="12821"/>
                  <a:pt x="12304" y="11231"/>
                  <a:pt x="12312" y="10301"/>
                </a:cubicBezTo>
                <a:cubicBezTo>
                  <a:pt x="12320" y="9371"/>
                  <a:pt x="12354" y="9057"/>
                  <a:pt x="12312" y="8613"/>
                </a:cubicBezTo>
                <a:cubicBezTo>
                  <a:pt x="12270" y="8170"/>
                  <a:pt x="12079" y="8235"/>
                  <a:pt x="12079" y="7662"/>
                </a:cubicBezTo>
                <a:cubicBezTo>
                  <a:pt x="12079" y="7088"/>
                  <a:pt x="12129" y="5844"/>
                  <a:pt x="12337" y="5163"/>
                </a:cubicBezTo>
                <a:cubicBezTo>
                  <a:pt x="12545" y="4482"/>
                  <a:pt x="12937" y="3670"/>
                  <a:pt x="13337" y="3551"/>
                </a:cubicBezTo>
                <a:cubicBezTo>
                  <a:pt x="13728" y="3443"/>
                  <a:pt x="14253" y="4492"/>
                  <a:pt x="14711" y="4482"/>
                </a:cubicBezTo>
                <a:cubicBezTo>
                  <a:pt x="15161" y="4471"/>
                  <a:pt x="15636" y="3487"/>
                  <a:pt x="16077" y="3487"/>
                </a:cubicBezTo>
                <a:cubicBezTo>
                  <a:pt x="16519" y="3487"/>
                  <a:pt x="16952" y="4438"/>
                  <a:pt x="17368" y="4449"/>
                </a:cubicBezTo>
                <a:cubicBezTo>
                  <a:pt x="17793" y="4460"/>
                  <a:pt x="18193" y="3541"/>
                  <a:pt x="18609" y="3519"/>
                </a:cubicBezTo>
                <a:cubicBezTo>
                  <a:pt x="19034" y="3497"/>
                  <a:pt x="19592" y="4254"/>
                  <a:pt x="19901" y="4341"/>
                </a:cubicBezTo>
                <a:cubicBezTo>
                  <a:pt x="20209" y="4438"/>
                  <a:pt x="20375" y="4709"/>
                  <a:pt x="20484" y="4103"/>
                </a:cubicBezTo>
                <a:cubicBezTo>
                  <a:pt x="20592" y="3497"/>
                  <a:pt x="20450" y="1356"/>
                  <a:pt x="20534" y="674"/>
                </a:cubicBezTo>
                <a:cubicBezTo>
                  <a:pt x="20625" y="4"/>
                  <a:pt x="20850" y="25"/>
                  <a:pt x="21009" y="25"/>
                </a:cubicBezTo>
                <a:cubicBezTo>
                  <a:pt x="21167" y="25"/>
                  <a:pt x="21425" y="-191"/>
                  <a:pt x="21508" y="642"/>
                </a:cubicBezTo>
                <a:cubicBezTo>
                  <a:pt x="21600" y="1475"/>
                  <a:pt x="21533" y="1604"/>
                  <a:pt x="21542" y="5066"/>
                </a:cubicBezTo>
                <a:cubicBezTo>
                  <a:pt x="21550" y="8527"/>
                  <a:pt x="21558" y="18002"/>
                  <a:pt x="21567" y="21409"/>
                </a:cubicBezTo>
                <a:lnTo>
                  <a:pt x="20509" y="21409"/>
                </a:lnTo>
                <a:cubicBezTo>
                  <a:pt x="20509" y="20165"/>
                  <a:pt x="20517" y="16260"/>
                  <a:pt x="20509" y="13935"/>
                </a:cubicBezTo>
                <a:cubicBezTo>
                  <a:pt x="20500" y="11620"/>
                  <a:pt x="20550" y="8765"/>
                  <a:pt x="20459" y="7499"/>
                </a:cubicBezTo>
                <a:cubicBezTo>
                  <a:pt x="20359" y="6223"/>
                  <a:pt x="20226" y="6645"/>
                  <a:pt x="19926" y="6331"/>
                </a:cubicBezTo>
                <a:cubicBezTo>
                  <a:pt x="19634" y="6007"/>
                  <a:pt x="19084" y="5509"/>
                  <a:pt x="18659" y="5542"/>
                </a:cubicBezTo>
                <a:cubicBezTo>
                  <a:pt x="18243" y="5574"/>
                  <a:pt x="17810" y="6504"/>
                  <a:pt x="17402" y="6504"/>
                </a:cubicBezTo>
                <a:cubicBezTo>
                  <a:pt x="16985" y="6504"/>
                  <a:pt x="16585" y="5498"/>
                  <a:pt x="16160" y="5509"/>
                </a:cubicBezTo>
                <a:cubicBezTo>
                  <a:pt x="15727" y="5520"/>
                  <a:pt x="15244" y="6558"/>
                  <a:pt x="14811" y="6569"/>
                </a:cubicBezTo>
                <a:cubicBezTo>
                  <a:pt x="14386" y="6580"/>
                  <a:pt x="13836" y="5639"/>
                  <a:pt x="13545" y="5606"/>
                </a:cubicBezTo>
                <a:cubicBezTo>
                  <a:pt x="13253" y="5585"/>
                  <a:pt x="13145" y="6050"/>
                  <a:pt x="13045" y="6396"/>
                </a:cubicBezTo>
                <a:cubicBezTo>
                  <a:pt x="12945" y="6742"/>
                  <a:pt x="12995" y="7294"/>
                  <a:pt x="12945" y="7662"/>
                </a:cubicBezTo>
                <a:cubicBezTo>
                  <a:pt x="12895" y="8029"/>
                  <a:pt x="12787" y="8170"/>
                  <a:pt x="12745" y="8613"/>
                </a:cubicBezTo>
                <a:cubicBezTo>
                  <a:pt x="12703" y="9057"/>
                  <a:pt x="12737" y="9295"/>
                  <a:pt x="12712" y="10344"/>
                </a:cubicBezTo>
                <a:cubicBezTo>
                  <a:pt x="12687" y="11393"/>
                  <a:pt x="12670" y="13448"/>
                  <a:pt x="12612" y="14887"/>
                </a:cubicBezTo>
                <a:cubicBezTo>
                  <a:pt x="12553" y="16325"/>
                  <a:pt x="12537" y="18024"/>
                  <a:pt x="12379" y="18997"/>
                </a:cubicBezTo>
                <a:cubicBezTo>
                  <a:pt x="12220" y="19970"/>
                  <a:pt x="11987" y="20338"/>
                  <a:pt x="11646" y="20728"/>
                </a:cubicBezTo>
                <a:cubicBezTo>
                  <a:pt x="11304" y="21117"/>
                  <a:pt x="10738" y="21279"/>
                  <a:pt x="10346" y="21333"/>
                </a:cubicBezTo>
                <a:cubicBezTo>
                  <a:pt x="9954" y="21387"/>
                  <a:pt x="9588" y="21214"/>
                  <a:pt x="9313" y="21030"/>
                </a:cubicBezTo>
                <a:cubicBezTo>
                  <a:pt x="9038" y="20847"/>
                  <a:pt x="8838" y="20652"/>
                  <a:pt x="8680" y="20252"/>
                </a:cubicBezTo>
                <a:cubicBezTo>
                  <a:pt x="8522" y="19851"/>
                  <a:pt x="8455" y="19678"/>
                  <a:pt x="8380" y="18651"/>
                </a:cubicBezTo>
                <a:cubicBezTo>
                  <a:pt x="8305" y="17623"/>
                  <a:pt x="8272" y="15460"/>
                  <a:pt x="8247" y="14108"/>
                </a:cubicBezTo>
                <a:cubicBezTo>
                  <a:pt x="8222" y="12756"/>
                  <a:pt x="8213" y="11426"/>
                  <a:pt x="8213" y="10517"/>
                </a:cubicBezTo>
                <a:cubicBezTo>
                  <a:pt x="8213" y="9608"/>
                  <a:pt x="8280" y="9111"/>
                  <a:pt x="8247" y="8657"/>
                </a:cubicBezTo>
                <a:cubicBezTo>
                  <a:pt x="8213" y="8202"/>
                  <a:pt x="8072" y="8246"/>
                  <a:pt x="8014" y="7791"/>
                </a:cubicBezTo>
                <a:cubicBezTo>
                  <a:pt x="7955" y="7337"/>
                  <a:pt x="8097" y="6147"/>
                  <a:pt x="7905" y="5920"/>
                </a:cubicBezTo>
                <a:cubicBezTo>
                  <a:pt x="7714" y="5693"/>
                  <a:pt x="7256" y="6504"/>
                  <a:pt x="6847" y="6429"/>
                </a:cubicBezTo>
                <a:cubicBezTo>
                  <a:pt x="6439" y="6364"/>
                  <a:pt x="5906" y="5509"/>
                  <a:pt x="5448" y="5509"/>
                </a:cubicBezTo>
                <a:cubicBezTo>
                  <a:pt x="4990" y="5509"/>
                  <a:pt x="4557" y="6472"/>
                  <a:pt x="4107" y="6472"/>
                </a:cubicBezTo>
                <a:cubicBezTo>
                  <a:pt x="3657" y="6472"/>
                  <a:pt x="3207" y="5542"/>
                  <a:pt x="2757" y="5542"/>
                </a:cubicBezTo>
                <a:cubicBezTo>
                  <a:pt x="2307" y="5542"/>
                  <a:pt x="1808" y="6310"/>
                  <a:pt x="1391" y="6472"/>
                </a:cubicBezTo>
                <a:cubicBezTo>
                  <a:pt x="975" y="6634"/>
                  <a:pt x="433" y="6493"/>
                  <a:pt x="242" y="6493"/>
                </a:cubicBezTo>
              </a:path>
            </a:pathLst>
          </a:custGeom>
          <a:gradFill flip="none" rotWithShape="1">
            <a:gsLst>
              <a:gs pos="0">
                <a:srgbClr val="285081"/>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9525" cap="flat">
            <a:noFill/>
            <a:prstDash val="solid"/>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latin typeface="Futura Std Book"/>
            </a:endParaRPr>
          </a:p>
        </p:txBody>
      </p:sp>
      <p:sp>
        <p:nvSpPr>
          <p:cNvPr id="6156" name="Rectangle 10"/>
          <p:cNvSpPr>
            <a:spLocks/>
          </p:cNvSpPr>
          <p:nvPr/>
        </p:nvSpPr>
        <p:spPr bwMode="auto">
          <a:xfrm>
            <a:off x="7577138" y="1268413"/>
            <a:ext cx="293687" cy="160337"/>
          </a:xfrm>
          <a:prstGeom prst="rect">
            <a:avLst/>
          </a:prstGeom>
          <a:gradFill flip="none" rotWithShape="1">
            <a:gsLst>
              <a:gs pos="0">
                <a:srgbClr val="285081"/>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9525">
            <a:noFill/>
            <a:miter lim="800000"/>
            <a:headEnd/>
            <a:tailEnd/>
          </a:ln>
          <a:effectLst>
            <a:outerShdw blurRad="40005" dist="22860" dir="5400000" algn="ctr" rotWithShape="0">
              <a:srgbClr val="000000">
                <a:alpha val="35000"/>
              </a:srgbClr>
            </a:outerShdw>
          </a:effectLst>
        </p:spPr>
        <p:txBody>
          <a:bodyPr wrap="none" lIns="0" tIns="0" rIns="0" bIns="0"/>
          <a:lstStyle/>
          <a:p>
            <a:pPr>
              <a:defRPr/>
            </a:pPr>
            <a:endParaRPr lang="en-CA">
              <a:latin typeface="Futura Std Book"/>
            </a:endParaRPr>
          </a:p>
        </p:txBody>
      </p:sp>
      <p:sp>
        <p:nvSpPr>
          <p:cNvPr id="6157" name="Rectangle 11"/>
          <p:cNvSpPr>
            <a:spLocks/>
          </p:cNvSpPr>
          <p:nvPr/>
        </p:nvSpPr>
        <p:spPr bwMode="auto">
          <a:xfrm>
            <a:off x="4130675" y="1609725"/>
            <a:ext cx="320675" cy="150813"/>
          </a:xfrm>
          <a:prstGeom prst="rect">
            <a:avLst/>
          </a:prstGeom>
          <a:noFill/>
          <a:ln w="9525">
            <a:noFill/>
            <a:miter lim="800000"/>
            <a:headEnd/>
            <a:tailEnd/>
          </a:ln>
        </p:spPr>
        <p:txBody>
          <a:bodyPr lIns="0" tIns="0" rIns="0" bIns="0"/>
          <a:lstStyle/>
          <a:p>
            <a:pPr>
              <a:spcBef>
                <a:spcPts val="713"/>
              </a:spcBef>
            </a:pPr>
            <a:r>
              <a:rPr lang="en-US" sz="1100">
                <a:latin typeface="Futura Std Book"/>
                <a:cs typeface="Arial Bold" pitchFamily="34" charset="0"/>
                <a:sym typeface="Arial Bold" pitchFamily="34" charset="0"/>
              </a:rPr>
              <a:t>S1</a:t>
            </a:r>
          </a:p>
        </p:txBody>
      </p:sp>
      <p:sp>
        <p:nvSpPr>
          <p:cNvPr id="6158" name="Rectangle 12"/>
          <p:cNvSpPr>
            <a:spLocks/>
          </p:cNvSpPr>
          <p:nvPr/>
        </p:nvSpPr>
        <p:spPr bwMode="auto">
          <a:xfrm>
            <a:off x="2566988" y="1098550"/>
            <a:ext cx="1069975" cy="265113"/>
          </a:xfrm>
          <a:prstGeom prst="rect">
            <a:avLst/>
          </a:prstGeom>
          <a:noFill/>
          <a:ln w="9525">
            <a:noFill/>
            <a:miter lim="800000"/>
            <a:headEnd/>
            <a:tailEnd/>
          </a:ln>
        </p:spPr>
        <p:txBody>
          <a:bodyPr lIns="26788" tIns="26788" rIns="26788" bIns="26788" anchor="ctr"/>
          <a:lstStyle/>
          <a:p>
            <a:pPr algn="ctr"/>
            <a:r>
              <a:rPr lang="en-US" sz="1300" dirty="0" err="1" smtClean="0">
                <a:latin typeface="Futura Std Book"/>
                <a:cs typeface="Arial Bold" pitchFamily="34" charset="0"/>
                <a:sym typeface="Arial Bold" pitchFamily="34" charset="0"/>
              </a:rPr>
              <a:t>Glomerulus</a:t>
            </a:r>
            <a:endParaRPr lang="en-US" sz="1300" dirty="0">
              <a:latin typeface="Futura Std Book"/>
              <a:cs typeface="Arial Bold" pitchFamily="34" charset="0"/>
              <a:sym typeface="Arial Bold" pitchFamily="34" charset="0"/>
            </a:endParaRPr>
          </a:p>
        </p:txBody>
      </p:sp>
      <p:sp>
        <p:nvSpPr>
          <p:cNvPr id="6159" name="Rectangle 13"/>
          <p:cNvSpPr>
            <a:spLocks/>
          </p:cNvSpPr>
          <p:nvPr/>
        </p:nvSpPr>
        <p:spPr bwMode="auto">
          <a:xfrm>
            <a:off x="6215063" y="1347788"/>
            <a:ext cx="1258887" cy="419100"/>
          </a:xfrm>
          <a:prstGeom prst="rect">
            <a:avLst/>
          </a:prstGeom>
          <a:noFill/>
          <a:ln w="9525">
            <a:noFill/>
            <a:miter lim="800000"/>
            <a:headEnd/>
            <a:tailEnd/>
          </a:ln>
        </p:spPr>
        <p:txBody>
          <a:bodyPr lIns="26788" tIns="26788" rIns="26788" bIns="26788" anchor="ctr"/>
          <a:lstStyle/>
          <a:p>
            <a:pPr algn="ctr"/>
            <a:r>
              <a:rPr lang="en-US" sz="1300" dirty="0" smtClean="0">
                <a:latin typeface="Futura Std Book"/>
                <a:cs typeface="Arial Bold" pitchFamily="34" charset="0"/>
                <a:sym typeface="Arial Bold" pitchFamily="34" charset="0"/>
              </a:rPr>
              <a:t>Distal</a:t>
            </a:r>
          </a:p>
          <a:p>
            <a:pPr algn="ctr"/>
            <a:r>
              <a:rPr lang="en-US" sz="1300" dirty="0" smtClean="0">
                <a:latin typeface="Futura Std Book"/>
                <a:cs typeface="Arial Bold" pitchFamily="34" charset="0"/>
                <a:sym typeface="Arial Bold" pitchFamily="34" charset="0"/>
              </a:rPr>
              <a:t>tubule</a:t>
            </a:r>
            <a:endParaRPr lang="en-US" sz="1300" dirty="0">
              <a:latin typeface="Futura Std Book"/>
              <a:cs typeface="Arial Bold" pitchFamily="34" charset="0"/>
              <a:sym typeface="Arial Bold" pitchFamily="34" charset="0"/>
            </a:endParaRPr>
          </a:p>
        </p:txBody>
      </p:sp>
      <p:sp>
        <p:nvSpPr>
          <p:cNvPr id="6160" name="Rectangle 14"/>
          <p:cNvSpPr>
            <a:spLocks/>
          </p:cNvSpPr>
          <p:nvPr/>
        </p:nvSpPr>
        <p:spPr bwMode="auto">
          <a:xfrm>
            <a:off x="6057114" y="3912862"/>
            <a:ext cx="738284" cy="420687"/>
          </a:xfrm>
          <a:prstGeom prst="rect">
            <a:avLst/>
          </a:prstGeom>
          <a:noFill/>
          <a:ln w="9525">
            <a:noFill/>
            <a:miter lim="800000"/>
            <a:headEnd/>
            <a:tailEnd/>
          </a:ln>
        </p:spPr>
        <p:txBody>
          <a:bodyPr lIns="26788" tIns="26788" rIns="26788" bIns="26788" anchor="ctr"/>
          <a:lstStyle/>
          <a:p>
            <a:r>
              <a:rPr lang="en-US" sz="1300" dirty="0" smtClean="0">
                <a:latin typeface="Futura Std Book"/>
                <a:cs typeface="Arial Bold" pitchFamily="34" charset="0"/>
                <a:sym typeface="Arial Bold" pitchFamily="34" charset="0"/>
              </a:rPr>
              <a:t>Loop of</a:t>
            </a:r>
          </a:p>
          <a:p>
            <a:r>
              <a:rPr lang="en-US" sz="1300" dirty="0" smtClean="0">
                <a:latin typeface="Futura Std Book"/>
                <a:cs typeface="Arial Bold" pitchFamily="34" charset="0"/>
                <a:sym typeface="Arial Bold" pitchFamily="34" charset="0"/>
              </a:rPr>
              <a:t> </a:t>
            </a:r>
            <a:r>
              <a:rPr lang="en-US" sz="1300" dirty="0" err="1" smtClean="0">
                <a:latin typeface="Futura Std Book"/>
                <a:cs typeface="Arial Bold" pitchFamily="34" charset="0"/>
                <a:sym typeface="Arial Bold" pitchFamily="34" charset="0"/>
              </a:rPr>
              <a:t>Henle</a:t>
            </a:r>
            <a:endParaRPr lang="en-US" sz="1300" dirty="0">
              <a:latin typeface="Futura Std Book"/>
              <a:cs typeface="Arial Bold" pitchFamily="34" charset="0"/>
              <a:sym typeface="Arial Bold" pitchFamily="34" charset="0"/>
            </a:endParaRPr>
          </a:p>
        </p:txBody>
      </p:sp>
      <p:sp>
        <p:nvSpPr>
          <p:cNvPr id="6161" name="Rectangle 15"/>
          <p:cNvSpPr>
            <a:spLocks/>
          </p:cNvSpPr>
          <p:nvPr/>
        </p:nvSpPr>
        <p:spPr bwMode="auto">
          <a:xfrm>
            <a:off x="7112000" y="804863"/>
            <a:ext cx="1076325" cy="420687"/>
          </a:xfrm>
          <a:prstGeom prst="rect">
            <a:avLst/>
          </a:prstGeom>
          <a:noFill/>
          <a:ln w="9525">
            <a:noFill/>
            <a:miter lim="800000"/>
            <a:headEnd/>
            <a:tailEnd/>
          </a:ln>
        </p:spPr>
        <p:txBody>
          <a:bodyPr lIns="26788" tIns="26788" rIns="26788" bIns="26788" anchor="ctr"/>
          <a:lstStyle/>
          <a:p>
            <a:pPr algn="ctr"/>
            <a:r>
              <a:rPr lang="en-US" sz="1300" dirty="0" smtClean="0">
                <a:latin typeface="Futura Std Book"/>
                <a:cs typeface="Arial Bold" pitchFamily="34" charset="0"/>
                <a:sym typeface="Arial Bold" pitchFamily="34" charset="0"/>
              </a:rPr>
              <a:t>Collecting </a:t>
            </a:r>
          </a:p>
          <a:p>
            <a:pPr algn="ctr"/>
            <a:r>
              <a:rPr lang="en-US" sz="1300" dirty="0" smtClean="0">
                <a:latin typeface="Futura Std Book"/>
                <a:cs typeface="Arial Bold" pitchFamily="34" charset="0"/>
                <a:sym typeface="Arial Bold" pitchFamily="34" charset="0"/>
              </a:rPr>
              <a:t>Duct</a:t>
            </a:r>
            <a:endParaRPr lang="en-US" sz="1300" dirty="0">
              <a:latin typeface="Futura Std Book"/>
              <a:cs typeface="Arial Bold" pitchFamily="34" charset="0"/>
              <a:sym typeface="Arial Bold" pitchFamily="34" charset="0"/>
            </a:endParaRPr>
          </a:p>
        </p:txBody>
      </p:sp>
      <p:grpSp>
        <p:nvGrpSpPr>
          <p:cNvPr id="2" name="Group 18"/>
          <p:cNvGrpSpPr>
            <a:grpSpLocks/>
          </p:cNvGrpSpPr>
          <p:nvPr/>
        </p:nvGrpSpPr>
        <p:grpSpPr bwMode="auto">
          <a:xfrm>
            <a:off x="858838" y="1536700"/>
            <a:ext cx="1338263" cy="1089025"/>
            <a:chOff x="0" y="0"/>
            <a:chExt cx="1198" cy="975"/>
          </a:xfrm>
          <a:gradFill flip="none" rotWithShape="1">
            <a:gsLst>
              <a:gs pos="0">
                <a:srgbClr val="770000"/>
              </a:gs>
              <a:gs pos="50000">
                <a:srgbClr val="C00000">
                  <a:shade val="67500"/>
                  <a:satMod val="115000"/>
                </a:srgbClr>
              </a:gs>
              <a:gs pos="100000">
                <a:srgbClr val="C00000">
                  <a:shade val="100000"/>
                  <a:satMod val="115000"/>
                </a:srgbClr>
              </a:gs>
            </a:gsLst>
            <a:lin ang="16200000" scaled="1"/>
            <a:tileRect/>
          </a:gradFill>
          <a:effectLst>
            <a:outerShdw blurRad="40005" dist="22860" dir="5400000" algn="ctr" rotWithShape="0">
              <a:schemeClr val="tx1">
                <a:alpha val="35000"/>
              </a:schemeClr>
            </a:outerShdw>
          </a:effectLst>
        </p:grpSpPr>
        <p:sp>
          <p:nvSpPr>
            <p:cNvPr id="6202" name="AutoShape 16"/>
            <p:cNvSpPr>
              <a:spLocks/>
            </p:cNvSpPr>
            <p:nvPr/>
          </p:nvSpPr>
          <p:spPr bwMode="auto">
            <a:xfrm>
              <a:off x="0" y="0"/>
              <a:ext cx="1198" cy="975"/>
            </a:xfrm>
            <a:prstGeom prst="rightArrow">
              <a:avLst>
                <a:gd name="adj1" fmla="val 50000"/>
                <a:gd name="adj2" fmla="val 21599"/>
              </a:avLst>
            </a:prstGeom>
            <a:grpFill/>
            <a:ln w="12700">
              <a:noFill/>
              <a:miter lim="800000"/>
              <a:headEnd/>
              <a:tailEnd/>
            </a:ln>
          </p:spPr>
          <p:txBody>
            <a:bodyPr lIns="0" tIns="0" rIns="0" bIns="0"/>
            <a:lstStyle/>
            <a:p>
              <a:pPr>
                <a:defRPr/>
              </a:pPr>
              <a:endParaRPr lang="en-CA">
                <a:latin typeface="Futura Std Book"/>
              </a:endParaRPr>
            </a:p>
          </p:txBody>
        </p:sp>
        <p:sp>
          <p:nvSpPr>
            <p:cNvPr id="6203" name="Rectangle 17"/>
            <p:cNvSpPr>
              <a:spLocks/>
            </p:cNvSpPr>
            <p:nvPr/>
          </p:nvSpPr>
          <p:spPr bwMode="auto">
            <a:xfrm>
              <a:off x="206" y="231"/>
              <a:ext cx="701" cy="513"/>
            </a:xfrm>
            <a:prstGeom prst="rect">
              <a:avLst/>
            </a:prstGeom>
            <a:grpFill/>
            <a:ln w="12700">
              <a:noFill/>
              <a:miter lim="800000"/>
              <a:headEnd/>
              <a:tailEnd/>
            </a:ln>
          </p:spPr>
          <p:txBody>
            <a:bodyPr wrap="none" lIns="38100" tIns="38100" rIns="38100" bIns="38100" anchor="ctr">
              <a:spAutoFit/>
            </a:bodyPr>
            <a:lstStyle/>
            <a:p>
              <a:pPr algn="ctr">
                <a:lnSpc>
                  <a:spcPct val="90000"/>
                </a:lnSpc>
                <a:spcBef>
                  <a:spcPts val="575"/>
                </a:spcBef>
                <a:defRPr/>
              </a:pPr>
              <a:r>
                <a:rPr lang="en-US" sz="1500" dirty="0" smtClean="0">
                  <a:solidFill>
                    <a:schemeClr val="bg1"/>
                  </a:solidFill>
                  <a:latin typeface="Futura Std Book"/>
                  <a:cs typeface="Arial Bold" pitchFamily="34" charset="0"/>
                  <a:sym typeface="Arial Bold" pitchFamily="34" charset="0"/>
                </a:rPr>
                <a:t>Glucose </a:t>
              </a:r>
            </a:p>
            <a:p>
              <a:pPr algn="ctr">
                <a:lnSpc>
                  <a:spcPct val="90000"/>
                </a:lnSpc>
                <a:spcBef>
                  <a:spcPts val="575"/>
                </a:spcBef>
                <a:defRPr/>
              </a:pPr>
              <a:r>
                <a:rPr lang="en-US" sz="1500" dirty="0" smtClean="0">
                  <a:solidFill>
                    <a:schemeClr val="bg1"/>
                  </a:solidFill>
                  <a:latin typeface="Futura Std Book"/>
                  <a:cs typeface="Arial Bold" pitchFamily="34" charset="0"/>
                  <a:sym typeface="Arial Bold" pitchFamily="34" charset="0"/>
                </a:rPr>
                <a:t>filtration</a:t>
              </a:r>
              <a:endParaRPr lang="en-US" sz="1500" dirty="0">
                <a:solidFill>
                  <a:schemeClr val="bg1"/>
                </a:solidFill>
                <a:latin typeface="Futura Std Book"/>
                <a:cs typeface="Arial Bold" pitchFamily="34" charset="0"/>
                <a:sym typeface="Arial Bold" pitchFamily="34" charset="0"/>
              </a:endParaRPr>
            </a:p>
          </p:txBody>
        </p:sp>
      </p:grpSp>
      <p:grpSp>
        <p:nvGrpSpPr>
          <p:cNvPr id="3" name="Group 21"/>
          <p:cNvGrpSpPr>
            <a:grpSpLocks/>
          </p:cNvGrpSpPr>
          <p:nvPr/>
        </p:nvGrpSpPr>
        <p:grpSpPr bwMode="auto">
          <a:xfrm>
            <a:off x="885825" y="2770188"/>
            <a:ext cx="2112963" cy="1169987"/>
            <a:chOff x="0" y="0"/>
            <a:chExt cx="1892" cy="1048"/>
          </a:xfrm>
          <a:gradFill flip="none" rotWithShape="1">
            <a:gsLst>
              <a:gs pos="0">
                <a:srgbClr val="770000"/>
              </a:gs>
              <a:gs pos="50000">
                <a:srgbClr val="C00000">
                  <a:shade val="67500"/>
                  <a:satMod val="115000"/>
                </a:srgbClr>
              </a:gs>
              <a:gs pos="100000">
                <a:srgbClr val="C00000">
                  <a:shade val="100000"/>
                  <a:satMod val="115000"/>
                </a:srgbClr>
              </a:gs>
            </a:gsLst>
            <a:lin ang="16200000" scaled="1"/>
            <a:tileRect/>
          </a:gradFill>
          <a:effectLst>
            <a:outerShdw blurRad="40005" dist="22860" dir="5400000" algn="ctr" rotWithShape="0">
              <a:srgbClr val="000000">
                <a:alpha val="35000"/>
              </a:srgbClr>
            </a:outerShdw>
          </a:effectLst>
        </p:grpSpPr>
        <p:sp>
          <p:nvSpPr>
            <p:cNvPr id="6200" name="AutoShape 19"/>
            <p:cNvSpPr>
              <a:spLocks/>
            </p:cNvSpPr>
            <p:nvPr/>
          </p:nvSpPr>
          <p:spPr bwMode="auto">
            <a:xfrm>
              <a:off x="0" y="0"/>
              <a:ext cx="1892" cy="1048"/>
            </a:xfrm>
            <a:prstGeom prst="leftArrow">
              <a:avLst>
                <a:gd name="adj1" fmla="val 49861"/>
                <a:gd name="adj2" fmla="val 26470"/>
              </a:avLst>
            </a:prstGeom>
            <a:grpFill/>
            <a:ln w="12700">
              <a:noFill/>
              <a:miter lim="800000"/>
              <a:headEnd/>
              <a:tailEnd/>
            </a:ln>
          </p:spPr>
          <p:txBody>
            <a:bodyPr lIns="0" tIns="0" rIns="0" bIns="0"/>
            <a:lstStyle/>
            <a:p>
              <a:pPr>
                <a:defRPr/>
              </a:pPr>
              <a:endParaRPr lang="en-CA">
                <a:latin typeface="Futura Std Book"/>
              </a:endParaRPr>
            </a:p>
          </p:txBody>
        </p:sp>
        <p:sp>
          <p:nvSpPr>
            <p:cNvPr id="6201" name="Rectangle 20"/>
            <p:cNvSpPr>
              <a:spLocks/>
            </p:cNvSpPr>
            <p:nvPr/>
          </p:nvSpPr>
          <p:spPr bwMode="auto">
            <a:xfrm>
              <a:off x="447" y="267"/>
              <a:ext cx="1093" cy="513"/>
            </a:xfrm>
            <a:prstGeom prst="rect">
              <a:avLst/>
            </a:prstGeom>
            <a:grpFill/>
            <a:ln w="12700">
              <a:noFill/>
              <a:miter lim="800000"/>
              <a:headEnd/>
              <a:tailEnd/>
            </a:ln>
          </p:spPr>
          <p:txBody>
            <a:bodyPr wrap="none" lIns="38100" tIns="38100" rIns="38100" bIns="38100" anchor="ctr">
              <a:spAutoFit/>
            </a:bodyPr>
            <a:lstStyle/>
            <a:p>
              <a:pPr algn="ctr">
                <a:lnSpc>
                  <a:spcPct val="90000"/>
                </a:lnSpc>
                <a:spcBef>
                  <a:spcPts val="575"/>
                </a:spcBef>
                <a:defRPr/>
              </a:pPr>
              <a:r>
                <a:rPr lang="en-US" sz="1500" dirty="0" smtClean="0">
                  <a:solidFill>
                    <a:schemeClr val="bg1"/>
                  </a:solidFill>
                  <a:latin typeface="Futura Std Book"/>
                  <a:cs typeface="Arial Bold" pitchFamily="34" charset="0"/>
                  <a:sym typeface="Arial Bold" pitchFamily="34" charset="0"/>
                </a:rPr>
                <a:t>Glucose</a:t>
              </a:r>
            </a:p>
            <a:p>
              <a:pPr algn="ctr">
                <a:lnSpc>
                  <a:spcPct val="90000"/>
                </a:lnSpc>
                <a:spcBef>
                  <a:spcPts val="575"/>
                </a:spcBef>
                <a:defRPr/>
              </a:pPr>
              <a:r>
                <a:rPr lang="en-US" sz="1500" dirty="0" err="1" smtClean="0">
                  <a:solidFill>
                    <a:schemeClr val="bg1"/>
                  </a:solidFill>
                  <a:latin typeface="Futura Std Book"/>
                  <a:cs typeface="Arial Bold" pitchFamily="34" charset="0"/>
                  <a:sym typeface="Arial Bold" pitchFamily="34" charset="0"/>
                </a:rPr>
                <a:t>Reabsorption</a:t>
              </a:r>
              <a:r>
                <a:rPr lang="en-US" sz="1500" dirty="0" smtClean="0">
                  <a:solidFill>
                    <a:schemeClr val="bg1"/>
                  </a:solidFill>
                  <a:latin typeface="Futura Std Book"/>
                  <a:cs typeface="Arial Bold" pitchFamily="34" charset="0"/>
                  <a:sym typeface="Arial Bold" pitchFamily="34" charset="0"/>
                </a:rPr>
                <a:t> </a:t>
              </a:r>
            </a:p>
          </p:txBody>
        </p:sp>
      </p:grpSp>
      <p:sp>
        <p:nvSpPr>
          <p:cNvPr id="6198" name="AutoShape 22"/>
          <p:cNvSpPr>
            <a:spLocks/>
          </p:cNvSpPr>
          <p:nvPr/>
        </p:nvSpPr>
        <p:spPr bwMode="auto">
          <a:xfrm>
            <a:off x="7270751" y="3472727"/>
            <a:ext cx="889000" cy="1074738"/>
          </a:xfrm>
          <a:custGeom>
            <a:avLst/>
            <a:gdLst>
              <a:gd name="T0" fmla="*/ 68 w 21600"/>
              <a:gd name="T1" fmla="*/ 21 h 21600"/>
              <a:gd name="T2" fmla="*/ 0 60000 65536"/>
              <a:gd name="T3" fmla="*/ 0 w 21600"/>
              <a:gd name="T4" fmla="*/ 0 h 21600"/>
              <a:gd name="T5" fmla="*/ 21600 w 21600"/>
              <a:gd name="T6" fmla="*/ 21600 h 21600"/>
            </a:gdLst>
            <a:ahLst/>
            <a:cxnLst>
              <a:cxn ang="T2">
                <a:pos x="T0" y="T1"/>
              </a:cxn>
            </a:cxnLst>
            <a:rect l="T3" t="T4" r="T5" b="T6"/>
            <a:pathLst>
              <a:path w="21600" h="21600">
                <a:moveTo>
                  <a:pt x="0" y="13305"/>
                </a:moveTo>
                <a:lnTo>
                  <a:pt x="3720" y="13305"/>
                </a:lnTo>
                <a:lnTo>
                  <a:pt x="3720" y="0"/>
                </a:lnTo>
                <a:lnTo>
                  <a:pt x="17880" y="0"/>
                </a:lnTo>
                <a:lnTo>
                  <a:pt x="17880" y="13305"/>
                </a:lnTo>
                <a:lnTo>
                  <a:pt x="21600" y="13305"/>
                </a:lnTo>
                <a:lnTo>
                  <a:pt x="10800" y="21600"/>
                </a:lnTo>
                <a:close/>
                <a:moveTo>
                  <a:pt x="0" y="13305"/>
                </a:moveTo>
              </a:path>
            </a:pathLst>
          </a:custGeom>
          <a:gradFill flip="none" rotWithShape="1">
            <a:gsLst>
              <a:gs pos="0">
                <a:srgbClr val="285081"/>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12700" cap="flat">
            <a:noFill/>
            <a:prstDash val="solid"/>
            <a:miter lim="800000"/>
            <a:headEnd type="none" w="med" len="med"/>
            <a:tailEnd type="none" w="med" len="med"/>
          </a:ln>
        </p:spPr>
        <p:txBody>
          <a:bodyPr lIns="0" tIns="0" rIns="0" bIns="0"/>
          <a:lstStyle/>
          <a:p>
            <a:pPr algn="ctr">
              <a:defRPr/>
            </a:pPr>
            <a:endParaRPr lang="en-CA">
              <a:solidFill>
                <a:srgbClr val="FFFFFF"/>
              </a:solidFill>
              <a:latin typeface="Futura Std Book"/>
            </a:endParaRPr>
          </a:p>
        </p:txBody>
      </p:sp>
      <p:sp>
        <p:nvSpPr>
          <p:cNvPr id="6165" name="Rectangle 25"/>
          <p:cNvSpPr>
            <a:spLocks/>
          </p:cNvSpPr>
          <p:nvPr/>
        </p:nvSpPr>
        <p:spPr bwMode="auto">
          <a:xfrm>
            <a:off x="5473700" y="2376488"/>
            <a:ext cx="322263" cy="152400"/>
          </a:xfrm>
          <a:prstGeom prst="rect">
            <a:avLst/>
          </a:prstGeom>
          <a:noFill/>
          <a:ln w="9525">
            <a:noFill/>
            <a:miter lim="800000"/>
            <a:headEnd/>
            <a:tailEnd/>
          </a:ln>
        </p:spPr>
        <p:txBody>
          <a:bodyPr lIns="0" tIns="0" rIns="0" bIns="0"/>
          <a:lstStyle/>
          <a:p>
            <a:pPr>
              <a:spcBef>
                <a:spcPts val="713"/>
              </a:spcBef>
            </a:pPr>
            <a:r>
              <a:rPr lang="en-US" sz="1100">
                <a:latin typeface="Futura Std Book"/>
                <a:cs typeface="Arial Bold" pitchFamily="34" charset="0"/>
                <a:sym typeface="Arial Bold" pitchFamily="34" charset="0"/>
              </a:rPr>
              <a:t>S3</a:t>
            </a:r>
          </a:p>
        </p:txBody>
      </p:sp>
      <p:sp>
        <p:nvSpPr>
          <p:cNvPr id="6166" name="Freeform 26"/>
          <p:cNvSpPr>
            <a:spLocks/>
          </p:cNvSpPr>
          <p:nvPr/>
        </p:nvSpPr>
        <p:spPr bwMode="auto">
          <a:xfrm>
            <a:off x="3656013" y="1814513"/>
            <a:ext cx="1752600" cy="1271587"/>
          </a:xfrm>
          <a:custGeom>
            <a:avLst/>
            <a:gdLst>
              <a:gd name="T0" fmla="*/ 2147483647 w 21403"/>
              <a:gd name="T1" fmla="*/ 2147483647 h 21330"/>
              <a:gd name="T2" fmla="*/ 2147483647 w 21403"/>
              <a:gd name="T3" fmla="*/ 2147483647 h 21330"/>
              <a:gd name="T4" fmla="*/ 2147483647 w 21403"/>
              <a:gd name="T5" fmla="*/ 2147483647 h 21330"/>
              <a:gd name="T6" fmla="*/ 2147483647 w 21403"/>
              <a:gd name="T7" fmla="*/ 2147483647 h 21330"/>
              <a:gd name="T8" fmla="*/ 2147483647 w 21403"/>
              <a:gd name="T9" fmla="*/ 1229472161 h 21330"/>
              <a:gd name="T10" fmla="*/ 2147483647 w 21403"/>
              <a:gd name="T11" fmla="*/ 1489008874 h 21330"/>
              <a:gd name="T12" fmla="*/ 2147483647 w 21403"/>
              <a:gd name="T13" fmla="*/ 1009340441 h 21330"/>
              <a:gd name="T14" fmla="*/ 2147483647 w 21403"/>
              <a:gd name="T15" fmla="*/ 1505957638 h 21330"/>
              <a:gd name="T16" fmla="*/ 2147483647 w 21403"/>
              <a:gd name="T17" fmla="*/ 1026289205 h 21330"/>
              <a:gd name="T18" fmla="*/ 2147483647 w 21403"/>
              <a:gd name="T19" fmla="*/ 1505957638 h 21330"/>
              <a:gd name="T20" fmla="*/ 925722605 w 21403"/>
              <a:gd name="T21" fmla="*/ 1534136902 h 21330"/>
              <a:gd name="T22" fmla="*/ 63693328 w 21403"/>
              <a:gd name="T23" fmla="*/ 1398752818 h 21330"/>
              <a:gd name="T24" fmla="*/ 95536727 w 21403"/>
              <a:gd name="T25" fmla="*/ 913363021 h 21330"/>
              <a:gd name="T26" fmla="*/ 63693328 w 21403"/>
              <a:gd name="T27" fmla="*/ 490049420 h 21330"/>
              <a:gd name="T28" fmla="*/ 1043225946 w 21403"/>
              <a:gd name="T29" fmla="*/ 535390511 h 21330"/>
              <a:gd name="T30" fmla="*/ 2147483647 w 21403"/>
              <a:gd name="T31" fmla="*/ 484541000 h 21330"/>
              <a:gd name="T32" fmla="*/ 2147483647 w 21403"/>
              <a:gd name="T33" fmla="*/ 10594293 h 21330"/>
              <a:gd name="T34" fmla="*/ 2147483647 w 21403"/>
              <a:gd name="T35" fmla="*/ 473314077 h 21330"/>
              <a:gd name="T36" fmla="*/ 2147483647 w 21403"/>
              <a:gd name="T37" fmla="*/ 4872450 h 21330"/>
              <a:gd name="T38" fmla="*/ 2147483647 w 21403"/>
              <a:gd name="T39" fmla="*/ 484541000 h 21330"/>
              <a:gd name="T40" fmla="*/ 2147483647 w 21403"/>
              <a:gd name="T41" fmla="*/ 4872450 h 21330"/>
              <a:gd name="T42" fmla="*/ 2147483647 w 21403"/>
              <a:gd name="T43" fmla="*/ 845564626 h 21330"/>
              <a:gd name="T44" fmla="*/ 2147483647 w 21403"/>
              <a:gd name="T45" fmla="*/ 2147483647 h 21330"/>
              <a:gd name="T46" fmla="*/ 2147483647 w 21403"/>
              <a:gd name="T47" fmla="*/ 2147483647 h 21330"/>
              <a:gd name="T48" fmla="*/ 2147483647 w 21403"/>
              <a:gd name="T49" fmla="*/ 2147483647 h 21330"/>
              <a:gd name="T50" fmla="*/ 2147483647 w 21403"/>
              <a:gd name="T51" fmla="*/ 2147483647 h 213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03"/>
              <a:gd name="T79" fmla="*/ 0 h 21330"/>
              <a:gd name="T80" fmla="*/ 21403 w 21403"/>
              <a:gd name="T81" fmla="*/ 21330 h 213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03" h="21330">
                <a:moveTo>
                  <a:pt x="19951" y="21330"/>
                </a:moveTo>
                <a:cubicBezTo>
                  <a:pt x="19951" y="20451"/>
                  <a:pt x="19951" y="17575"/>
                  <a:pt x="19951" y="16110"/>
                </a:cubicBezTo>
                <a:cubicBezTo>
                  <a:pt x="19951" y="14645"/>
                  <a:pt x="20087" y="13446"/>
                  <a:pt x="20010" y="12514"/>
                </a:cubicBezTo>
                <a:cubicBezTo>
                  <a:pt x="19932" y="11582"/>
                  <a:pt x="19602" y="11555"/>
                  <a:pt x="19467" y="10437"/>
                </a:cubicBezTo>
                <a:cubicBezTo>
                  <a:pt x="19331" y="9318"/>
                  <a:pt x="19641" y="6362"/>
                  <a:pt x="19176" y="5803"/>
                </a:cubicBezTo>
                <a:cubicBezTo>
                  <a:pt x="18710" y="5243"/>
                  <a:pt x="17625" y="7187"/>
                  <a:pt x="16675" y="7028"/>
                </a:cubicBezTo>
                <a:cubicBezTo>
                  <a:pt x="15724" y="6868"/>
                  <a:pt x="14464" y="4764"/>
                  <a:pt x="13417" y="4764"/>
                </a:cubicBezTo>
                <a:cubicBezTo>
                  <a:pt x="12370" y="4764"/>
                  <a:pt x="11381" y="7108"/>
                  <a:pt x="10334" y="7108"/>
                </a:cubicBezTo>
                <a:cubicBezTo>
                  <a:pt x="9287" y="7108"/>
                  <a:pt x="8201" y="4844"/>
                  <a:pt x="7154" y="4844"/>
                </a:cubicBezTo>
                <a:cubicBezTo>
                  <a:pt x="6107" y="4844"/>
                  <a:pt x="4983" y="6708"/>
                  <a:pt x="4071" y="7108"/>
                </a:cubicBezTo>
                <a:cubicBezTo>
                  <a:pt x="3160" y="7507"/>
                  <a:pt x="2346" y="7321"/>
                  <a:pt x="1686" y="7241"/>
                </a:cubicBezTo>
                <a:cubicBezTo>
                  <a:pt x="1027" y="7161"/>
                  <a:pt x="368" y="7081"/>
                  <a:pt x="116" y="6602"/>
                </a:cubicBezTo>
                <a:cubicBezTo>
                  <a:pt x="-136" y="6122"/>
                  <a:pt x="174" y="5030"/>
                  <a:pt x="174" y="4311"/>
                </a:cubicBezTo>
                <a:cubicBezTo>
                  <a:pt x="174" y="3592"/>
                  <a:pt x="-175" y="2606"/>
                  <a:pt x="116" y="2313"/>
                </a:cubicBezTo>
                <a:cubicBezTo>
                  <a:pt x="407" y="2021"/>
                  <a:pt x="1260" y="2527"/>
                  <a:pt x="1900" y="2527"/>
                </a:cubicBezTo>
                <a:cubicBezTo>
                  <a:pt x="2540" y="2527"/>
                  <a:pt x="3141" y="2686"/>
                  <a:pt x="4013" y="2287"/>
                </a:cubicBezTo>
                <a:cubicBezTo>
                  <a:pt x="4886" y="1887"/>
                  <a:pt x="6127" y="50"/>
                  <a:pt x="7154" y="50"/>
                </a:cubicBezTo>
                <a:cubicBezTo>
                  <a:pt x="8182" y="50"/>
                  <a:pt x="9190" y="2234"/>
                  <a:pt x="10218" y="2234"/>
                </a:cubicBezTo>
                <a:cubicBezTo>
                  <a:pt x="11245" y="2234"/>
                  <a:pt x="12254" y="23"/>
                  <a:pt x="13281" y="23"/>
                </a:cubicBezTo>
                <a:cubicBezTo>
                  <a:pt x="14309" y="23"/>
                  <a:pt x="15375" y="2287"/>
                  <a:pt x="16403" y="2287"/>
                </a:cubicBezTo>
                <a:cubicBezTo>
                  <a:pt x="17431" y="2287"/>
                  <a:pt x="18633" y="-270"/>
                  <a:pt x="19408" y="23"/>
                </a:cubicBezTo>
                <a:cubicBezTo>
                  <a:pt x="20184" y="316"/>
                  <a:pt x="20766" y="2260"/>
                  <a:pt x="21095" y="3991"/>
                </a:cubicBezTo>
                <a:cubicBezTo>
                  <a:pt x="21425" y="5723"/>
                  <a:pt x="21425" y="8945"/>
                  <a:pt x="21386" y="10357"/>
                </a:cubicBezTo>
                <a:cubicBezTo>
                  <a:pt x="21347" y="11768"/>
                  <a:pt x="20979" y="11502"/>
                  <a:pt x="20882" y="12434"/>
                </a:cubicBezTo>
                <a:cubicBezTo>
                  <a:pt x="20785" y="13366"/>
                  <a:pt x="20824" y="14458"/>
                  <a:pt x="20805" y="15897"/>
                </a:cubicBezTo>
                <a:cubicBezTo>
                  <a:pt x="20785" y="17335"/>
                  <a:pt x="20766" y="20052"/>
                  <a:pt x="20746" y="21144"/>
                </a:cubicBezTo>
              </a:path>
            </a:pathLst>
          </a:custGeom>
          <a:gradFill rotWithShape="0">
            <a:gsLst>
              <a:gs pos="0">
                <a:srgbClr val="E8C35A"/>
              </a:gs>
              <a:gs pos="100000">
                <a:srgbClr val="FFFFFF"/>
              </a:gs>
            </a:gsLst>
            <a:lin ang="2700000" scaled="1"/>
          </a:gradFill>
          <a:ln w="9525" cap="flat">
            <a:noFill/>
            <a:round/>
            <a:headEnd type="none" w="med" len="med"/>
            <a:tailEnd type="none" w="med" len="med"/>
          </a:ln>
        </p:spPr>
        <p:txBody>
          <a:bodyPr lIns="0" tIns="0" rIns="0" bIns="0"/>
          <a:lstStyle/>
          <a:p>
            <a:endParaRPr lang="en-CA"/>
          </a:p>
        </p:txBody>
      </p:sp>
      <p:sp>
        <p:nvSpPr>
          <p:cNvPr id="6167" name="Rectangle 27"/>
          <p:cNvSpPr>
            <a:spLocks/>
          </p:cNvSpPr>
          <p:nvPr/>
        </p:nvSpPr>
        <p:spPr bwMode="auto">
          <a:xfrm>
            <a:off x="2555876" y="4683126"/>
            <a:ext cx="2057400" cy="1619250"/>
          </a:xfrm>
          <a:prstGeom prst="rect">
            <a:avLst/>
          </a:prstGeom>
          <a:gradFill flip="none" rotWithShape="1">
            <a:gsLst>
              <a:gs pos="0">
                <a:srgbClr val="770000"/>
              </a:gs>
              <a:gs pos="50000">
                <a:srgbClr val="C00000">
                  <a:shade val="67500"/>
                  <a:satMod val="115000"/>
                </a:srgbClr>
              </a:gs>
              <a:gs pos="100000">
                <a:srgbClr val="C00000">
                  <a:shade val="100000"/>
                  <a:satMod val="115000"/>
                </a:srgbClr>
              </a:gs>
            </a:gsLst>
            <a:lin ang="16200000" scaled="1"/>
            <a:tileRect/>
          </a:gradFill>
          <a:ln w="12700">
            <a:noFill/>
            <a:miter lim="800000"/>
            <a:headEnd/>
            <a:tailEnd/>
          </a:ln>
          <a:effectLst>
            <a:outerShdw blurRad="40005" dist="22860" dir="5400000" algn="ctr" rotWithShape="0">
              <a:srgbClr val="000000">
                <a:alpha val="35000"/>
              </a:srgbClr>
            </a:outerShdw>
          </a:effectLst>
        </p:spPr>
        <p:txBody>
          <a:bodyPr wrap="none" lIns="26788" tIns="93600" rIns="26788" bIns="93600" anchor="ctr"/>
          <a:lstStyle/>
          <a:p>
            <a:pPr algn="ctr">
              <a:lnSpc>
                <a:spcPct val="90000"/>
              </a:lnSpc>
              <a:spcBef>
                <a:spcPts val="500"/>
              </a:spcBef>
              <a:defRPr/>
            </a:pPr>
            <a:r>
              <a:rPr lang="en-US" sz="1500" b="1" dirty="0" smtClean="0">
                <a:solidFill>
                  <a:schemeClr val="bg1"/>
                </a:solidFill>
                <a:latin typeface="Futura Std Book"/>
                <a:cs typeface="Arial Bold" pitchFamily="34" charset="0"/>
                <a:sym typeface="Arial Bold" pitchFamily="34" charset="0"/>
              </a:rPr>
              <a:t>SGLT2 and GLUT2</a:t>
            </a:r>
          </a:p>
          <a:p>
            <a:pPr algn="ctr">
              <a:lnSpc>
                <a:spcPct val="90000"/>
              </a:lnSpc>
              <a:spcBef>
                <a:spcPts val="500"/>
              </a:spcBef>
              <a:defRPr/>
            </a:pPr>
            <a:r>
              <a:rPr lang="en-US" sz="1500" b="1" dirty="0" smtClean="0">
                <a:solidFill>
                  <a:schemeClr val="bg1"/>
                </a:solidFill>
                <a:latin typeface="Futura Std Book"/>
                <a:cs typeface="Arial Bold" pitchFamily="34" charset="0"/>
                <a:sym typeface="Arial Bold" pitchFamily="34" charset="0"/>
              </a:rPr>
              <a:t>High capacity</a:t>
            </a:r>
            <a:r>
              <a:rPr lang="en-US" sz="1500" dirty="0" smtClean="0">
                <a:solidFill>
                  <a:schemeClr val="bg1"/>
                </a:solidFill>
                <a:latin typeface="Futura Std Book"/>
                <a:cs typeface="Arial Bold" pitchFamily="34" charset="0"/>
                <a:sym typeface="Arial Bold" pitchFamily="34" charset="0"/>
              </a:rPr>
              <a:t/>
            </a:r>
            <a:br>
              <a:rPr lang="en-US" sz="1500" dirty="0" smtClean="0">
                <a:solidFill>
                  <a:schemeClr val="bg1"/>
                </a:solidFill>
                <a:latin typeface="Futura Std Book"/>
                <a:cs typeface="Arial Bold" pitchFamily="34" charset="0"/>
                <a:sym typeface="Arial Bold" pitchFamily="34" charset="0"/>
              </a:rPr>
            </a:br>
            <a:r>
              <a:rPr lang="en-US" sz="1500" dirty="0" smtClean="0">
                <a:solidFill>
                  <a:schemeClr val="bg1"/>
                </a:solidFill>
                <a:latin typeface="Futura Std Book"/>
                <a:cs typeface="Arial Bold" pitchFamily="34" charset="0"/>
                <a:sym typeface="Arial Bold" pitchFamily="34" charset="0"/>
              </a:rPr>
              <a:t>(10 </a:t>
            </a:r>
            <a:r>
              <a:rPr lang="en-US" sz="1500" dirty="0" err="1" smtClean="0">
                <a:solidFill>
                  <a:schemeClr val="bg1"/>
                </a:solidFill>
                <a:latin typeface="Futura Std Book"/>
                <a:cs typeface="Arial Bold" pitchFamily="34" charset="0"/>
                <a:sym typeface="Arial Bold" pitchFamily="34" charset="0"/>
              </a:rPr>
              <a:t>nmol</a:t>
            </a:r>
            <a:r>
              <a:rPr lang="en-US" sz="1500" dirty="0" smtClean="0">
                <a:solidFill>
                  <a:schemeClr val="bg1"/>
                </a:solidFill>
                <a:latin typeface="Futura Std Book"/>
                <a:cs typeface="Arial Bold" pitchFamily="34" charset="0"/>
                <a:sym typeface="Arial Bold" pitchFamily="34" charset="0"/>
              </a:rPr>
              <a:t>/mg/min)</a:t>
            </a:r>
            <a:r>
              <a:rPr lang="en-US" sz="600" dirty="0" smtClean="0">
                <a:solidFill>
                  <a:schemeClr val="bg1"/>
                </a:solidFill>
                <a:latin typeface="Futura Std Book"/>
                <a:cs typeface="Arial Bold" pitchFamily="34" charset="0"/>
                <a:sym typeface="Arial Bold" pitchFamily="34" charset="0"/>
              </a:rPr>
              <a:t/>
            </a:r>
            <a:br>
              <a:rPr lang="en-US" sz="600" dirty="0" smtClean="0">
                <a:solidFill>
                  <a:schemeClr val="bg1"/>
                </a:solidFill>
                <a:latin typeface="Futura Std Book"/>
                <a:cs typeface="Arial Bold" pitchFamily="34" charset="0"/>
                <a:sym typeface="Arial Bold" pitchFamily="34" charset="0"/>
              </a:rPr>
            </a:br>
            <a:r>
              <a:rPr lang="en-US" sz="600" dirty="0" smtClean="0">
                <a:solidFill>
                  <a:schemeClr val="bg1"/>
                </a:solidFill>
                <a:latin typeface="Futura Std Book"/>
                <a:cs typeface="Arial Bold" pitchFamily="34" charset="0"/>
                <a:sym typeface="Arial Bold" pitchFamily="34" charset="0"/>
              </a:rPr>
              <a:t/>
            </a:r>
            <a:br>
              <a:rPr lang="en-US" sz="600" dirty="0" smtClean="0">
                <a:solidFill>
                  <a:schemeClr val="bg1"/>
                </a:solidFill>
                <a:latin typeface="Futura Std Book"/>
                <a:cs typeface="Arial Bold" pitchFamily="34" charset="0"/>
                <a:sym typeface="Arial Bold" pitchFamily="34" charset="0"/>
              </a:rPr>
            </a:br>
            <a:r>
              <a:rPr lang="en-US" sz="1500" b="1" dirty="0" smtClean="0">
                <a:solidFill>
                  <a:schemeClr val="bg1"/>
                </a:solidFill>
                <a:latin typeface="Futura Std Book"/>
                <a:cs typeface="Arial Bold" pitchFamily="34" charset="0"/>
                <a:sym typeface="Arial Bold" pitchFamily="34" charset="0"/>
              </a:rPr>
              <a:t>Low affinity</a:t>
            </a:r>
            <a:r>
              <a:rPr lang="en-US" sz="1500" dirty="0" smtClean="0">
                <a:solidFill>
                  <a:schemeClr val="bg1"/>
                </a:solidFill>
                <a:latin typeface="Futura Std Book"/>
                <a:cs typeface="Arial Bold" pitchFamily="34" charset="0"/>
                <a:sym typeface="Arial Bold" pitchFamily="34" charset="0"/>
              </a:rPr>
              <a:t/>
            </a:r>
            <a:br>
              <a:rPr lang="en-US" sz="1500" dirty="0" smtClean="0">
                <a:solidFill>
                  <a:schemeClr val="bg1"/>
                </a:solidFill>
                <a:latin typeface="Futura Std Book"/>
                <a:cs typeface="Arial Bold" pitchFamily="34" charset="0"/>
                <a:sym typeface="Arial Bold" pitchFamily="34" charset="0"/>
              </a:rPr>
            </a:br>
            <a:r>
              <a:rPr lang="en-US" sz="1500" dirty="0" smtClean="0">
                <a:solidFill>
                  <a:schemeClr val="bg1"/>
                </a:solidFill>
                <a:latin typeface="Futura Std Book"/>
                <a:cs typeface="Arial Bold" pitchFamily="34" charset="0"/>
                <a:sym typeface="Arial Bold" pitchFamily="34" charset="0"/>
              </a:rPr>
              <a:t> (Km=2mM)</a:t>
            </a:r>
            <a:r>
              <a:rPr lang="en-US" sz="600" dirty="0" smtClean="0">
                <a:solidFill>
                  <a:schemeClr val="bg1"/>
                </a:solidFill>
                <a:latin typeface="Futura Std Book"/>
                <a:cs typeface="Arial Bold" pitchFamily="34" charset="0"/>
                <a:sym typeface="Arial Bold" pitchFamily="34" charset="0"/>
              </a:rPr>
              <a:t/>
            </a:r>
            <a:br>
              <a:rPr lang="en-US" sz="600" dirty="0" smtClean="0">
                <a:solidFill>
                  <a:schemeClr val="bg1"/>
                </a:solidFill>
                <a:latin typeface="Futura Std Book"/>
                <a:cs typeface="Arial Bold" pitchFamily="34" charset="0"/>
                <a:sym typeface="Arial Bold" pitchFamily="34" charset="0"/>
              </a:rPr>
            </a:br>
            <a:endParaRPr lang="en-US" sz="600" dirty="0" smtClean="0">
              <a:solidFill>
                <a:schemeClr val="bg1"/>
              </a:solidFill>
              <a:latin typeface="Futura Std Book"/>
              <a:cs typeface="Arial Bold" pitchFamily="34" charset="0"/>
              <a:sym typeface="Arial Bold" pitchFamily="34" charset="0"/>
            </a:endParaRPr>
          </a:p>
          <a:p>
            <a:pPr algn="ctr">
              <a:lnSpc>
                <a:spcPct val="90000"/>
              </a:lnSpc>
              <a:spcBef>
                <a:spcPts val="500"/>
              </a:spcBef>
              <a:defRPr/>
            </a:pPr>
            <a:r>
              <a:rPr lang="en-US" sz="1500" dirty="0" smtClean="0">
                <a:solidFill>
                  <a:schemeClr val="bg1"/>
                </a:solidFill>
                <a:latin typeface="Futura Std Book"/>
                <a:cs typeface="Arial Bold" pitchFamily="34" charset="0"/>
                <a:sym typeface="Arial Bold" pitchFamily="34" charset="0"/>
              </a:rPr>
              <a:t>(ex: BULLDOZER)</a:t>
            </a:r>
            <a:endParaRPr lang="en-US" sz="1500" dirty="0">
              <a:solidFill>
                <a:schemeClr val="bg1"/>
              </a:solidFill>
              <a:latin typeface="Futura Std Book"/>
              <a:cs typeface="Arial Bold" pitchFamily="34" charset="0"/>
              <a:sym typeface="Arial Bold" pitchFamily="34" charset="0"/>
            </a:endParaRPr>
          </a:p>
        </p:txBody>
      </p:sp>
      <p:sp>
        <p:nvSpPr>
          <p:cNvPr id="6168" name="Rectangle 28"/>
          <p:cNvSpPr>
            <a:spLocks/>
          </p:cNvSpPr>
          <p:nvPr/>
        </p:nvSpPr>
        <p:spPr bwMode="auto">
          <a:xfrm>
            <a:off x="4762499" y="4714875"/>
            <a:ext cx="1778001" cy="1587499"/>
          </a:xfrm>
          <a:prstGeom prst="rect">
            <a:avLst/>
          </a:prstGeom>
          <a:gradFill flip="none" rotWithShape="1">
            <a:gsLst>
              <a:gs pos="0">
                <a:srgbClr val="285081"/>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12700">
            <a:noFill/>
            <a:miter lim="800000"/>
            <a:headEnd/>
            <a:tailEnd/>
          </a:ln>
          <a:effectLst>
            <a:outerShdw blurRad="40005" dist="22860" dir="5400000" algn="ctr" rotWithShape="0">
              <a:srgbClr val="000000">
                <a:alpha val="35000"/>
              </a:srgbClr>
            </a:outerShdw>
          </a:effectLst>
        </p:spPr>
        <p:txBody>
          <a:bodyPr lIns="26788" tIns="93600" rIns="26788" bIns="93600" anchor="ctr"/>
          <a:lstStyle/>
          <a:p>
            <a:pPr algn="ctr">
              <a:lnSpc>
                <a:spcPct val="90000"/>
              </a:lnSpc>
              <a:spcBef>
                <a:spcPts val="500"/>
              </a:spcBef>
              <a:defRPr/>
            </a:pPr>
            <a:r>
              <a:rPr lang="en-US" sz="1500" b="1" dirty="0" smtClean="0">
                <a:solidFill>
                  <a:srgbClr val="FFFFFF"/>
                </a:solidFill>
                <a:latin typeface="Futura Std Book"/>
                <a:cs typeface="Arial Bold" pitchFamily="34" charset="0"/>
                <a:sym typeface="Arial Bold" pitchFamily="34" charset="0"/>
              </a:rPr>
              <a:t>SGLT1 and GLUT1</a:t>
            </a:r>
          </a:p>
          <a:p>
            <a:pPr algn="ctr">
              <a:lnSpc>
                <a:spcPct val="90000"/>
              </a:lnSpc>
              <a:spcBef>
                <a:spcPts val="500"/>
              </a:spcBef>
              <a:defRPr/>
            </a:pPr>
            <a:r>
              <a:rPr lang="en-US" sz="1500" b="1" dirty="0" smtClean="0">
                <a:solidFill>
                  <a:srgbClr val="FFFFFF"/>
                </a:solidFill>
                <a:latin typeface="Futura Std Book"/>
                <a:cs typeface="Arial Bold" pitchFamily="34" charset="0"/>
                <a:sym typeface="Arial Bold" pitchFamily="34" charset="0"/>
              </a:rPr>
              <a:t>Low capacity</a:t>
            </a:r>
            <a:r>
              <a:rPr lang="en-US" sz="1500" dirty="0" smtClean="0">
                <a:solidFill>
                  <a:srgbClr val="FFFFFF"/>
                </a:solidFill>
                <a:latin typeface="Futura Std Book"/>
                <a:cs typeface="Arial Bold" pitchFamily="34" charset="0"/>
                <a:sym typeface="Arial Bold" pitchFamily="34" charset="0"/>
              </a:rPr>
              <a:t/>
            </a:r>
            <a:br>
              <a:rPr lang="en-US" sz="1500" dirty="0" smtClean="0">
                <a:solidFill>
                  <a:srgbClr val="FFFFFF"/>
                </a:solidFill>
                <a:latin typeface="Futura Std Book"/>
                <a:cs typeface="Arial Bold" pitchFamily="34" charset="0"/>
                <a:sym typeface="Arial Bold" pitchFamily="34" charset="0"/>
              </a:rPr>
            </a:br>
            <a:r>
              <a:rPr lang="en-US" sz="1500" dirty="0" smtClean="0">
                <a:solidFill>
                  <a:srgbClr val="FFFFFF"/>
                </a:solidFill>
                <a:latin typeface="Futura Std Book"/>
                <a:cs typeface="Arial Bold" pitchFamily="34" charset="0"/>
                <a:sym typeface="Arial Bold" pitchFamily="34" charset="0"/>
              </a:rPr>
              <a:t>(2 </a:t>
            </a:r>
            <a:r>
              <a:rPr lang="en-US" sz="1500" dirty="0" err="1" smtClean="0">
                <a:solidFill>
                  <a:srgbClr val="FFFFFF"/>
                </a:solidFill>
                <a:latin typeface="Futura Std Book"/>
                <a:cs typeface="Arial Bold" pitchFamily="34" charset="0"/>
                <a:sym typeface="Arial Bold" pitchFamily="34" charset="0"/>
              </a:rPr>
              <a:t>nmol</a:t>
            </a:r>
            <a:r>
              <a:rPr lang="en-US" sz="1500" dirty="0" smtClean="0">
                <a:solidFill>
                  <a:srgbClr val="FFFFFF"/>
                </a:solidFill>
                <a:latin typeface="Futura Std Book"/>
                <a:cs typeface="Arial Bold" pitchFamily="34" charset="0"/>
                <a:sym typeface="Arial Bold" pitchFamily="34" charset="0"/>
              </a:rPr>
              <a:t>/mg/min)</a:t>
            </a:r>
            <a:r>
              <a:rPr lang="en-US" sz="600" dirty="0" smtClean="0">
                <a:solidFill>
                  <a:srgbClr val="FFFFFF"/>
                </a:solidFill>
                <a:latin typeface="Futura Std Book"/>
                <a:cs typeface="Arial Bold" pitchFamily="34" charset="0"/>
                <a:sym typeface="Arial Bold" pitchFamily="34" charset="0"/>
              </a:rPr>
              <a:t/>
            </a:r>
            <a:br>
              <a:rPr lang="en-US" sz="600" dirty="0" smtClean="0">
                <a:solidFill>
                  <a:srgbClr val="FFFFFF"/>
                </a:solidFill>
                <a:latin typeface="Futura Std Book"/>
                <a:cs typeface="Arial Bold" pitchFamily="34" charset="0"/>
                <a:sym typeface="Arial Bold" pitchFamily="34" charset="0"/>
              </a:rPr>
            </a:br>
            <a:r>
              <a:rPr lang="en-US" sz="600" dirty="0" smtClean="0">
                <a:solidFill>
                  <a:srgbClr val="FFFFFF"/>
                </a:solidFill>
                <a:latin typeface="Futura Std Book"/>
                <a:cs typeface="Arial Bold" pitchFamily="34" charset="0"/>
                <a:sym typeface="Arial Bold" pitchFamily="34" charset="0"/>
              </a:rPr>
              <a:t/>
            </a:r>
            <a:br>
              <a:rPr lang="en-US" sz="600" dirty="0" smtClean="0">
                <a:solidFill>
                  <a:srgbClr val="FFFFFF"/>
                </a:solidFill>
                <a:latin typeface="Futura Std Book"/>
                <a:cs typeface="Arial Bold" pitchFamily="34" charset="0"/>
                <a:sym typeface="Arial Bold" pitchFamily="34" charset="0"/>
              </a:rPr>
            </a:br>
            <a:r>
              <a:rPr lang="en-US" sz="1500" b="1" dirty="0" smtClean="0">
                <a:solidFill>
                  <a:srgbClr val="FFFFFF"/>
                </a:solidFill>
                <a:latin typeface="Futura Std Book"/>
                <a:cs typeface="Arial Bold" pitchFamily="34" charset="0"/>
                <a:sym typeface="Arial Bold" pitchFamily="34" charset="0"/>
              </a:rPr>
              <a:t>High affinity</a:t>
            </a:r>
          </a:p>
          <a:p>
            <a:pPr algn="ctr">
              <a:lnSpc>
                <a:spcPct val="90000"/>
              </a:lnSpc>
              <a:spcBef>
                <a:spcPts val="500"/>
              </a:spcBef>
              <a:defRPr/>
            </a:pPr>
            <a:r>
              <a:rPr lang="en-US" sz="1500" dirty="0" smtClean="0">
                <a:solidFill>
                  <a:srgbClr val="FFFFFF"/>
                </a:solidFill>
                <a:latin typeface="Futura Std Book"/>
                <a:cs typeface="Arial Bold" pitchFamily="34" charset="0"/>
                <a:sym typeface="Arial Bold" pitchFamily="34" charset="0"/>
              </a:rPr>
              <a:t>(Km=0.4mM)</a:t>
            </a:r>
            <a:r>
              <a:rPr lang="en-US" sz="600" dirty="0" smtClean="0">
                <a:solidFill>
                  <a:srgbClr val="FFFFFF"/>
                </a:solidFill>
                <a:latin typeface="Futura Std Book"/>
                <a:cs typeface="Arial Bold" pitchFamily="34" charset="0"/>
                <a:sym typeface="Arial Bold" pitchFamily="34" charset="0"/>
              </a:rPr>
              <a:t/>
            </a:r>
            <a:br>
              <a:rPr lang="en-US" sz="600" dirty="0" smtClean="0">
                <a:solidFill>
                  <a:srgbClr val="FFFFFF"/>
                </a:solidFill>
                <a:latin typeface="Futura Std Book"/>
                <a:cs typeface="Arial Bold" pitchFamily="34" charset="0"/>
                <a:sym typeface="Arial Bold" pitchFamily="34" charset="0"/>
              </a:rPr>
            </a:br>
            <a:endParaRPr lang="en-US" sz="600" dirty="0" smtClean="0">
              <a:solidFill>
                <a:srgbClr val="FFFFFF"/>
              </a:solidFill>
              <a:latin typeface="Futura Std Book"/>
              <a:cs typeface="Arial Bold" pitchFamily="34" charset="0"/>
              <a:sym typeface="Arial Bold" pitchFamily="34" charset="0"/>
            </a:endParaRPr>
          </a:p>
          <a:p>
            <a:pPr algn="ctr">
              <a:lnSpc>
                <a:spcPct val="90000"/>
              </a:lnSpc>
              <a:spcBef>
                <a:spcPts val="500"/>
              </a:spcBef>
              <a:defRPr/>
            </a:pPr>
            <a:r>
              <a:rPr lang="en-US" sz="1500" dirty="0" smtClean="0">
                <a:solidFill>
                  <a:srgbClr val="FFFFFF"/>
                </a:solidFill>
                <a:latin typeface="Futura Std Book"/>
                <a:cs typeface="Arial Bold" pitchFamily="34" charset="0"/>
                <a:sym typeface="Arial Bold" pitchFamily="34" charset="0"/>
              </a:rPr>
              <a:t>(ex: BROOM)</a:t>
            </a:r>
            <a:endParaRPr lang="en-US" sz="1500" dirty="0">
              <a:solidFill>
                <a:srgbClr val="FFFFFF"/>
              </a:solidFill>
              <a:latin typeface="Futura Std Book"/>
              <a:cs typeface="Arial Bold" pitchFamily="34" charset="0"/>
              <a:sym typeface="Arial Bold" pitchFamily="34" charset="0"/>
            </a:endParaRPr>
          </a:p>
        </p:txBody>
      </p:sp>
      <p:sp>
        <p:nvSpPr>
          <p:cNvPr id="6169" name="Rectangle 29"/>
          <p:cNvSpPr>
            <a:spLocks/>
          </p:cNvSpPr>
          <p:nvPr/>
        </p:nvSpPr>
        <p:spPr bwMode="auto">
          <a:xfrm>
            <a:off x="5283200" y="4445000"/>
            <a:ext cx="717550" cy="220663"/>
          </a:xfrm>
          <a:prstGeom prst="rect">
            <a:avLst/>
          </a:prstGeom>
          <a:gradFill flip="none" rotWithShape="1">
            <a:gsLst>
              <a:gs pos="0">
                <a:srgbClr val="285081"/>
              </a:gs>
              <a:gs pos="50000">
                <a:srgbClr val="1F497D">
                  <a:lumMod val="60000"/>
                  <a:lumOff val="40000"/>
                  <a:shade val="67500"/>
                  <a:satMod val="115000"/>
                </a:srgbClr>
              </a:gs>
              <a:gs pos="100000">
                <a:srgbClr val="1F497D">
                  <a:lumMod val="60000"/>
                  <a:lumOff val="40000"/>
                  <a:shade val="100000"/>
                  <a:satMod val="115000"/>
                </a:srgbClr>
              </a:gs>
            </a:gsLst>
            <a:lin ang="16200000" scaled="1"/>
            <a:tileRect/>
          </a:gradFill>
          <a:ln w="12700">
            <a:noFill/>
            <a:miter lim="800000"/>
            <a:headEnd/>
            <a:tailEnd/>
          </a:ln>
          <a:effectLst>
            <a:outerShdw blurRad="40005" dist="22860" dir="5400000" algn="ctr" rotWithShape="0">
              <a:srgbClr val="000000">
                <a:alpha val="35000"/>
              </a:srgbClr>
            </a:outerShdw>
          </a:effectLst>
        </p:spPr>
        <p:txBody>
          <a:bodyPr lIns="0" tIns="0" rIns="0" bIns="0" anchor="ctr"/>
          <a:lstStyle/>
          <a:p>
            <a:pPr algn="ctr">
              <a:spcBef>
                <a:spcPts val="713"/>
              </a:spcBef>
              <a:defRPr/>
            </a:pPr>
            <a:r>
              <a:rPr lang="en-US" sz="2000" dirty="0">
                <a:solidFill>
                  <a:srgbClr val="FFFFFF"/>
                </a:solidFill>
                <a:latin typeface="Futura Std Book"/>
                <a:cs typeface="Arial Bold" pitchFamily="34" charset="0"/>
                <a:sym typeface="Arial Bold" pitchFamily="34" charset="0"/>
              </a:rPr>
              <a:t>~10%</a:t>
            </a:r>
          </a:p>
        </p:txBody>
      </p:sp>
      <p:sp>
        <p:nvSpPr>
          <p:cNvPr id="12318" name="Rectangle 30"/>
          <p:cNvSpPr>
            <a:spLocks/>
          </p:cNvSpPr>
          <p:nvPr/>
        </p:nvSpPr>
        <p:spPr bwMode="auto">
          <a:xfrm>
            <a:off x="3171825" y="4381500"/>
            <a:ext cx="844550" cy="258763"/>
          </a:xfrm>
          <a:prstGeom prst="rect">
            <a:avLst/>
          </a:prstGeom>
          <a:gradFill flip="none" rotWithShape="1">
            <a:gsLst>
              <a:gs pos="0">
                <a:srgbClr val="770000"/>
              </a:gs>
              <a:gs pos="50000">
                <a:srgbClr val="C00000">
                  <a:shade val="67500"/>
                  <a:satMod val="115000"/>
                </a:srgbClr>
              </a:gs>
              <a:gs pos="100000">
                <a:srgbClr val="C00000">
                  <a:shade val="100000"/>
                  <a:satMod val="115000"/>
                </a:srgbClr>
              </a:gs>
            </a:gsLst>
            <a:lin ang="16200000" scaled="1"/>
            <a:tileRect/>
          </a:gradFill>
          <a:ln w="9525" cap="flat">
            <a:noFill/>
            <a:prstDash val="solid"/>
            <a:miter lim="800000"/>
            <a:headEnd type="none" w="med" len="med"/>
            <a:tailEnd type="none" w="med" len="med"/>
          </a:ln>
          <a:effectLst>
            <a:outerShdw blurRad="40005" dist="22860" dir="5400000" algn="ctr" rotWithShape="0">
              <a:srgbClr val="000000">
                <a:alpha val="35000"/>
              </a:srgbClr>
            </a:outerShdw>
          </a:effectLst>
        </p:spPr>
        <p:txBody>
          <a:bodyPr lIns="0" tIns="0" rIns="0" bIns="0" anchor="ctr"/>
          <a:lstStyle/>
          <a:p>
            <a:pPr algn="ctr" fontAlgn="auto">
              <a:spcBef>
                <a:spcPts val="0"/>
              </a:spcBef>
              <a:spcAft>
                <a:spcPts val="0"/>
              </a:spcAft>
              <a:defRPr/>
            </a:pPr>
            <a:r>
              <a:rPr lang="en-US" sz="2000" dirty="0">
                <a:solidFill>
                  <a:schemeClr val="bg1"/>
                </a:solidFill>
                <a:latin typeface="Futura Std Book"/>
                <a:cs typeface="Arial Bold" charset="0"/>
                <a:sym typeface="Arial Bold" charset="0"/>
              </a:rPr>
              <a:t>~90%</a:t>
            </a:r>
          </a:p>
        </p:txBody>
      </p:sp>
      <p:sp>
        <p:nvSpPr>
          <p:cNvPr id="37" name="ZoneTexte 36"/>
          <p:cNvSpPr txBox="1"/>
          <p:nvPr/>
        </p:nvSpPr>
        <p:spPr>
          <a:xfrm>
            <a:off x="7000875" y="4635500"/>
            <a:ext cx="1741545" cy="923330"/>
          </a:xfrm>
          <a:prstGeom prst="rect">
            <a:avLst/>
          </a:prstGeom>
          <a:noFill/>
        </p:spPr>
        <p:txBody>
          <a:bodyPr wrap="none" rtlCol="0">
            <a:spAutoFit/>
          </a:bodyPr>
          <a:lstStyle/>
          <a:p>
            <a:pPr algn="ctr"/>
            <a:r>
              <a:rPr lang="fr-CA" b="1" dirty="0" smtClean="0">
                <a:solidFill>
                  <a:srgbClr val="000090"/>
                </a:solidFill>
                <a:latin typeface="Verdana"/>
                <a:cs typeface="Verdana"/>
              </a:rPr>
              <a:t>No/minimal</a:t>
            </a:r>
          </a:p>
          <a:p>
            <a:pPr algn="ctr"/>
            <a:r>
              <a:rPr lang="fr-CA" b="1" dirty="0" smtClean="0">
                <a:solidFill>
                  <a:srgbClr val="000090"/>
                </a:solidFill>
                <a:latin typeface="Verdana"/>
                <a:cs typeface="Verdana"/>
              </a:rPr>
              <a:t>glucose</a:t>
            </a:r>
          </a:p>
          <a:p>
            <a:pPr algn="ctr"/>
            <a:r>
              <a:rPr lang="fr-CA" b="1" dirty="0" err="1" smtClean="0">
                <a:solidFill>
                  <a:srgbClr val="000090"/>
                </a:solidFill>
                <a:latin typeface="Verdana"/>
                <a:cs typeface="Verdana"/>
              </a:rPr>
              <a:t>excretion</a:t>
            </a:r>
            <a:r>
              <a:rPr lang="fr-CA" b="1" dirty="0" smtClean="0">
                <a:solidFill>
                  <a:srgbClr val="000090"/>
                </a:solidFill>
                <a:latin typeface="Verdana"/>
                <a:cs typeface="Verdana"/>
              </a:rPr>
              <a:t> </a:t>
            </a:r>
          </a:p>
        </p:txBody>
      </p:sp>
      <p:sp>
        <p:nvSpPr>
          <p:cNvPr id="34" name="Espace réservé du numéro de diapositive 4"/>
          <p:cNvSpPr txBox="1">
            <a:spLocks/>
          </p:cNvSpPr>
          <p:nvPr/>
        </p:nvSpPr>
        <p:spPr>
          <a:xfrm>
            <a:off x="8342294" y="603437"/>
            <a:ext cx="504056" cy="360039"/>
          </a:xfrm>
          <a:prstGeom prst="rect">
            <a:avLst/>
          </a:prstGeom>
          <a:effectLst/>
        </p:spPr>
        <p:txBody>
          <a:bodyPr vert="horz" lIns="91440" tIns="45720" rIns="91440" bIns="45720" rtlCol="0" anchor="ctr"/>
          <a:lstStyle>
            <a:defPPr>
              <a:defRPr lang="en-US"/>
            </a:defPPr>
            <a:lvl1pPr marL="0" algn="ctr" defTabSz="914400" rtl="0" eaLnBrk="1" latinLnBrk="0" hangingPunct="1">
              <a:defRPr sz="1400" b="1" kern="1200">
                <a:solidFill>
                  <a:schemeClr val="bg1">
                    <a:alpha val="99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17</a:t>
            </a:fld>
            <a:endParaRPr lang="en-CA" dirty="0">
              <a:solidFill>
                <a:prstClr val="white">
                  <a:alpha val="99000"/>
                </a:prstClr>
              </a:solidFill>
              <a:latin typeface="Century Gothic"/>
              <a:cs typeface="Century Gothic"/>
            </a:endParaRPr>
          </a:p>
        </p:txBody>
      </p:sp>
    </p:spTree>
    <p:custDataLst>
      <p:tags r:id="rId1"/>
    </p:custDataLst>
    <p:extLst>
      <p:ext uri="{BB962C8B-B14F-4D97-AF65-F5344CB8AC3E}">
        <p14:creationId xmlns:p14="http://schemas.microsoft.com/office/powerpoint/2010/main" val="3641135391"/>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12292" grpId="0" animBg="1"/>
      <p:bldP spid="6151" grpId="0" animBg="1"/>
      <p:bldP spid="6152" grpId="0" animBg="1"/>
      <p:bldP spid="6167" grpId="0" animBg="1"/>
      <p:bldP spid="6168" grpId="0" animBg="1"/>
      <p:bldP spid="6169" grpId="0" animBg="1"/>
      <p:bldP spid="12318"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3"/>
          <p:cNvSpPr>
            <a:spLocks/>
          </p:cNvSpPr>
          <p:nvPr/>
        </p:nvSpPr>
        <p:spPr bwMode="auto">
          <a:xfrm>
            <a:off x="190500" y="1063311"/>
            <a:ext cx="8974137" cy="462126"/>
          </a:xfrm>
          <a:prstGeom prst="rect">
            <a:avLst/>
          </a:prstGeom>
          <a:noFill/>
          <a:ln w="12700">
            <a:noFill/>
            <a:miter lim="800000"/>
            <a:headEnd/>
            <a:tailEnd/>
          </a:ln>
        </p:spPr>
        <p:txBody>
          <a:bodyPr lIns="0" tIns="0" rIns="0" bIns="0"/>
          <a:lstStyle/>
          <a:p>
            <a:pPr>
              <a:defRPr/>
            </a:pPr>
            <a:r>
              <a:rPr lang="en-US" sz="28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MECHANISM OF ACTION OF SGLT2 INHIBITORS</a:t>
            </a:r>
          </a:p>
          <a:p>
            <a:pPr algn="ctr">
              <a:defRPr/>
            </a:pPr>
            <a:r>
              <a:rPr lang="en-US" sz="24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 </a:t>
            </a:r>
            <a:r>
              <a:rPr lang="en-US" sz="2400" dirty="0" smtClean="0">
                <a:solidFill>
                  <a:srgbClr val="00009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a:t>
            </a:r>
            <a:r>
              <a:rPr lang="en-US" sz="24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ODIUM/</a:t>
            </a:r>
            <a:r>
              <a:rPr lang="en-US" sz="2400" dirty="0" smtClean="0">
                <a:solidFill>
                  <a:srgbClr val="00009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GL</a:t>
            </a:r>
            <a:r>
              <a:rPr lang="en-US" sz="24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UCOSE CO-</a:t>
            </a:r>
            <a:r>
              <a:rPr lang="en-US" sz="2400" dirty="0" smtClean="0">
                <a:solidFill>
                  <a:srgbClr val="00009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T</a:t>
            </a:r>
            <a:r>
              <a:rPr lang="en-US" sz="24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RANSPORTER 2</a:t>
            </a:r>
            <a:endParaRPr lang="en-US" sz="24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12371" name="Rectangle 83"/>
          <p:cNvSpPr>
            <a:spLocks/>
          </p:cNvSpPr>
          <p:nvPr/>
        </p:nvSpPr>
        <p:spPr bwMode="auto">
          <a:xfrm>
            <a:off x="198641" y="911753"/>
            <a:ext cx="8123336" cy="795338"/>
          </a:xfrm>
          <a:prstGeom prst="rect">
            <a:avLst/>
          </a:prstGeom>
          <a:noFill/>
          <a:ln w="12700">
            <a:noFill/>
            <a:miter lim="800000"/>
            <a:headEnd/>
            <a:tailEnd/>
          </a:ln>
        </p:spPr>
        <p:txBody>
          <a:bodyPr lIns="0" tIns="0" rIns="0" bIns="0"/>
          <a:lstStyle/>
          <a:p>
            <a:pPr>
              <a:defRPr/>
            </a:pP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At normal glucose levels, the amount of glucose filtered by the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glomerulus</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increases with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glycemia</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and is entirely reabsorbed from the proximal tubule by SGLT2 transporters: no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glucosuria</a:t>
            </a:r>
            <a:endParaRPr lang="en-US" sz="22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6148" name="Rectangle 2"/>
          <p:cNvSpPr>
            <a:spLocks/>
          </p:cNvSpPr>
          <p:nvPr/>
        </p:nvSpPr>
        <p:spPr bwMode="auto">
          <a:xfrm>
            <a:off x="200025" y="6394450"/>
            <a:ext cx="8412163" cy="428625"/>
          </a:xfrm>
          <a:prstGeom prst="rect">
            <a:avLst/>
          </a:prstGeom>
          <a:noFill/>
          <a:ln w="9525">
            <a:noFill/>
            <a:miter lim="800000"/>
            <a:headEnd/>
            <a:tailEnd/>
          </a:ln>
        </p:spPr>
        <p:txBody>
          <a:bodyPr lIns="0" tIns="0" rIns="0" bIns="0" anchor="ctr"/>
          <a:lstStyle/>
          <a:p>
            <a:r>
              <a:rPr lang="en-US" sz="1000" dirty="0">
                <a:solidFill>
                  <a:srgbClr val="FFFFFF"/>
                </a:solidFill>
                <a:latin typeface="Futura Std Book"/>
                <a:sym typeface="Arial" pitchFamily="34" charset="0"/>
              </a:rPr>
              <a:t>SGLT=sodium-dependent glucose transporter; GLUT=facilitative glucose transporter.</a:t>
            </a:r>
            <a:endParaRPr lang="en-US" sz="1000" dirty="0">
              <a:latin typeface="Futura Std Book"/>
              <a:sym typeface="Arial" pitchFamily="34" charset="0"/>
            </a:endParaRPr>
          </a:p>
          <a:p>
            <a:r>
              <a:rPr lang="en-US" sz="1000" dirty="0">
                <a:solidFill>
                  <a:srgbClr val="FFFFFF"/>
                </a:solidFill>
                <a:latin typeface="Futura Std Book"/>
                <a:sym typeface="Arial" pitchFamily="34" charset="0"/>
              </a:rPr>
              <a:t>Abdul-</a:t>
            </a:r>
            <a:r>
              <a:rPr lang="en-US" sz="1000" dirty="0" err="1">
                <a:solidFill>
                  <a:srgbClr val="FFFFFF"/>
                </a:solidFill>
                <a:latin typeface="Futura Std Book"/>
                <a:sym typeface="Arial" pitchFamily="34" charset="0"/>
              </a:rPr>
              <a:t>Ghani</a:t>
            </a:r>
            <a:r>
              <a:rPr lang="en-US" sz="1000" dirty="0">
                <a:solidFill>
                  <a:srgbClr val="FFFFFF"/>
                </a:solidFill>
                <a:latin typeface="Futura Std Book"/>
                <a:sym typeface="Arial" pitchFamily="34" charset="0"/>
              </a:rPr>
              <a:t> MA, </a:t>
            </a:r>
            <a:r>
              <a:rPr lang="en-US" sz="1000" dirty="0" err="1">
                <a:solidFill>
                  <a:srgbClr val="FFFFFF"/>
                </a:solidFill>
                <a:latin typeface="Futura Std Book"/>
                <a:sym typeface="Arial" pitchFamily="34" charset="0"/>
              </a:rPr>
              <a:t>DeFronzo</a:t>
            </a:r>
            <a:r>
              <a:rPr lang="en-US" sz="1000" dirty="0">
                <a:solidFill>
                  <a:srgbClr val="FFFFFF"/>
                </a:solidFill>
                <a:latin typeface="Futura Std Book"/>
                <a:sym typeface="Arial" pitchFamily="34" charset="0"/>
              </a:rPr>
              <a:t>, RA. </a:t>
            </a:r>
            <a:r>
              <a:rPr lang="en-US" sz="1000" dirty="0" err="1">
                <a:solidFill>
                  <a:srgbClr val="FFFFFF"/>
                </a:solidFill>
                <a:latin typeface="Futura Std Book"/>
                <a:sym typeface="Arial" pitchFamily="34" charset="0"/>
              </a:rPr>
              <a:t>Endocr</a:t>
            </a:r>
            <a:r>
              <a:rPr lang="en-US" sz="1000" dirty="0">
                <a:solidFill>
                  <a:srgbClr val="FFFFFF"/>
                </a:solidFill>
                <a:latin typeface="Futura Std Book"/>
                <a:sym typeface="Arial" pitchFamily="34" charset="0"/>
              </a:rPr>
              <a:t> </a:t>
            </a:r>
            <a:r>
              <a:rPr lang="en-US" sz="1000" dirty="0" err="1">
                <a:solidFill>
                  <a:srgbClr val="FFFFFF"/>
                </a:solidFill>
                <a:latin typeface="Futura Std Book"/>
                <a:sym typeface="Arial" pitchFamily="34" charset="0"/>
              </a:rPr>
              <a:t>Pract</a:t>
            </a:r>
            <a:r>
              <a:rPr lang="en-US" sz="1000" dirty="0">
                <a:solidFill>
                  <a:srgbClr val="FFFFFF"/>
                </a:solidFill>
                <a:latin typeface="Futura Std Book"/>
                <a:sym typeface="Arial" pitchFamily="34" charset="0"/>
              </a:rPr>
              <a:t>. 2008;14(6):782-790.</a:t>
            </a:r>
            <a:endParaRPr lang="en-US" sz="1000" dirty="0">
              <a:latin typeface="Futura Std Book"/>
              <a:sym typeface="Arial" pitchFamily="34" charset="0"/>
            </a:endParaRPr>
          </a:p>
          <a:p>
            <a:r>
              <a:rPr lang="en-US" sz="1000" dirty="0">
                <a:solidFill>
                  <a:srgbClr val="FFFFFF"/>
                </a:solidFill>
                <a:latin typeface="Futura Std Book"/>
                <a:sym typeface="Arial" pitchFamily="34" charset="0"/>
              </a:rPr>
              <a:t>Bays H. </a:t>
            </a:r>
            <a:r>
              <a:rPr lang="en-US" sz="1000" dirty="0" err="1">
                <a:solidFill>
                  <a:srgbClr val="FFFFFF"/>
                </a:solidFill>
                <a:latin typeface="Futura Std Book"/>
                <a:sym typeface="Arial" pitchFamily="34" charset="0"/>
              </a:rPr>
              <a:t>Curr</a:t>
            </a:r>
            <a:r>
              <a:rPr lang="en-US" sz="1000" dirty="0">
                <a:solidFill>
                  <a:srgbClr val="FFFFFF"/>
                </a:solidFill>
                <a:latin typeface="Futura Std Book"/>
                <a:sym typeface="Arial" pitchFamily="34" charset="0"/>
              </a:rPr>
              <a:t> Med Res </a:t>
            </a:r>
            <a:r>
              <a:rPr lang="en-US" sz="1000" dirty="0" err="1">
                <a:solidFill>
                  <a:srgbClr val="FFFFFF"/>
                </a:solidFill>
                <a:latin typeface="Futura Std Book"/>
                <a:sym typeface="Arial" pitchFamily="34" charset="0"/>
              </a:rPr>
              <a:t>Opin</a:t>
            </a:r>
            <a:r>
              <a:rPr lang="en-US" sz="1000" dirty="0">
                <a:solidFill>
                  <a:srgbClr val="FFFFFF"/>
                </a:solidFill>
                <a:latin typeface="Futura Std Book"/>
                <a:sym typeface="Arial" pitchFamily="34" charset="0"/>
              </a:rPr>
              <a:t>. 2009;25(3):671-681. Reprinted with permission. </a:t>
            </a:r>
          </a:p>
        </p:txBody>
      </p:sp>
      <p:graphicFrame>
        <p:nvGraphicFramePr>
          <p:cNvPr id="12319" name="Group 31"/>
          <p:cNvGraphicFramePr>
            <a:graphicFrameLocks noGrp="1"/>
          </p:cNvGraphicFramePr>
          <p:nvPr>
            <p:extLst>
              <p:ext uri="{D42A27DB-BD31-4B8C-83A1-F6EECF244321}">
                <p14:modId xmlns:p14="http://schemas.microsoft.com/office/powerpoint/2010/main" val="120914339"/>
              </p:ext>
            </p:extLst>
          </p:nvPr>
        </p:nvGraphicFramePr>
        <p:xfrm>
          <a:off x="0" y="1"/>
          <a:ext cx="7818275" cy="626827"/>
        </p:xfrm>
        <a:graphic>
          <a:graphicData uri="http://schemas.openxmlformats.org/drawingml/2006/table">
            <a:tbl>
              <a:tblPr>
                <a:tableStyleId>{2D5ABB26-0587-4C30-8999-92F81FD0307C}</a:tableStyleId>
              </a:tblPr>
              <a:tblGrid>
                <a:gridCol w="7818275"/>
              </a:tblGrid>
              <a:tr h="626827">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endParaRPr kumimoji="0" lang="en-US" sz="1600" b="0" i="0" u="none" strike="noStrike" cap="none" normalizeH="0" baseline="0" dirty="0" smtClean="0">
                        <a:ln>
                          <a:noFill/>
                        </a:ln>
                        <a:solidFill>
                          <a:schemeClr val="bg1"/>
                        </a:solidFill>
                        <a:effectLst/>
                        <a:latin typeface="Futura Std Book"/>
                        <a:ea typeface="Calibri Bold" charset="0"/>
                        <a:cs typeface="Calibri Bold" charset="0"/>
                        <a:sym typeface="Calibri Bold"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0000"/>
                    </a:solidFill>
                  </a:tcPr>
                </a:tc>
              </a:tr>
            </a:tbl>
          </a:graphicData>
        </a:graphic>
      </p:graphicFrame>
      <p:sp>
        <p:nvSpPr>
          <p:cNvPr id="12372" name="Rectangle 84"/>
          <p:cNvSpPr>
            <a:spLocks/>
          </p:cNvSpPr>
          <p:nvPr/>
        </p:nvSpPr>
        <p:spPr bwMode="auto">
          <a:xfrm>
            <a:off x="230920" y="138392"/>
            <a:ext cx="5360631" cy="521428"/>
          </a:xfrm>
          <a:prstGeom prst="rect">
            <a:avLst/>
          </a:prstGeom>
          <a:solidFill>
            <a:srgbClr val="770000"/>
          </a:solidFill>
          <a:ln w="12700">
            <a:noFill/>
            <a:miter lim="800000"/>
            <a:headEnd/>
            <a:tailEnd/>
          </a:ln>
        </p:spPr>
        <p:txBody>
          <a:bodyPr lIns="0" tIns="0" rIns="0" bIns="0"/>
          <a:lstStyle/>
          <a:p>
            <a:pPr algn="ctr">
              <a:tabLst>
                <a:tab pos="909638" algn="l"/>
              </a:tabLst>
            </a:pPr>
            <a:r>
              <a:rPr lang="en-US" sz="2200" dirty="0" smtClean="0">
                <a:solidFill>
                  <a:schemeClr val="bg1"/>
                </a:solidFill>
                <a:latin typeface="Futura Std Book"/>
                <a:sym typeface="Calibri" pitchFamily="34" charset="0"/>
              </a:rPr>
              <a:t>Mechanism of Action: Induces </a:t>
            </a:r>
            <a:r>
              <a:rPr lang="en-US" sz="2200" dirty="0" err="1">
                <a:solidFill>
                  <a:schemeClr val="bg1"/>
                </a:solidFill>
                <a:latin typeface="Futura Std Book"/>
                <a:sym typeface="Calibri" pitchFamily="34" charset="0"/>
              </a:rPr>
              <a:t>G</a:t>
            </a:r>
            <a:r>
              <a:rPr lang="en-US" sz="2200" dirty="0" err="1" smtClean="0">
                <a:solidFill>
                  <a:schemeClr val="bg1"/>
                </a:solidFill>
                <a:latin typeface="Futura Std Book"/>
                <a:sym typeface="Calibri" pitchFamily="34" charset="0"/>
              </a:rPr>
              <a:t>lucosuria</a:t>
            </a:r>
            <a:r>
              <a:rPr lang="en-US" sz="2200" dirty="0" smtClean="0">
                <a:solidFill>
                  <a:schemeClr val="bg1"/>
                </a:solidFill>
                <a:latin typeface="Futura Std Book"/>
                <a:sym typeface="Calibri" pitchFamily="34" charset="0"/>
              </a:rPr>
              <a:t/>
            </a:r>
            <a:br>
              <a:rPr lang="en-US" sz="2200" dirty="0" smtClean="0">
                <a:solidFill>
                  <a:schemeClr val="bg1"/>
                </a:solidFill>
                <a:latin typeface="Futura Std Book"/>
                <a:sym typeface="Calibri" pitchFamily="34" charset="0"/>
              </a:rPr>
            </a:br>
            <a:endParaRPr lang="en-US" sz="2200" dirty="0">
              <a:solidFill>
                <a:schemeClr val="bg1"/>
              </a:solidFill>
              <a:latin typeface="Futura Std Book"/>
              <a:sym typeface="Calibri" pitchFamily="34" charset="0"/>
            </a:endParaRPr>
          </a:p>
        </p:txBody>
      </p:sp>
      <p:sp>
        <p:nvSpPr>
          <p:cNvPr id="36" name="Slide Number Placeholder 4"/>
          <p:cNvSpPr>
            <a:spLocks noGrp="1"/>
          </p:cNvSpPr>
          <p:nvPr>
            <p:ph type="sldNum" sz="quarter" idx="12"/>
          </p:nvPr>
        </p:nvSpPr>
        <p:spPr/>
        <p:txBody>
          <a:bodyPr/>
          <a:lstStyle/>
          <a:p>
            <a:fld id="{3FE1A873-9A61-4725-97A1-6983DABC3932}" type="slidenum">
              <a:rPr lang="en-CA" smtClean="0">
                <a:latin typeface="Century Gothic"/>
                <a:cs typeface="Century Gothic"/>
              </a:rPr>
              <a:pPr/>
              <a:t>18</a:t>
            </a:fld>
            <a:endParaRPr lang="en-CA" dirty="0">
              <a:latin typeface="Century Gothic"/>
              <a:cs typeface="Century Gothic"/>
            </a:endParaRPr>
          </a:p>
        </p:txBody>
      </p:sp>
      <p:sp>
        <p:nvSpPr>
          <p:cNvPr id="83" name="AutoShape 1"/>
          <p:cNvSpPr>
            <a:spLocks/>
          </p:cNvSpPr>
          <p:nvPr/>
        </p:nvSpPr>
        <p:spPr bwMode="auto">
          <a:xfrm>
            <a:off x="0" y="2252174"/>
            <a:ext cx="5211114" cy="4631225"/>
          </a:xfrm>
          <a:prstGeom prst="roundRect">
            <a:avLst>
              <a:gd name="adj" fmla="val 3394"/>
            </a:avLst>
          </a:prstGeom>
          <a:solidFill>
            <a:srgbClr val="C00000"/>
          </a:solidFill>
          <a:ln w="9525" cap="flat">
            <a:solidFill>
              <a:srgbClr val="000000"/>
            </a:solidFill>
            <a:round/>
            <a:headEnd type="none" w="med" len="med"/>
            <a:tailEnd type="none" w="med" len="med"/>
          </a:ln>
        </p:spPr>
        <p:txBody>
          <a:bodyPr lIns="0" tIns="0" rIns="0" bIns="0">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onaco" charset="0"/>
              <a:sym typeface="Monaco" charset="0"/>
            </a:endParaRPr>
          </a:p>
        </p:txBody>
      </p:sp>
      <p:grpSp>
        <p:nvGrpSpPr>
          <p:cNvPr id="2" name="Group 2"/>
          <p:cNvGrpSpPr>
            <a:grpSpLocks/>
          </p:cNvGrpSpPr>
          <p:nvPr/>
        </p:nvGrpSpPr>
        <p:grpSpPr bwMode="auto">
          <a:xfrm>
            <a:off x="515938" y="2705100"/>
            <a:ext cx="4616617" cy="3070225"/>
            <a:chOff x="0" y="0"/>
            <a:chExt cx="3975" cy="1934"/>
          </a:xfrm>
        </p:grpSpPr>
        <p:sp>
          <p:nvSpPr>
            <p:cNvPr id="85" name="Line 3"/>
            <p:cNvSpPr>
              <a:spLocks noChangeShapeType="1"/>
            </p:cNvSpPr>
            <p:nvPr/>
          </p:nvSpPr>
          <p:spPr bwMode="auto">
            <a:xfrm>
              <a:off x="0" y="0"/>
              <a:ext cx="3975" cy="1"/>
            </a:xfrm>
            <a:prstGeom prst="line">
              <a:avLst/>
            </a:prstGeom>
            <a:noFill/>
            <a:ln w="12700" cap="flat">
              <a:solidFill>
                <a:srgbClr val="808080"/>
              </a:solidFill>
              <a:prstDash val="solid"/>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endParaRPr lang="fr-FR" sz="2800">
                <a:solidFill>
                  <a:srgbClr val="FFFFFF"/>
                </a:solidFill>
                <a:effectLst>
                  <a:outerShdw blurRad="38100" dist="38100" dir="2700000" algn="tl">
                    <a:srgbClr val="000000">
                      <a:alpha val="43137"/>
                    </a:srgbClr>
                  </a:outerShdw>
                </a:effectLst>
                <a:latin typeface="Monaco" pitchFamily="-109" charset="0"/>
                <a:sym typeface="Monaco" pitchFamily="-109" charset="0"/>
              </a:endParaRPr>
            </a:p>
          </p:txBody>
        </p:sp>
        <p:sp>
          <p:nvSpPr>
            <p:cNvPr id="86" name="Line 4"/>
            <p:cNvSpPr>
              <a:spLocks noChangeShapeType="1"/>
            </p:cNvSpPr>
            <p:nvPr/>
          </p:nvSpPr>
          <p:spPr bwMode="auto">
            <a:xfrm>
              <a:off x="0" y="483"/>
              <a:ext cx="3975" cy="1"/>
            </a:xfrm>
            <a:prstGeom prst="line">
              <a:avLst/>
            </a:prstGeom>
            <a:noFill/>
            <a:ln w="12700" cap="flat">
              <a:solidFill>
                <a:srgbClr val="808080"/>
              </a:solidFill>
              <a:prstDash val="solid"/>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endParaRPr lang="fr-FR" sz="2800">
                <a:solidFill>
                  <a:srgbClr val="FFFFFF"/>
                </a:solidFill>
                <a:effectLst>
                  <a:outerShdw blurRad="38100" dist="38100" dir="2700000" algn="tl">
                    <a:srgbClr val="000000">
                      <a:alpha val="43137"/>
                    </a:srgbClr>
                  </a:outerShdw>
                </a:effectLst>
                <a:latin typeface="Monaco" pitchFamily="-109" charset="0"/>
                <a:sym typeface="Monaco" pitchFamily="-109" charset="0"/>
              </a:endParaRPr>
            </a:p>
          </p:txBody>
        </p:sp>
        <p:sp>
          <p:nvSpPr>
            <p:cNvPr id="87" name="Line 5"/>
            <p:cNvSpPr>
              <a:spLocks noChangeShapeType="1"/>
            </p:cNvSpPr>
            <p:nvPr/>
          </p:nvSpPr>
          <p:spPr bwMode="auto">
            <a:xfrm>
              <a:off x="0" y="966"/>
              <a:ext cx="3975" cy="1"/>
            </a:xfrm>
            <a:prstGeom prst="line">
              <a:avLst/>
            </a:prstGeom>
            <a:noFill/>
            <a:ln w="12700" cap="flat">
              <a:solidFill>
                <a:srgbClr val="808080"/>
              </a:solidFill>
              <a:prstDash val="solid"/>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endParaRPr lang="fr-FR" sz="2800">
                <a:solidFill>
                  <a:srgbClr val="FFFFFF"/>
                </a:solidFill>
                <a:effectLst>
                  <a:outerShdw blurRad="38100" dist="38100" dir="2700000" algn="tl">
                    <a:srgbClr val="000000">
                      <a:alpha val="43137"/>
                    </a:srgbClr>
                  </a:outerShdw>
                </a:effectLst>
                <a:latin typeface="Monaco" pitchFamily="-109" charset="0"/>
                <a:sym typeface="Monaco" pitchFamily="-109" charset="0"/>
              </a:endParaRPr>
            </a:p>
          </p:txBody>
        </p:sp>
        <p:sp>
          <p:nvSpPr>
            <p:cNvPr id="88" name="Line 6"/>
            <p:cNvSpPr>
              <a:spLocks noChangeShapeType="1"/>
            </p:cNvSpPr>
            <p:nvPr/>
          </p:nvSpPr>
          <p:spPr bwMode="auto">
            <a:xfrm>
              <a:off x="0" y="1450"/>
              <a:ext cx="3975" cy="1"/>
            </a:xfrm>
            <a:prstGeom prst="line">
              <a:avLst/>
            </a:prstGeom>
            <a:noFill/>
            <a:ln w="12700" cap="flat">
              <a:solidFill>
                <a:srgbClr val="808080"/>
              </a:solidFill>
              <a:prstDash val="solid"/>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endParaRPr lang="fr-FR" sz="2800">
                <a:solidFill>
                  <a:srgbClr val="FFFFFF"/>
                </a:solidFill>
                <a:effectLst>
                  <a:outerShdw blurRad="38100" dist="38100" dir="2700000" algn="tl">
                    <a:srgbClr val="000000">
                      <a:alpha val="43137"/>
                    </a:srgbClr>
                  </a:outerShdw>
                </a:effectLst>
                <a:latin typeface="Monaco" pitchFamily="-109" charset="0"/>
                <a:sym typeface="Monaco" pitchFamily="-109" charset="0"/>
              </a:endParaRPr>
            </a:p>
          </p:txBody>
        </p:sp>
        <p:sp>
          <p:nvSpPr>
            <p:cNvPr id="89" name="Line 7"/>
            <p:cNvSpPr>
              <a:spLocks noChangeShapeType="1"/>
            </p:cNvSpPr>
            <p:nvPr/>
          </p:nvSpPr>
          <p:spPr bwMode="auto">
            <a:xfrm>
              <a:off x="0" y="1933"/>
              <a:ext cx="3975" cy="1"/>
            </a:xfrm>
            <a:prstGeom prst="line">
              <a:avLst/>
            </a:prstGeom>
            <a:noFill/>
            <a:ln w="12700" cap="flat">
              <a:solidFill>
                <a:srgbClr val="808080"/>
              </a:solidFill>
              <a:prstDash val="solid"/>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endParaRPr lang="fr-FR" sz="2800">
                <a:solidFill>
                  <a:srgbClr val="FFFFFF"/>
                </a:solidFill>
                <a:effectLst>
                  <a:outerShdw blurRad="38100" dist="38100" dir="2700000" algn="tl">
                    <a:srgbClr val="000000">
                      <a:alpha val="43137"/>
                    </a:srgbClr>
                  </a:outerShdw>
                </a:effectLst>
                <a:latin typeface="Monaco" pitchFamily="-109" charset="0"/>
                <a:sym typeface="Monaco" pitchFamily="-109" charset="0"/>
              </a:endParaRPr>
            </a:p>
          </p:txBody>
        </p:sp>
      </p:grpSp>
      <p:sp>
        <p:nvSpPr>
          <p:cNvPr id="90" name="Rectangle 8"/>
          <p:cNvSpPr>
            <a:spLocks/>
          </p:cNvSpPr>
          <p:nvPr/>
        </p:nvSpPr>
        <p:spPr bwMode="auto">
          <a:xfrm>
            <a:off x="1116014" y="6418263"/>
            <a:ext cx="4205776" cy="276999"/>
          </a:xfrm>
          <a:prstGeom prst="rect">
            <a:avLst/>
          </a:prstGeom>
          <a:noFill/>
          <a:ln w="12700">
            <a:noFill/>
            <a:miter lim="800000"/>
            <a:headEnd/>
            <a:tailEnd/>
          </a:ln>
        </p:spPr>
        <p:txBody>
          <a:bodyPr wrap="square" lIns="0" tIns="0" rIns="40580" bIns="0">
            <a:prstTxWarp prst="textNoShape">
              <a:avLst/>
            </a:prstTxWarp>
            <a:spAutoFit/>
          </a:bodyPr>
          <a:lstStyle/>
          <a:p>
            <a:pPr marL="39688" algn="ctr" fontAlgn="base">
              <a:spcBef>
                <a:spcPct val="0"/>
              </a:spcBef>
              <a:spcAft>
                <a:spcPct val="0"/>
              </a:spcAft>
            </a:pPr>
            <a:r>
              <a:rPr lang="en-US" b="1" dirty="0" err="1" smtClean="0">
                <a:solidFill>
                  <a:srgbClr val="FFFFFF"/>
                </a:solidFill>
                <a:ea typeface="Arial" pitchFamily="-84" charset="0"/>
                <a:cs typeface="Arial" pitchFamily="-84" charset="0"/>
                <a:sym typeface="Arial" pitchFamily="-84" charset="0"/>
              </a:rPr>
              <a:t>Glycemia</a:t>
            </a:r>
            <a:r>
              <a:rPr lang="en-US" b="1" dirty="0" smtClean="0">
                <a:solidFill>
                  <a:srgbClr val="FFFFFF"/>
                </a:solidFill>
                <a:ea typeface="Arial" pitchFamily="-84" charset="0"/>
                <a:cs typeface="Arial" pitchFamily="-84" charset="0"/>
                <a:sym typeface="Arial" pitchFamily="-84" charset="0"/>
              </a:rPr>
              <a:t> (</a:t>
            </a:r>
            <a:r>
              <a:rPr lang="en-US" b="1" dirty="0" err="1" smtClean="0">
                <a:solidFill>
                  <a:srgbClr val="FFFFFF"/>
                </a:solidFill>
                <a:ea typeface="Arial" pitchFamily="-84" charset="0"/>
                <a:cs typeface="Arial" pitchFamily="-84" charset="0"/>
                <a:sym typeface="Arial" pitchFamily="-84" charset="0"/>
              </a:rPr>
              <a:t>mmol</a:t>
            </a:r>
            <a:r>
              <a:rPr lang="en-US" b="1" dirty="0" smtClean="0">
                <a:solidFill>
                  <a:srgbClr val="FFFFFF"/>
                </a:solidFill>
                <a:ea typeface="Arial" pitchFamily="-84" charset="0"/>
                <a:cs typeface="Arial" pitchFamily="-84" charset="0"/>
                <a:sym typeface="Arial" pitchFamily="-84" charset="0"/>
              </a:rPr>
              <a:t>/L)</a:t>
            </a:r>
          </a:p>
        </p:txBody>
      </p:sp>
      <p:sp>
        <p:nvSpPr>
          <p:cNvPr id="91" name="Rectangle 9"/>
          <p:cNvSpPr>
            <a:spLocks/>
          </p:cNvSpPr>
          <p:nvPr/>
        </p:nvSpPr>
        <p:spPr bwMode="auto">
          <a:xfrm>
            <a:off x="4481073" y="6057900"/>
            <a:ext cx="355313" cy="246221"/>
          </a:xfrm>
          <a:prstGeom prst="rect">
            <a:avLst/>
          </a:prstGeom>
          <a:noFill/>
          <a:ln w="12700">
            <a:noFill/>
            <a:miter lim="800000"/>
            <a:headEnd/>
            <a:tailEnd/>
          </a:ln>
        </p:spPr>
        <p:txBody>
          <a:bodyPr wrap="square" lIns="0" tIns="0" rIns="40580" bIns="0">
            <a:prstTxWarp prst="textNoShape">
              <a:avLst/>
            </a:prstTxWarp>
            <a:spAutoFit/>
          </a:bodyPr>
          <a:lstStyle/>
          <a:p>
            <a:pPr marL="39688" algn="ctr" fontAlgn="base">
              <a:spcBef>
                <a:spcPct val="0"/>
              </a:spcBef>
              <a:spcAft>
                <a:spcPct val="0"/>
              </a:spcAft>
            </a:pPr>
            <a:r>
              <a:rPr lang="en-US" sz="1600" b="1" dirty="0">
                <a:solidFill>
                  <a:srgbClr val="FFFFFF"/>
                </a:solidFill>
                <a:ea typeface="Arial" pitchFamily="-84" charset="0"/>
                <a:cs typeface="Arial" pitchFamily="-84" charset="0"/>
                <a:sym typeface="Arial" pitchFamily="-84" charset="0"/>
              </a:rPr>
              <a:t>15</a:t>
            </a:r>
          </a:p>
        </p:txBody>
      </p:sp>
      <p:sp>
        <p:nvSpPr>
          <p:cNvPr id="92" name="Rectangle 10"/>
          <p:cNvSpPr>
            <a:spLocks/>
          </p:cNvSpPr>
          <p:nvPr/>
        </p:nvSpPr>
        <p:spPr bwMode="auto">
          <a:xfrm>
            <a:off x="320675" y="6070600"/>
            <a:ext cx="249760" cy="246221"/>
          </a:xfrm>
          <a:prstGeom prst="rect">
            <a:avLst/>
          </a:prstGeom>
          <a:noFill/>
          <a:ln w="12700">
            <a:noFill/>
            <a:miter lim="800000"/>
            <a:headEnd/>
            <a:tailEnd/>
          </a:ln>
        </p:spPr>
        <p:txBody>
          <a:bodyPr wrap="square" lIns="0" tIns="0" rIns="40580" bIns="0">
            <a:prstTxWarp prst="textNoShape">
              <a:avLst/>
            </a:prstTxWarp>
            <a:spAutoFit/>
          </a:bodyPr>
          <a:lstStyle/>
          <a:p>
            <a:pPr marL="39688" algn="ctr" fontAlgn="base">
              <a:spcBef>
                <a:spcPct val="0"/>
              </a:spcBef>
              <a:spcAft>
                <a:spcPct val="0"/>
              </a:spcAft>
            </a:pPr>
            <a:r>
              <a:rPr lang="en-US" sz="1600" b="1" dirty="0" smtClean="0">
                <a:solidFill>
                  <a:srgbClr val="FFFFFF"/>
                </a:solidFill>
                <a:ea typeface="Arial" pitchFamily="-84" charset="0"/>
                <a:cs typeface="Arial" pitchFamily="-84" charset="0"/>
                <a:sym typeface="Arial" pitchFamily="-84" charset="0"/>
              </a:rPr>
              <a:t>0</a:t>
            </a:r>
            <a:endParaRPr lang="en-US" sz="1600" b="1" dirty="0">
              <a:solidFill>
                <a:srgbClr val="FFFFFF"/>
              </a:solidFill>
              <a:ea typeface="Arial" pitchFamily="-84" charset="0"/>
              <a:cs typeface="Arial" pitchFamily="-84" charset="0"/>
              <a:sym typeface="Arial" pitchFamily="-84" charset="0"/>
            </a:endParaRPr>
          </a:p>
        </p:txBody>
      </p:sp>
      <p:sp>
        <p:nvSpPr>
          <p:cNvPr id="93" name="Rectangle 11"/>
          <p:cNvSpPr>
            <a:spLocks/>
          </p:cNvSpPr>
          <p:nvPr/>
        </p:nvSpPr>
        <p:spPr bwMode="auto">
          <a:xfrm rot="16185580">
            <a:off x="-1831832" y="4019515"/>
            <a:ext cx="4354592" cy="582773"/>
          </a:xfrm>
          <a:prstGeom prst="rect">
            <a:avLst/>
          </a:prstGeom>
          <a:noFill/>
          <a:ln w="12700">
            <a:noFill/>
            <a:miter lim="800000"/>
            <a:headEnd/>
            <a:tailEnd/>
          </a:ln>
        </p:spPr>
        <p:txBody>
          <a:bodyPr lIns="0" tIns="0" rIns="40580" bIns="0">
            <a:prstTxWarp prst="textNoShape">
              <a:avLst/>
            </a:prstTxWarp>
          </a:bodyPr>
          <a:lstStyle/>
          <a:p>
            <a:pPr marL="39688" algn="ctr" fontAlgn="base">
              <a:spcBef>
                <a:spcPct val="0"/>
              </a:spcBef>
              <a:spcAft>
                <a:spcPct val="0"/>
              </a:spcAft>
            </a:pPr>
            <a:r>
              <a:rPr lang="en-US" b="1" dirty="0" smtClean="0">
                <a:solidFill>
                  <a:srgbClr val="FFFFFF"/>
                </a:solidFill>
                <a:ea typeface="Arial" pitchFamily="-84" charset="0"/>
                <a:cs typeface="Arial" pitchFamily="-84" charset="0"/>
                <a:sym typeface="Arial" pitchFamily="-84" charset="0"/>
              </a:rPr>
              <a:t>Filtered, reabsorbed and excreted glucose</a:t>
            </a:r>
          </a:p>
        </p:txBody>
      </p:sp>
      <p:sp>
        <p:nvSpPr>
          <p:cNvPr id="94" name="Line 12"/>
          <p:cNvSpPr>
            <a:spLocks noChangeShapeType="1"/>
          </p:cNvSpPr>
          <p:nvPr/>
        </p:nvSpPr>
        <p:spPr bwMode="auto">
          <a:xfrm rot="10800000" flipH="1">
            <a:off x="420689" y="2595563"/>
            <a:ext cx="1486" cy="3192462"/>
          </a:xfrm>
          <a:prstGeom prst="line">
            <a:avLst/>
          </a:prstGeom>
          <a:noFill/>
          <a:ln w="38100" cap="flat">
            <a:solidFill>
              <a:srgbClr val="FFFFFF"/>
            </a:solidFill>
            <a:prstDash val="solid"/>
            <a:round/>
            <a:headEnd type="none" w="med" len="med"/>
            <a:tailEnd type="triangle" w="med" len="sm"/>
          </a:ln>
        </p:spPr>
        <p:txBody>
          <a:bodyPr lIns="0" tIns="0" rIns="0" bIns="0">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aco" pitchFamily="-109" charset="0"/>
              <a:sym typeface="Monaco" pitchFamily="-109" charset="0"/>
            </a:endParaRPr>
          </a:p>
        </p:txBody>
      </p:sp>
      <p:sp>
        <p:nvSpPr>
          <p:cNvPr id="95" name="Line 13"/>
          <p:cNvSpPr>
            <a:spLocks noChangeShapeType="1"/>
          </p:cNvSpPr>
          <p:nvPr/>
        </p:nvSpPr>
        <p:spPr bwMode="auto">
          <a:xfrm>
            <a:off x="3175000" y="2273300"/>
            <a:ext cx="25401" cy="3517900"/>
          </a:xfrm>
          <a:prstGeom prst="line">
            <a:avLst/>
          </a:prstGeom>
          <a:noFill/>
          <a:ln w="28575" cap="flat">
            <a:solidFill>
              <a:srgbClr val="FFFF99"/>
            </a:solidFill>
            <a:prstDash val="sysDot"/>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endParaRPr lang="fr-FR" sz="2800">
              <a:solidFill>
                <a:srgbClr val="FFFFFF"/>
              </a:solidFill>
              <a:effectLst>
                <a:outerShdw blurRad="38100" dist="38100" dir="2700000" algn="tl">
                  <a:srgbClr val="000000">
                    <a:alpha val="43137"/>
                  </a:srgbClr>
                </a:outerShdw>
              </a:effectLst>
              <a:latin typeface="Monaco" pitchFamily="-109" charset="0"/>
              <a:sym typeface="Monaco" pitchFamily="-109" charset="0"/>
            </a:endParaRPr>
          </a:p>
        </p:txBody>
      </p:sp>
      <p:sp>
        <p:nvSpPr>
          <p:cNvPr id="96" name="Rectangle 16"/>
          <p:cNvSpPr>
            <a:spLocks/>
          </p:cNvSpPr>
          <p:nvPr/>
        </p:nvSpPr>
        <p:spPr bwMode="auto">
          <a:xfrm>
            <a:off x="3014223" y="6070600"/>
            <a:ext cx="355313" cy="246221"/>
          </a:xfrm>
          <a:prstGeom prst="rect">
            <a:avLst/>
          </a:prstGeom>
          <a:noFill/>
          <a:ln w="12700">
            <a:noFill/>
            <a:miter lim="800000"/>
            <a:headEnd/>
            <a:tailEnd/>
          </a:ln>
        </p:spPr>
        <p:txBody>
          <a:bodyPr wrap="square" lIns="0" tIns="0" rIns="40580" bIns="0">
            <a:prstTxWarp prst="textNoShape">
              <a:avLst/>
            </a:prstTxWarp>
            <a:spAutoFit/>
          </a:bodyPr>
          <a:lstStyle/>
          <a:p>
            <a:pPr marL="39688" algn="ctr" fontAlgn="base">
              <a:spcBef>
                <a:spcPct val="0"/>
              </a:spcBef>
              <a:spcAft>
                <a:spcPct val="0"/>
              </a:spcAft>
            </a:pPr>
            <a:r>
              <a:rPr lang="en-US" sz="1600" b="1" dirty="0">
                <a:solidFill>
                  <a:srgbClr val="FFFFFF"/>
                </a:solidFill>
                <a:ea typeface="Arial" pitchFamily="-84" charset="0"/>
                <a:cs typeface="Arial" pitchFamily="-84" charset="0"/>
                <a:sym typeface="Arial" pitchFamily="-84" charset="0"/>
              </a:rPr>
              <a:t>10</a:t>
            </a:r>
          </a:p>
        </p:txBody>
      </p:sp>
      <p:cxnSp>
        <p:nvCxnSpPr>
          <p:cNvPr id="97" name="Connecteur droit 48"/>
          <p:cNvCxnSpPr>
            <a:cxnSpLocks noChangeShapeType="1"/>
            <a:stCxn id="94" idx="0"/>
          </p:cNvCxnSpPr>
          <p:nvPr/>
        </p:nvCxnSpPr>
        <p:spPr bwMode="auto">
          <a:xfrm rot="5400000" flipH="1" flipV="1">
            <a:off x="2382" y="2374108"/>
            <a:ext cx="3832224" cy="2995611"/>
          </a:xfrm>
          <a:prstGeom prst="line">
            <a:avLst/>
          </a:prstGeom>
          <a:noFill/>
          <a:ln w="25400">
            <a:noFill/>
            <a:round/>
            <a:headEnd/>
            <a:tailEnd/>
          </a:ln>
        </p:spPr>
      </p:cxnSp>
      <p:cxnSp>
        <p:nvCxnSpPr>
          <p:cNvPr id="98" name="Connecteur droit 97"/>
          <p:cNvCxnSpPr>
            <a:cxnSpLocks noChangeShapeType="1"/>
          </p:cNvCxnSpPr>
          <p:nvPr/>
        </p:nvCxnSpPr>
        <p:spPr bwMode="auto">
          <a:xfrm flipV="1">
            <a:off x="444500" y="3860800"/>
            <a:ext cx="2717800" cy="1905000"/>
          </a:xfrm>
          <a:prstGeom prst="line">
            <a:avLst/>
          </a:prstGeom>
          <a:noFill/>
          <a:ln w="38100">
            <a:solidFill>
              <a:srgbClr val="FFFF00"/>
            </a:solidFill>
            <a:round/>
            <a:headEnd/>
            <a:tailEnd/>
          </a:ln>
        </p:spPr>
      </p:cxnSp>
      <p:cxnSp>
        <p:nvCxnSpPr>
          <p:cNvPr id="99" name="Connecteur droit 98"/>
          <p:cNvCxnSpPr>
            <a:cxnSpLocks noChangeShapeType="1"/>
          </p:cNvCxnSpPr>
          <p:nvPr/>
        </p:nvCxnSpPr>
        <p:spPr bwMode="auto">
          <a:xfrm flipV="1">
            <a:off x="444500" y="3911600"/>
            <a:ext cx="2698750" cy="1880388"/>
          </a:xfrm>
          <a:prstGeom prst="line">
            <a:avLst/>
          </a:prstGeom>
          <a:noFill/>
          <a:ln w="38100">
            <a:solidFill>
              <a:srgbClr val="FFFFFF"/>
            </a:solidFill>
            <a:round/>
            <a:headEnd/>
            <a:tailEnd/>
          </a:ln>
        </p:spPr>
      </p:cxnSp>
      <p:cxnSp>
        <p:nvCxnSpPr>
          <p:cNvPr id="100" name="Connecteur droit 99"/>
          <p:cNvCxnSpPr>
            <a:cxnSpLocks noChangeShapeType="1"/>
          </p:cNvCxnSpPr>
          <p:nvPr/>
        </p:nvCxnSpPr>
        <p:spPr bwMode="auto">
          <a:xfrm flipV="1">
            <a:off x="3098800" y="2461679"/>
            <a:ext cx="2112314" cy="1437221"/>
          </a:xfrm>
          <a:prstGeom prst="line">
            <a:avLst/>
          </a:prstGeom>
          <a:noFill/>
          <a:ln w="38100">
            <a:solidFill>
              <a:srgbClr val="FFFF00"/>
            </a:solidFill>
            <a:round/>
            <a:headEnd/>
            <a:tailEnd/>
          </a:ln>
        </p:spPr>
      </p:cxnSp>
      <p:sp>
        <p:nvSpPr>
          <p:cNvPr id="101" name="Forme libre 100"/>
          <p:cNvSpPr/>
          <p:nvPr/>
        </p:nvSpPr>
        <p:spPr bwMode="auto">
          <a:xfrm>
            <a:off x="3124200" y="3470275"/>
            <a:ext cx="2073821" cy="447675"/>
          </a:xfrm>
          <a:custGeom>
            <a:avLst/>
            <a:gdLst>
              <a:gd name="connsiteX0" fmla="*/ 0 w 3349625"/>
              <a:gd name="connsiteY0" fmla="*/ 396875 h 396875"/>
              <a:gd name="connsiteX1" fmla="*/ 650875 w 3349625"/>
              <a:gd name="connsiteY1" fmla="*/ 222250 h 396875"/>
              <a:gd name="connsiteX2" fmla="*/ 1444625 w 3349625"/>
              <a:gd name="connsiteY2" fmla="*/ 111125 h 396875"/>
              <a:gd name="connsiteX3" fmla="*/ 1968500 w 3349625"/>
              <a:gd name="connsiteY3" fmla="*/ 31750 h 396875"/>
              <a:gd name="connsiteX4" fmla="*/ 3349625 w 3349625"/>
              <a:gd name="connsiteY4" fmla="*/ 0 h 396875"/>
              <a:gd name="connsiteX5" fmla="*/ 3349625 w 3349625"/>
              <a:gd name="connsiteY5"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625" h="396875">
                <a:moveTo>
                  <a:pt x="0" y="396875"/>
                </a:moveTo>
                <a:cubicBezTo>
                  <a:pt x="205052" y="333375"/>
                  <a:pt x="410104" y="269875"/>
                  <a:pt x="650875" y="222250"/>
                </a:cubicBezTo>
                <a:cubicBezTo>
                  <a:pt x="891646" y="174625"/>
                  <a:pt x="1444625" y="111125"/>
                  <a:pt x="1444625" y="111125"/>
                </a:cubicBezTo>
                <a:cubicBezTo>
                  <a:pt x="1664229" y="79375"/>
                  <a:pt x="1651000" y="50271"/>
                  <a:pt x="1968500" y="31750"/>
                </a:cubicBezTo>
                <a:cubicBezTo>
                  <a:pt x="2286000" y="13229"/>
                  <a:pt x="3349625" y="0"/>
                  <a:pt x="3349625" y="0"/>
                </a:cubicBezTo>
                <a:lnTo>
                  <a:pt x="3349625" y="0"/>
                </a:lnTo>
              </a:path>
            </a:pathLst>
          </a:custGeom>
          <a:noFill/>
          <a:ln w="38100" cap="flat" cmpd="sng" algn="ctr">
            <a:solidFill>
              <a:srgbClr val="FFFFFF"/>
            </a:solidFill>
            <a:prstDash val="solid"/>
            <a:round/>
            <a:headEnd type="none" w="med" len="med"/>
            <a:tailEnd type="none" w="med" len="med"/>
          </a:ln>
          <a:effectLst/>
        </p:spPr>
        <p:txBody>
          <a:bodyPr>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aco" pitchFamily="-109" charset="0"/>
              <a:sym typeface="Monaco" pitchFamily="-109" charset="0"/>
            </a:endParaRPr>
          </a:p>
        </p:txBody>
      </p:sp>
      <p:cxnSp>
        <p:nvCxnSpPr>
          <p:cNvPr id="102" name="Connecteur droit 101"/>
          <p:cNvCxnSpPr>
            <a:cxnSpLocks noChangeShapeType="1"/>
            <a:stCxn id="94" idx="0"/>
          </p:cNvCxnSpPr>
          <p:nvPr/>
        </p:nvCxnSpPr>
        <p:spPr bwMode="auto">
          <a:xfrm rot="5400000" flipH="1" flipV="1">
            <a:off x="1716882" y="4469608"/>
            <a:ext cx="22224" cy="2614611"/>
          </a:xfrm>
          <a:prstGeom prst="line">
            <a:avLst/>
          </a:prstGeom>
          <a:noFill/>
          <a:ln w="38100">
            <a:solidFill>
              <a:srgbClr val="000090"/>
            </a:solidFill>
            <a:round/>
            <a:headEnd/>
            <a:tailEnd/>
          </a:ln>
        </p:spPr>
      </p:cxnSp>
      <p:sp>
        <p:nvSpPr>
          <p:cNvPr id="103" name="Forme libre 102"/>
          <p:cNvSpPr/>
          <p:nvPr/>
        </p:nvSpPr>
        <p:spPr bwMode="auto">
          <a:xfrm>
            <a:off x="2949576" y="4749800"/>
            <a:ext cx="2219324" cy="1022743"/>
          </a:xfrm>
          <a:custGeom>
            <a:avLst/>
            <a:gdLst>
              <a:gd name="connsiteX0" fmla="*/ 0 w 3460750"/>
              <a:gd name="connsiteY0" fmla="*/ 2047875 h 2047875"/>
              <a:gd name="connsiteX1" fmla="*/ 95250 w 3460750"/>
              <a:gd name="connsiteY1" fmla="*/ 2032000 h 2047875"/>
              <a:gd name="connsiteX2" fmla="*/ 254000 w 3460750"/>
              <a:gd name="connsiteY2" fmla="*/ 1984375 h 2047875"/>
              <a:gd name="connsiteX3" fmla="*/ 349250 w 3460750"/>
              <a:gd name="connsiteY3" fmla="*/ 1920875 h 2047875"/>
              <a:gd name="connsiteX4" fmla="*/ 492125 w 3460750"/>
              <a:gd name="connsiteY4" fmla="*/ 1825625 h 2047875"/>
              <a:gd name="connsiteX5" fmla="*/ 714375 w 3460750"/>
              <a:gd name="connsiteY5" fmla="*/ 1698625 h 2047875"/>
              <a:gd name="connsiteX6" fmla="*/ 3460750 w 3460750"/>
              <a:gd name="connsiteY6" fmla="*/ 0 h 2047875"/>
              <a:gd name="connsiteX7" fmla="*/ 3460750 w 3460750"/>
              <a:gd name="connsiteY7"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750" h="2047875">
                <a:moveTo>
                  <a:pt x="0" y="2047875"/>
                </a:moveTo>
                <a:cubicBezTo>
                  <a:pt x="26458" y="2045229"/>
                  <a:pt x="52917" y="2042583"/>
                  <a:pt x="95250" y="2032000"/>
                </a:cubicBezTo>
                <a:cubicBezTo>
                  <a:pt x="137583" y="2021417"/>
                  <a:pt x="211667" y="2002896"/>
                  <a:pt x="254000" y="1984375"/>
                </a:cubicBezTo>
                <a:cubicBezTo>
                  <a:pt x="296333" y="1965854"/>
                  <a:pt x="349250" y="1920875"/>
                  <a:pt x="349250" y="1920875"/>
                </a:cubicBezTo>
                <a:cubicBezTo>
                  <a:pt x="388937" y="1894417"/>
                  <a:pt x="431271" y="1862667"/>
                  <a:pt x="492125" y="1825625"/>
                </a:cubicBezTo>
                <a:cubicBezTo>
                  <a:pt x="552979" y="1788583"/>
                  <a:pt x="714375" y="1698625"/>
                  <a:pt x="714375" y="1698625"/>
                </a:cubicBezTo>
                <a:lnTo>
                  <a:pt x="3460750" y="0"/>
                </a:lnTo>
                <a:lnTo>
                  <a:pt x="3460750" y="0"/>
                </a:lnTo>
              </a:path>
            </a:pathLst>
          </a:custGeom>
          <a:noFill/>
          <a:ln w="38100" cap="flat" cmpd="sng" algn="ctr">
            <a:solidFill>
              <a:srgbClr val="05064E"/>
            </a:solidFill>
            <a:prstDash val="solid"/>
            <a:round/>
            <a:headEnd type="none" w="med" len="med"/>
            <a:tailEnd type="none" w="med" len="med"/>
          </a:ln>
          <a:effectLst/>
        </p:spPr>
        <p:txBody>
          <a:bodyPr>
            <a:prstTxWarp prst="textNoShape">
              <a:avLst/>
            </a:prstTxWarp>
          </a:bodyPr>
          <a:lstStyle/>
          <a:p>
            <a:pPr algn="ctr" fontAlgn="base">
              <a:spcBef>
                <a:spcPct val="0"/>
              </a:spcBef>
              <a:spcAft>
                <a:spcPct val="0"/>
              </a:spcAft>
              <a:defRPr/>
            </a:pPr>
            <a:endParaRPr lang="fr-FR" sz="2800">
              <a:solidFill>
                <a:srgbClr val="FFFFFF"/>
              </a:solidFill>
              <a:effectLst>
                <a:outerShdw blurRad="38100" dist="38100" dir="2700000" algn="tl">
                  <a:srgbClr val="000000">
                    <a:alpha val="43137"/>
                  </a:srgbClr>
                </a:outerShdw>
              </a:effectLst>
              <a:latin typeface="Monaco" pitchFamily="-109" charset="0"/>
              <a:sym typeface="Monaco" pitchFamily="-109" charset="0"/>
            </a:endParaRPr>
          </a:p>
        </p:txBody>
      </p:sp>
      <p:sp>
        <p:nvSpPr>
          <p:cNvPr id="104" name="ZoneTexte 103"/>
          <p:cNvSpPr txBox="1"/>
          <p:nvPr/>
        </p:nvSpPr>
        <p:spPr>
          <a:xfrm>
            <a:off x="1676400" y="3924300"/>
            <a:ext cx="1144888" cy="338554"/>
          </a:xfrm>
          <a:prstGeom prst="rect">
            <a:avLst/>
          </a:prstGeom>
          <a:noFill/>
        </p:spPr>
        <p:txBody>
          <a:bodyPr wrap="square">
            <a:spAutoFit/>
          </a:bodyPr>
          <a:lstStyle/>
          <a:p>
            <a:pPr algn="ctr" fontAlgn="base">
              <a:spcBef>
                <a:spcPct val="0"/>
              </a:spcBef>
              <a:spcAft>
                <a:spcPct val="0"/>
              </a:spcAft>
              <a:defRPr/>
            </a:pPr>
            <a:r>
              <a:rPr lang="fr-FR" sz="1600" b="1" dirty="0" err="1" smtClean="0">
                <a:solidFill>
                  <a:srgbClr val="FFFF00"/>
                </a:solidFill>
                <a:effectLst>
                  <a:outerShdw blurRad="38100" dist="38100" dir="2700000" algn="tl">
                    <a:srgbClr val="000000">
                      <a:alpha val="43137"/>
                    </a:srgbClr>
                  </a:outerShdw>
                </a:effectLst>
                <a:latin typeface="Verdana"/>
                <a:cs typeface="Verdana"/>
                <a:sym typeface="Monaco" pitchFamily="-111" charset="0"/>
              </a:rPr>
              <a:t>Filtered</a:t>
            </a:r>
            <a:endParaRPr lang="fr-FR" sz="1600" b="1" dirty="0">
              <a:solidFill>
                <a:srgbClr val="FFFF00"/>
              </a:solidFill>
              <a:effectLst>
                <a:outerShdw blurRad="38100" dist="38100" dir="2700000" algn="tl">
                  <a:srgbClr val="000000">
                    <a:alpha val="43137"/>
                  </a:srgbClr>
                </a:outerShdw>
              </a:effectLst>
              <a:latin typeface="Verdana"/>
              <a:cs typeface="Verdana"/>
              <a:sym typeface="Monaco" pitchFamily="-111" charset="0"/>
            </a:endParaRPr>
          </a:p>
        </p:txBody>
      </p:sp>
      <p:sp>
        <p:nvSpPr>
          <p:cNvPr id="105" name="ZoneTexte 104"/>
          <p:cNvSpPr txBox="1"/>
          <p:nvPr/>
        </p:nvSpPr>
        <p:spPr>
          <a:xfrm>
            <a:off x="1858963" y="4730750"/>
            <a:ext cx="1620837" cy="338554"/>
          </a:xfrm>
          <a:prstGeom prst="rect">
            <a:avLst/>
          </a:prstGeom>
          <a:noFill/>
        </p:spPr>
        <p:txBody>
          <a:bodyPr wrap="square">
            <a:spAutoFit/>
          </a:bodyPr>
          <a:lstStyle/>
          <a:p>
            <a:pPr algn="ctr" fontAlgn="base">
              <a:spcBef>
                <a:spcPct val="0"/>
              </a:spcBef>
              <a:spcAft>
                <a:spcPct val="0"/>
              </a:spcAft>
              <a:defRPr/>
            </a:pPr>
            <a:r>
              <a:rPr lang="fr-FR" sz="1600" b="1" dirty="0" err="1" smtClean="0">
                <a:solidFill>
                  <a:srgbClr val="FFFFFF"/>
                </a:solidFill>
                <a:effectLst>
                  <a:outerShdw blurRad="38100" dist="38100" dir="2700000" algn="tl">
                    <a:srgbClr val="000000">
                      <a:alpha val="43137"/>
                    </a:srgbClr>
                  </a:outerShdw>
                </a:effectLst>
                <a:latin typeface="Verdana"/>
                <a:cs typeface="Verdana"/>
                <a:sym typeface="Monaco" pitchFamily="-111" charset="0"/>
              </a:rPr>
              <a:t>Reabsorbed</a:t>
            </a:r>
            <a:endParaRPr lang="fr-FR" sz="1600" b="1" dirty="0">
              <a:solidFill>
                <a:srgbClr val="FFFFFF"/>
              </a:solidFill>
              <a:effectLst>
                <a:outerShdw blurRad="38100" dist="38100" dir="2700000" algn="tl">
                  <a:srgbClr val="000000">
                    <a:alpha val="43137"/>
                  </a:srgbClr>
                </a:outerShdw>
              </a:effectLst>
              <a:latin typeface="Verdana"/>
              <a:cs typeface="Verdana"/>
              <a:sym typeface="Monaco" pitchFamily="-111" charset="0"/>
            </a:endParaRPr>
          </a:p>
        </p:txBody>
      </p:sp>
      <p:sp>
        <p:nvSpPr>
          <p:cNvPr id="106" name="ZoneTexte 105"/>
          <p:cNvSpPr txBox="1"/>
          <p:nvPr/>
        </p:nvSpPr>
        <p:spPr>
          <a:xfrm>
            <a:off x="1828800" y="5461000"/>
            <a:ext cx="1321172" cy="338554"/>
          </a:xfrm>
          <a:prstGeom prst="rect">
            <a:avLst/>
          </a:prstGeom>
          <a:noFill/>
        </p:spPr>
        <p:txBody>
          <a:bodyPr wrap="square">
            <a:spAutoFit/>
          </a:bodyPr>
          <a:lstStyle/>
          <a:p>
            <a:pPr algn="ctr" fontAlgn="base">
              <a:spcBef>
                <a:spcPct val="0"/>
              </a:spcBef>
              <a:spcAft>
                <a:spcPct val="0"/>
              </a:spcAft>
              <a:defRPr/>
            </a:pPr>
            <a:r>
              <a:rPr lang="fr-FR" sz="1600" b="1" dirty="0" err="1" smtClean="0">
                <a:solidFill>
                  <a:srgbClr val="05064E"/>
                </a:solidFill>
                <a:effectLst>
                  <a:outerShdw blurRad="38100" dist="38100" dir="2700000" algn="tl">
                    <a:srgbClr val="000000">
                      <a:alpha val="43137"/>
                    </a:srgbClr>
                  </a:outerShdw>
                </a:effectLst>
                <a:latin typeface="Verdana"/>
                <a:cs typeface="Verdana"/>
                <a:sym typeface="Monaco" pitchFamily="-111" charset="0"/>
              </a:rPr>
              <a:t>Excreted</a:t>
            </a:r>
            <a:endParaRPr lang="fr-FR" sz="1600" b="1" dirty="0">
              <a:solidFill>
                <a:srgbClr val="05064E"/>
              </a:solidFill>
              <a:effectLst>
                <a:outerShdw blurRad="38100" dist="38100" dir="2700000" algn="tl">
                  <a:srgbClr val="000000">
                    <a:alpha val="43137"/>
                  </a:srgbClr>
                </a:outerShdw>
              </a:effectLst>
              <a:latin typeface="Verdana"/>
              <a:cs typeface="Verdana"/>
              <a:sym typeface="Monaco" pitchFamily="-111" charset="0"/>
            </a:endParaRPr>
          </a:p>
        </p:txBody>
      </p:sp>
      <p:sp>
        <p:nvSpPr>
          <p:cNvPr id="107" name="ZoneTexte 106"/>
          <p:cNvSpPr txBox="1"/>
          <p:nvPr/>
        </p:nvSpPr>
        <p:spPr>
          <a:xfrm>
            <a:off x="2306783" y="2207254"/>
            <a:ext cx="877886" cy="461665"/>
          </a:xfrm>
          <a:prstGeom prst="rect">
            <a:avLst/>
          </a:prstGeom>
          <a:noFill/>
        </p:spPr>
        <p:txBody>
          <a:bodyPr wrap="square">
            <a:spAutoFit/>
          </a:bodyPr>
          <a:lstStyle/>
          <a:p>
            <a:pPr algn="ctr" fontAlgn="base">
              <a:spcBef>
                <a:spcPct val="0"/>
              </a:spcBef>
              <a:spcAft>
                <a:spcPct val="0"/>
              </a:spcAft>
              <a:defRPr/>
            </a:pPr>
            <a:r>
              <a:rPr lang="fr-FR" sz="2400" b="1" dirty="0" smtClean="0">
                <a:solidFill>
                  <a:srgbClr val="FFFFFF"/>
                </a:solidFill>
                <a:effectLst>
                  <a:outerShdw blurRad="38100" dist="38100" dir="2700000" algn="tl">
                    <a:srgbClr val="000000">
                      <a:alpha val="43137"/>
                    </a:srgbClr>
                  </a:outerShdw>
                </a:effectLst>
                <a:latin typeface="Verdana"/>
                <a:cs typeface="Verdana"/>
                <a:sym typeface="Monaco" pitchFamily="-111" charset="0"/>
              </a:rPr>
              <a:t>RT</a:t>
            </a:r>
            <a:r>
              <a:rPr lang="fr-FR" sz="2400" b="1" baseline="-25000" dirty="0" smtClean="0">
                <a:solidFill>
                  <a:srgbClr val="FFFFFF"/>
                </a:solidFill>
                <a:effectLst>
                  <a:outerShdw blurRad="38100" dist="38100" dir="2700000" algn="tl">
                    <a:srgbClr val="000000">
                      <a:alpha val="43137"/>
                    </a:srgbClr>
                  </a:outerShdw>
                </a:effectLst>
                <a:latin typeface="Verdana"/>
                <a:cs typeface="Verdana"/>
                <a:sym typeface="Monaco" pitchFamily="-111" charset="0"/>
              </a:rPr>
              <a:t>G</a:t>
            </a:r>
            <a:endParaRPr lang="fr-FR" sz="2400" b="1" baseline="-25000" dirty="0">
              <a:solidFill>
                <a:srgbClr val="FFFFFF"/>
              </a:solidFill>
              <a:effectLst>
                <a:outerShdw blurRad="38100" dist="38100" dir="2700000" algn="tl">
                  <a:srgbClr val="000000">
                    <a:alpha val="43137"/>
                  </a:srgbClr>
                </a:outerShdw>
              </a:effectLst>
              <a:latin typeface="Verdana"/>
              <a:cs typeface="Verdana"/>
              <a:sym typeface="Monaco" pitchFamily="-111" charset="0"/>
            </a:endParaRPr>
          </a:p>
        </p:txBody>
      </p:sp>
      <p:sp>
        <p:nvSpPr>
          <p:cNvPr id="108" name="Rectangle 9"/>
          <p:cNvSpPr>
            <a:spLocks/>
          </p:cNvSpPr>
          <p:nvPr/>
        </p:nvSpPr>
        <p:spPr bwMode="auto">
          <a:xfrm>
            <a:off x="1644650" y="6083300"/>
            <a:ext cx="355313" cy="246221"/>
          </a:xfrm>
          <a:prstGeom prst="rect">
            <a:avLst/>
          </a:prstGeom>
          <a:noFill/>
          <a:ln w="12700">
            <a:noFill/>
            <a:miter lim="800000"/>
            <a:headEnd/>
            <a:tailEnd/>
          </a:ln>
        </p:spPr>
        <p:txBody>
          <a:bodyPr wrap="square" lIns="0" tIns="0" rIns="40580" bIns="0">
            <a:prstTxWarp prst="textNoShape">
              <a:avLst/>
            </a:prstTxWarp>
            <a:spAutoFit/>
          </a:bodyPr>
          <a:lstStyle/>
          <a:p>
            <a:pPr marL="39688" algn="ctr" fontAlgn="base">
              <a:spcBef>
                <a:spcPct val="0"/>
              </a:spcBef>
              <a:spcAft>
                <a:spcPct val="0"/>
              </a:spcAft>
            </a:pPr>
            <a:r>
              <a:rPr lang="en-US" sz="1600" b="1" dirty="0" smtClean="0">
                <a:solidFill>
                  <a:srgbClr val="FFFFFF"/>
                </a:solidFill>
                <a:ea typeface="Arial" pitchFamily="-84" charset="0"/>
                <a:cs typeface="Arial" pitchFamily="-84" charset="0"/>
                <a:sym typeface="Arial" pitchFamily="-84" charset="0"/>
              </a:rPr>
              <a:t>5</a:t>
            </a:r>
            <a:endParaRPr lang="en-US" sz="1600" b="1" dirty="0">
              <a:solidFill>
                <a:srgbClr val="FFFFFF"/>
              </a:solidFill>
              <a:ea typeface="Arial" pitchFamily="-84" charset="0"/>
              <a:cs typeface="Arial" pitchFamily="-84" charset="0"/>
              <a:sym typeface="Arial" pitchFamily="-84" charset="0"/>
            </a:endParaRPr>
          </a:p>
        </p:txBody>
      </p:sp>
      <p:pic>
        <p:nvPicPr>
          <p:cNvPr id="109" name="Picture 24" descr="slide 20 type2.png"/>
          <p:cNvPicPr>
            <a:picLocks noChangeAspect="1"/>
          </p:cNvPicPr>
          <p:nvPr/>
        </p:nvPicPr>
        <p:blipFill>
          <a:blip r:embed="rId4"/>
          <a:srcRect/>
          <a:stretch>
            <a:fillRect/>
          </a:stretch>
        </p:blipFill>
        <p:spPr bwMode="auto">
          <a:xfrm>
            <a:off x="6112414" y="2394577"/>
            <a:ext cx="2116138" cy="3181350"/>
          </a:xfrm>
          <a:prstGeom prst="rect">
            <a:avLst/>
          </a:prstGeom>
          <a:noFill/>
          <a:ln w="9525">
            <a:noFill/>
            <a:miter lim="800000"/>
            <a:headEnd/>
            <a:tailEnd/>
          </a:ln>
        </p:spPr>
      </p:pic>
      <p:sp>
        <p:nvSpPr>
          <p:cNvPr id="110" name="Flowchart: Connector 61"/>
          <p:cNvSpPr/>
          <p:nvPr/>
        </p:nvSpPr>
        <p:spPr>
          <a:xfrm>
            <a:off x="6647402" y="3451852"/>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Arial"/>
              <a:ea typeface="ヒラギノ角ゴ ProN W3"/>
              <a:cs typeface="ヒラギノ角ゴ ProN W3"/>
            </a:endParaRPr>
          </a:p>
        </p:txBody>
      </p:sp>
      <p:sp>
        <p:nvSpPr>
          <p:cNvPr id="111" name="Title 1"/>
          <p:cNvSpPr txBox="1">
            <a:spLocks/>
          </p:cNvSpPr>
          <p:nvPr/>
        </p:nvSpPr>
        <p:spPr bwMode="auto">
          <a:xfrm>
            <a:off x="5211411" y="5501652"/>
            <a:ext cx="1901532" cy="492960"/>
          </a:xfrm>
          <a:prstGeom prst="rect">
            <a:avLst/>
          </a:prstGeom>
          <a:noFill/>
          <a:ln w="9525">
            <a:noFill/>
            <a:miter lim="800000"/>
            <a:headEnd/>
            <a:tailEnd/>
          </a:ln>
        </p:spPr>
        <p:txBody>
          <a:bodyPr lIns="0" tIns="0" rIns="0" bIns="0">
            <a:prstTxWarp prst="textNoShape">
              <a:avLst/>
            </a:prstTxWarp>
          </a:bodyPr>
          <a:lstStyle/>
          <a:p>
            <a:pPr algn="ctr" eaLnBrk="0" hangingPunct="0">
              <a:buSzPct val="100000"/>
            </a:pPr>
            <a:r>
              <a:rPr lang="en-US" b="1" dirty="0" smtClean="0">
                <a:solidFill>
                  <a:srgbClr val="000090"/>
                </a:solidFill>
                <a:ea typeface="Arial" pitchFamily="-84" charset="0"/>
                <a:cs typeface="Arial" pitchFamily="-84" charset="0"/>
              </a:rPr>
              <a:t>No </a:t>
            </a:r>
          </a:p>
          <a:p>
            <a:pPr algn="ctr" eaLnBrk="0" hangingPunct="0">
              <a:buSzPct val="100000"/>
            </a:pPr>
            <a:r>
              <a:rPr lang="en-US" b="1" dirty="0" err="1" smtClean="0">
                <a:solidFill>
                  <a:srgbClr val="000090"/>
                </a:solidFill>
                <a:ea typeface="Arial" pitchFamily="-84" charset="0"/>
                <a:cs typeface="Arial" pitchFamily="-84" charset="0"/>
              </a:rPr>
              <a:t>glucosuria</a:t>
            </a:r>
            <a:endParaRPr lang="en-US" b="1" dirty="0">
              <a:solidFill>
                <a:srgbClr val="000090"/>
              </a:solidFill>
              <a:ea typeface="Arial" pitchFamily="-84" charset="0"/>
              <a:cs typeface="Arial" pitchFamily="-84" charset="0"/>
            </a:endParaRPr>
          </a:p>
        </p:txBody>
      </p:sp>
      <p:sp>
        <p:nvSpPr>
          <p:cNvPr id="113" name="Isosceles Triangle 28"/>
          <p:cNvSpPr>
            <a:spLocks noChangeArrowheads="1"/>
          </p:cNvSpPr>
          <p:nvPr/>
        </p:nvSpPr>
        <p:spPr bwMode="auto">
          <a:xfrm rot="5400000">
            <a:off x="8160289" y="5255252"/>
            <a:ext cx="304800" cy="152400"/>
          </a:xfrm>
          <a:prstGeom prst="triangle">
            <a:avLst>
              <a:gd name="adj"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ndParaRPr>
          </a:p>
        </p:txBody>
      </p:sp>
      <p:sp>
        <p:nvSpPr>
          <p:cNvPr id="114" name="Title 1"/>
          <p:cNvSpPr txBox="1">
            <a:spLocks/>
          </p:cNvSpPr>
          <p:nvPr/>
        </p:nvSpPr>
        <p:spPr bwMode="auto">
          <a:xfrm>
            <a:off x="7878054" y="3063771"/>
            <a:ext cx="977900" cy="238125"/>
          </a:xfrm>
          <a:prstGeom prst="rect">
            <a:avLst/>
          </a:prstGeom>
          <a:noFill/>
          <a:ln w="9525">
            <a:noFill/>
            <a:miter lim="800000"/>
            <a:headEnd/>
            <a:tailEnd/>
          </a:ln>
        </p:spPr>
        <p:txBody>
          <a:bodyPr lIns="0" tIns="0" rIns="0" bIns="0">
            <a:prstTxWarp prst="textNoShape">
              <a:avLst/>
            </a:prstTxWarp>
          </a:bodyPr>
          <a:lstStyle/>
          <a:p>
            <a:pPr algn="r" eaLnBrk="0" hangingPunct="0">
              <a:buSzPct val="100000"/>
            </a:pPr>
            <a:r>
              <a:rPr lang="en-US" sz="1400" b="1" dirty="0" err="1" smtClean="0">
                <a:solidFill>
                  <a:srgbClr val="000090"/>
                </a:solidFill>
                <a:ea typeface="Arial" pitchFamily="-84" charset="0"/>
                <a:cs typeface="Arial" pitchFamily="-84" charset="0"/>
              </a:rPr>
              <a:t>Glomerulus</a:t>
            </a:r>
            <a:endParaRPr lang="en-US" sz="1400" b="1" dirty="0">
              <a:solidFill>
                <a:srgbClr val="000090"/>
              </a:solidFill>
              <a:ea typeface="Arial" pitchFamily="-84" charset="0"/>
              <a:cs typeface="Arial" pitchFamily="-84" charset="0"/>
            </a:endParaRPr>
          </a:p>
        </p:txBody>
      </p:sp>
      <p:sp>
        <p:nvSpPr>
          <p:cNvPr id="115" name="Title 1"/>
          <p:cNvSpPr txBox="1">
            <a:spLocks/>
          </p:cNvSpPr>
          <p:nvPr/>
        </p:nvSpPr>
        <p:spPr bwMode="auto">
          <a:xfrm>
            <a:off x="5753060" y="4317759"/>
            <a:ext cx="1295400" cy="236537"/>
          </a:xfrm>
          <a:prstGeom prst="rect">
            <a:avLst/>
          </a:prstGeom>
          <a:noFill/>
          <a:ln w="9525">
            <a:noFill/>
            <a:miter lim="800000"/>
            <a:headEnd/>
            <a:tailEnd/>
          </a:ln>
        </p:spPr>
        <p:txBody>
          <a:bodyPr lIns="0" tIns="0" rIns="0" bIns="0">
            <a:prstTxWarp prst="textNoShape">
              <a:avLst/>
            </a:prstTxWarp>
          </a:bodyPr>
          <a:lstStyle/>
          <a:p>
            <a:pPr algn="ctr" eaLnBrk="0" hangingPunct="0">
              <a:buSzPct val="100000"/>
            </a:pPr>
            <a:r>
              <a:rPr lang="en-US" sz="1400" b="1" dirty="0" smtClean="0">
                <a:solidFill>
                  <a:srgbClr val="000090"/>
                </a:solidFill>
                <a:ea typeface="Arial" pitchFamily="-84" charset="0"/>
                <a:cs typeface="Arial" pitchFamily="-84" charset="0"/>
              </a:rPr>
              <a:t>Renal </a:t>
            </a:r>
          </a:p>
          <a:p>
            <a:pPr algn="ctr" eaLnBrk="0" hangingPunct="0">
              <a:buSzPct val="100000"/>
            </a:pPr>
            <a:r>
              <a:rPr lang="en-US" sz="1400" b="1" dirty="0" smtClean="0">
                <a:solidFill>
                  <a:srgbClr val="000090"/>
                </a:solidFill>
                <a:ea typeface="Arial" pitchFamily="-84" charset="0"/>
                <a:cs typeface="Arial" pitchFamily="-84" charset="0"/>
              </a:rPr>
              <a:t>Proximal </a:t>
            </a:r>
          </a:p>
          <a:p>
            <a:pPr algn="ctr" eaLnBrk="0" hangingPunct="0">
              <a:buSzPct val="100000"/>
            </a:pPr>
            <a:r>
              <a:rPr lang="en-US" sz="1400" b="1" dirty="0" smtClean="0">
                <a:solidFill>
                  <a:srgbClr val="000090"/>
                </a:solidFill>
                <a:ea typeface="Arial" pitchFamily="-84" charset="0"/>
                <a:cs typeface="Arial" pitchFamily="-84" charset="0"/>
              </a:rPr>
              <a:t>Tubule </a:t>
            </a:r>
            <a:endParaRPr lang="en-US" sz="1400" b="1" dirty="0">
              <a:solidFill>
                <a:srgbClr val="000090"/>
              </a:solidFill>
              <a:ea typeface="Arial" pitchFamily="-84" charset="0"/>
              <a:cs typeface="Arial" pitchFamily="-84" charset="0"/>
            </a:endParaRPr>
          </a:p>
        </p:txBody>
      </p:sp>
      <p:cxnSp>
        <p:nvCxnSpPr>
          <p:cNvPr id="116" name="Straight Connector 35"/>
          <p:cNvCxnSpPr>
            <a:cxnSpLocks noChangeShapeType="1"/>
          </p:cNvCxnSpPr>
          <p:nvPr/>
        </p:nvCxnSpPr>
        <p:spPr bwMode="auto">
          <a:xfrm rot="10800000">
            <a:off x="6483889" y="4345615"/>
            <a:ext cx="292100" cy="1587"/>
          </a:xfrm>
          <a:prstGeom prst="line">
            <a:avLst/>
          </a:prstGeom>
          <a:noFill/>
          <a:ln w="15875">
            <a:solidFill>
              <a:srgbClr val="FFFFFF"/>
            </a:solidFill>
            <a:round/>
            <a:headEnd/>
            <a:tailEnd/>
          </a:ln>
          <a:effectLst>
            <a:outerShdw blurRad="40000" dist="20000" dir="5400000" rotWithShape="0">
              <a:srgbClr val="000000">
                <a:alpha val="37999"/>
              </a:srgbClr>
            </a:outerShdw>
          </a:effectLst>
        </p:spPr>
      </p:cxnSp>
      <p:sp>
        <p:nvSpPr>
          <p:cNvPr id="117" name="Title 1"/>
          <p:cNvSpPr txBox="1">
            <a:spLocks/>
          </p:cNvSpPr>
          <p:nvPr/>
        </p:nvSpPr>
        <p:spPr bwMode="auto">
          <a:xfrm>
            <a:off x="7905186" y="4314777"/>
            <a:ext cx="1074737" cy="687143"/>
          </a:xfrm>
          <a:prstGeom prst="rect">
            <a:avLst/>
          </a:prstGeom>
          <a:noFill/>
          <a:ln w="9525">
            <a:noFill/>
            <a:miter lim="800000"/>
            <a:headEnd/>
            <a:tailEnd/>
          </a:ln>
        </p:spPr>
        <p:txBody>
          <a:bodyPr lIns="0" tIns="0" rIns="0" bIns="0">
            <a:prstTxWarp prst="textNoShape">
              <a:avLst/>
            </a:prstTxWarp>
          </a:bodyPr>
          <a:lstStyle/>
          <a:p>
            <a:pPr algn="ctr" eaLnBrk="0" hangingPunct="0">
              <a:buSzPct val="100000"/>
            </a:pPr>
            <a:r>
              <a:rPr lang="en-US" sz="1400" b="1" dirty="0" smtClean="0">
                <a:solidFill>
                  <a:srgbClr val="000090"/>
                </a:solidFill>
                <a:ea typeface="Arial" pitchFamily="-84" charset="0"/>
                <a:cs typeface="Arial" pitchFamily="-84" charset="0"/>
              </a:rPr>
              <a:t>Glucose </a:t>
            </a:r>
            <a:r>
              <a:rPr lang="en-US" sz="1400" b="1" dirty="0" err="1" smtClean="0">
                <a:solidFill>
                  <a:srgbClr val="000090"/>
                </a:solidFill>
                <a:ea typeface="Arial" pitchFamily="-84" charset="0"/>
                <a:cs typeface="Arial" pitchFamily="-84" charset="0"/>
              </a:rPr>
              <a:t>reabsorption</a:t>
            </a:r>
            <a:r>
              <a:rPr lang="en-US" sz="1400" b="1" dirty="0" smtClean="0">
                <a:solidFill>
                  <a:srgbClr val="000090"/>
                </a:solidFill>
                <a:ea typeface="Arial" pitchFamily="-84" charset="0"/>
                <a:cs typeface="Arial" pitchFamily="-84" charset="0"/>
              </a:rPr>
              <a:t> by SGLT2</a:t>
            </a:r>
            <a:endParaRPr lang="en-US" sz="1400" b="1" dirty="0">
              <a:solidFill>
                <a:srgbClr val="000090"/>
              </a:solidFill>
              <a:ea typeface="Arial" pitchFamily="-84" charset="0"/>
              <a:cs typeface="Arial" pitchFamily="-84" charset="0"/>
            </a:endParaRPr>
          </a:p>
        </p:txBody>
      </p:sp>
      <p:sp>
        <p:nvSpPr>
          <p:cNvPr id="118" name="Flowchart: Connector 47"/>
          <p:cNvSpPr/>
          <p:nvPr/>
        </p:nvSpPr>
        <p:spPr>
          <a:xfrm>
            <a:off x="6847427" y="3531227"/>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42D56">
                  <a:lumMod val="60000"/>
                  <a:lumOff val="40000"/>
                </a:srgbClr>
              </a:solidFill>
              <a:effectLst/>
              <a:uLnTx/>
              <a:uFillTx/>
              <a:latin typeface="Arial"/>
              <a:ea typeface="ヒラギノ角ゴ ProN W3"/>
              <a:cs typeface="ヒラギノ角ゴ ProN W3"/>
            </a:endParaRPr>
          </a:p>
        </p:txBody>
      </p:sp>
      <p:sp>
        <p:nvSpPr>
          <p:cNvPr id="119" name="Flowchart: Connector 50"/>
          <p:cNvSpPr/>
          <p:nvPr/>
        </p:nvSpPr>
        <p:spPr>
          <a:xfrm>
            <a:off x="6977602" y="3001002"/>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42D56">
                  <a:lumMod val="60000"/>
                  <a:lumOff val="40000"/>
                </a:srgbClr>
              </a:solidFill>
              <a:effectLst/>
              <a:uLnTx/>
              <a:uFillTx/>
              <a:latin typeface="Arial"/>
              <a:ea typeface="ヒラギノ角ゴ ProN W3"/>
              <a:cs typeface="ヒラギノ角ゴ ProN W3"/>
            </a:endParaRPr>
          </a:p>
        </p:txBody>
      </p:sp>
      <p:sp>
        <p:nvSpPr>
          <p:cNvPr id="120" name="Flowchart: Connector 52"/>
          <p:cNvSpPr/>
          <p:nvPr/>
        </p:nvSpPr>
        <p:spPr>
          <a:xfrm>
            <a:off x="7049039" y="3445502"/>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42D56">
                  <a:lumMod val="60000"/>
                  <a:lumOff val="40000"/>
                </a:srgbClr>
              </a:solidFill>
              <a:effectLst/>
              <a:uLnTx/>
              <a:uFillTx/>
              <a:latin typeface="Arial"/>
              <a:ea typeface="ヒラギノ角ゴ ProN W3"/>
              <a:cs typeface="ヒラギノ角ゴ ProN W3"/>
            </a:endParaRPr>
          </a:p>
        </p:txBody>
      </p:sp>
      <p:sp>
        <p:nvSpPr>
          <p:cNvPr id="121" name="Flowchart: Connector 53"/>
          <p:cNvSpPr/>
          <p:nvPr/>
        </p:nvSpPr>
        <p:spPr>
          <a:xfrm>
            <a:off x="6947439" y="3199440"/>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42D56">
                  <a:lumMod val="60000"/>
                  <a:lumOff val="40000"/>
                </a:srgbClr>
              </a:solidFill>
              <a:effectLst/>
              <a:uLnTx/>
              <a:uFillTx/>
              <a:latin typeface="Arial"/>
              <a:ea typeface="ヒラギノ角ゴ ProN W3"/>
              <a:cs typeface="ヒラギノ角ゴ ProN W3"/>
            </a:endParaRPr>
          </a:p>
        </p:txBody>
      </p:sp>
      <p:sp>
        <p:nvSpPr>
          <p:cNvPr id="122" name="Flowchart: Connector 51"/>
          <p:cNvSpPr/>
          <p:nvPr/>
        </p:nvSpPr>
        <p:spPr>
          <a:xfrm>
            <a:off x="6628352" y="2681915"/>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42D56">
                  <a:lumMod val="60000"/>
                  <a:lumOff val="40000"/>
                </a:srgbClr>
              </a:solidFill>
              <a:effectLst/>
              <a:uLnTx/>
              <a:uFillTx/>
              <a:latin typeface="Arial"/>
              <a:ea typeface="ヒラギノ角ゴ ProN W3"/>
              <a:cs typeface="ヒラギノ角ゴ ProN W3"/>
            </a:endParaRPr>
          </a:p>
        </p:txBody>
      </p:sp>
      <p:sp>
        <p:nvSpPr>
          <p:cNvPr id="123" name="Flowchart: Connector 56"/>
          <p:cNvSpPr/>
          <p:nvPr/>
        </p:nvSpPr>
        <p:spPr>
          <a:xfrm>
            <a:off x="6947439" y="2767640"/>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42D56">
                  <a:lumMod val="60000"/>
                  <a:lumOff val="40000"/>
                </a:srgbClr>
              </a:solidFill>
              <a:effectLst/>
              <a:uLnTx/>
              <a:uFillTx/>
              <a:latin typeface="Arial"/>
              <a:ea typeface="ヒラギノ角ゴ ProN W3"/>
              <a:cs typeface="ヒラギノ角ゴ ProN W3"/>
            </a:endParaRPr>
          </a:p>
        </p:txBody>
      </p:sp>
      <p:sp>
        <p:nvSpPr>
          <p:cNvPr id="124" name="Flowchart: Connector 60"/>
          <p:cNvSpPr/>
          <p:nvPr/>
        </p:nvSpPr>
        <p:spPr>
          <a:xfrm>
            <a:off x="6629939" y="3394702"/>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Arial"/>
              <a:ea typeface="ヒラギノ角ゴ ProN W3"/>
              <a:cs typeface="ヒラギノ角ゴ ProN W3"/>
            </a:endParaRPr>
          </a:p>
        </p:txBody>
      </p:sp>
      <p:sp>
        <p:nvSpPr>
          <p:cNvPr id="125" name="Flowchart: Connector 70"/>
          <p:cNvSpPr/>
          <p:nvPr/>
        </p:nvSpPr>
        <p:spPr>
          <a:xfrm>
            <a:off x="6736302" y="3174040"/>
            <a:ext cx="53975" cy="53975"/>
          </a:xfrm>
          <a:prstGeom prst="flowChartConnector">
            <a:avLst/>
          </a:prstGeom>
          <a:solidFill>
            <a:srgbClr val="042D56"/>
          </a:solidFill>
          <a:ln w="25400" cap="flat" cmpd="sng" algn="ctr">
            <a:solidFill>
              <a:srgbClr val="042D56">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Arial"/>
              <a:ea typeface="ヒラギノ角ゴ ProN W3"/>
              <a:cs typeface="ヒラギノ角ゴ ProN W3"/>
            </a:endParaRPr>
          </a:p>
        </p:txBody>
      </p:sp>
      <p:sp>
        <p:nvSpPr>
          <p:cNvPr id="126" name="Slide Number Placeholder 55"/>
          <p:cNvSpPr txBox="1">
            <a:spLocks/>
          </p:cNvSpPr>
          <p:nvPr/>
        </p:nvSpPr>
        <p:spPr bwMode="auto">
          <a:xfrm>
            <a:off x="13476827" y="7258677"/>
            <a:ext cx="350837" cy="200025"/>
          </a:xfrm>
          <a:prstGeom prst="rect">
            <a:avLst/>
          </a:prstGeom>
          <a:noFill/>
          <a:ln>
            <a:miter lim="800000"/>
            <a:headEnd/>
            <a:tailEnd/>
          </a:ln>
        </p:spPr>
        <p:txBody>
          <a:bodyPr vert="horz" lIns="91440" tIns="45720" rIns="91440" bIns="45720" rtlCol="0" anchor="ctr"/>
          <a:lstStyle/>
          <a:p>
            <a:pPr marL="0" marR="0" lvl="0" indent="0" algn="l" defTabSz="914400" rtl="0" eaLnBrk="0" fontAlgn="auto" latinLnBrk="0" hangingPunct="0">
              <a:lnSpc>
                <a:spcPct val="100000"/>
              </a:lnSpc>
              <a:spcBef>
                <a:spcPts val="0"/>
              </a:spcBef>
              <a:spcAft>
                <a:spcPts val="0"/>
              </a:spcAft>
              <a:buClrTx/>
              <a:buSzPct val="100000"/>
              <a:buFontTx/>
              <a:buNone/>
              <a:tabLst/>
              <a:defRPr/>
            </a:pPr>
            <a:fld id="{FDE6AE11-82F1-664C-8238-60126A1A8FFA}" type="slidenum">
              <a:rPr kumimoji="0" lang="en-US" sz="1000" b="0" i="0" u="none" strike="noStrike" kern="1200" cap="none" spc="0" normalizeH="0" baseline="0" noProof="0" smtClean="0">
                <a:ln>
                  <a:noFill/>
                </a:ln>
                <a:solidFill>
                  <a:srgbClr val="042D56"/>
                </a:solidFill>
                <a:effectLst/>
                <a:uLnTx/>
                <a:uFillTx/>
                <a:latin typeface="Calibri" pitchFamily="-84" charset="0"/>
                <a:ea typeface="ヒラギノ角ゴ ProN W3"/>
                <a:cs typeface="ヒラギノ角ゴ ProN W3"/>
              </a:rPr>
              <a:pPr marL="0" marR="0" lvl="0" indent="0" algn="l" defTabSz="914400" rtl="0" eaLnBrk="0" fontAlgn="auto" latinLnBrk="0" hangingPunct="0">
                <a:lnSpc>
                  <a:spcPct val="100000"/>
                </a:lnSpc>
                <a:spcBef>
                  <a:spcPts val="0"/>
                </a:spcBef>
                <a:spcAft>
                  <a:spcPts val="0"/>
                </a:spcAft>
                <a:buClrTx/>
                <a:buSzPct val="100000"/>
                <a:buFontTx/>
                <a:buNone/>
                <a:tabLst/>
                <a:defRPr/>
              </a:pPr>
              <a:t>18</a:t>
            </a:fld>
            <a:endParaRPr kumimoji="0" lang="en-US" sz="1000" b="0" i="0" u="none" strike="noStrike" kern="1200" cap="none" spc="0" normalizeH="0" baseline="0" noProof="0">
              <a:ln>
                <a:noFill/>
              </a:ln>
              <a:solidFill>
                <a:srgbClr val="042D56"/>
              </a:solidFill>
              <a:effectLst/>
              <a:uLnTx/>
              <a:uFillTx/>
              <a:latin typeface="Calibri" pitchFamily="-84" charset="0"/>
              <a:ea typeface="ヒラギノ角ゴ ProN W3"/>
              <a:cs typeface="ヒラギノ角ゴ ProN W3"/>
            </a:endParaRPr>
          </a:p>
        </p:txBody>
      </p:sp>
      <p:sp>
        <p:nvSpPr>
          <p:cNvPr id="127" name="Slide Number Placeholder 3"/>
          <p:cNvSpPr txBox="1">
            <a:spLocks noGrp="1"/>
          </p:cNvSpPr>
          <p:nvPr/>
        </p:nvSpPr>
        <p:spPr bwMode="auto">
          <a:xfrm>
            <a:off x="13313314" y="1169027"/>
            <a:ext cx="549275" cy="365125"/>
          </a:xfrm>
          <a:prstGeom prst="rect">
            <a:avLst/>
          </a:prstGeom>
          <a:noFill/>
          <a:ln w="9525">
            <a:noFill/>
            <a:miter lim="800000"/>
            <a:headEnd/>
            <a:tailEnd/>
          </a:ln>
        </p:spPr>
        <p:txBody>
          <a:bodyPr anchor="ctr">
            <a:prstTxWarp prst="textNoShape">
              <a:avLst/>
            </a:prstTxWarp>
          </a:bodyPr>
          <a:lstStyle/>
          <a:p>
            <a:pPr algn="ctr" eaLnBrk="0" hangingPunct="0">
              <a:buSzPct val="100000"/>
            </a:pPr>
            <a:fld id="{185A68D0-102B-B04C-A2FC-AE0BC6CEFA96}" type="slidenum">
              <a:rPr lang="en-US" sz="1600">
                <a:solidFill>
                  <a:srgbClr val="3A53A4"/>
                </a:solidFill>
                <a:latin typeface="Calibri" pitchFamily="-84" charset="0"/>
              </a:rPr>
              <a:pPr algn="ctr" eaLnBrk="0" hangingPunct="0">
                <a:buSzPct val="100000"/>
              </a:pPr>
              <a:t>18</a:t>
            </a:fld>
            <a:endParaRPr lang="en-US" sz="1600">
              <a:solidFill>
                <a:srgbClr val="3A53A4"/>
              </a:solidFill>
              <a:latin typeface="Calibri" pitchFamily="-84" charset="0"/>
            </a:endParaRPr>
          </a:p>
        </p:txBody>
      </p:sp>
      <p:sp>
        <p:nvSpPr>
          <p:cNvPr id="131" name="Rectangle 83"/>
          <p:cNvSpPr>
            <a:spLocks/>
          </p:cNvSpPr>
          <p:nvPr/>
        </p:nvSpPr>
        <p:spPr bwMode="auto">
          <a:xfrm>
            <a:off x="215900" y="850900"/>
            <a:ext cx="8974381" cy="795338"/>
          </a:xfrm>
          <a:prstGeom prst="rect">
            <a:avLst/>
          </a:prstGeom>
          <a:noFill/>
          <a:ln w="12700">
            <a:noFill/>
            <a:miter lim="800000"/>
            <a:headEnd/>
            <a:tailEnd/>
          </a:ln>
        </p:spPr>
        <p:txBody>
          <a:bodyPr lIns="0" tIns="0" rIns="0" bIns="0"/>
          <a:lstStyle/>
          <a:p>
            <a:pPr>
              <a:defRPr/>
            </a:pP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Beyond a given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glycemia</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called the renal threshold for glucose </a:t>
            </a:r>
          </a:p>
          <a:p>
            <a:pPr>
              <a:defRPr/>
            </a:pP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(RT</a:t>
            </a:r>
            <a:r>
              <a:rPr lang="en-US" sz="2200" baseline="-250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this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reabsorption</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mechanism becomes saturated, and glucose appears in the urine: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glucosuria</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This is a defense mechanism against hyperglycemia.</a:t>
            </a:r>
            <a:endParaRPr lang="en-US" sz="22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136" name="Flowchart: Connector 45"/>
          <p:cNvSpPr/>
          <p:nvPr/>
        </p:nvSpPr>
        <p:spPr>
          <a:xfrm>
            <a:off x="7086600" y="342106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7" name="Flowchart: Connector 48"/>
          <p:cNvSpPr/>
          <p:nvPr/>
        </p:nvSpPr>
        <p:spPr>
          <a:xfrm>
            <a:off x="6667500" y="356076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8" name="Flowchart: Connector 49"/>
          <p:cNvSpPr/>
          <p:nvPr/>
        </p:nvSpPr>
        <p:spPr>
          <a:xfrm>
            <a:off x="6956425" y="272415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9" name="Flowchart: Connector 62"/>
          <p:cNvSpPr/>
          <p:nvPr/>
        </p:nvSpPr>
        <p:spPr>
          <a:xfrm>
            <a:off x="6510338" y="265271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0" name="Flowchart: Connector 63"/>
          <p:cNvSpPr/>
          <p:nvPr/>
        </p:nvSpPr>
        <p:spPr>
          <a:xfrm>
            <a:off x="6784975" y="2638425"/>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1" name="Flowchart: Connector 64"/>
          <p:cNvSpPr/>
          <p:nvPr/>
        </p:nvSpPr>
        <p:spPr>
          <a:xfrm>
            <a:off x="6753225" y="3159125"/>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2" name="Flowchart: Connector 65"/>
          <p:cNvSpPr/>
          <p:nvPr/>
        </p:nvSpPr>
        <p:spPr>
          <a:xfrm>
            <a:off x="6986588" y="295751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3" name="Flowchart: Connector 67"/>
          <p:cNvSpPr/>
          <p:nvPr/>
        </p:nvSpPr>
        <p:spPr>
          <a:xfrm>
            <a:off x="6927850" y="3259138"/>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4" name="Flowchart: Connector 68"/>
          <p:cNvSpPr/>
          <p:nvPr/>
        </p:nvSpPr>
        <p:spPr>
          <a:xfrm>
            <a:off x="6986588" y="3074988"/>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5" name="Flowchart: Connector 69"/>
          <p:cNvSpPr/>
          <p:nvPr/>
        </p:nvSpPr>
        <p:spPr>
          <a:xfrm>
            <a:off x="6654800" y="335915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6" name="Flowchart: Connector 75"/>
          <p:cNvSpPr/>
          <p:nvPr/>
        </p:nvSpPr>
        <p:spPr>
          <a:xfrm>
            <a:off x="6870700" y="370840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7" name="Flowchart: Connector 76"/>
          <p:cNvSpPr/>
          <p:nvPr/>
        </p:nvSpPr>
        <p:spPr>
          <a:xfrm>
            <a:off x="7216775" y="366395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9" name="Isosceles Triangle 86"/>
          <p:cNvSpPr>
            <a:spLocks noChangeArrowheads="1"/>
          </p:cNvSpPr>
          <p:nvPr/>
        </p:nvSpPr>
        <p:spPr bwMode="auto">
          <a:xfrm rot="5400000">
            <a:off x="8177213" y="5257800"/>
            <a:ext cx="304800" cy="152400"/>
          </a:xfrm>
          <a:prstGeom prst="triangle">
            <a:avLst>
              <a:gd name="adj" fmla="val 50000"/>
            </a:avLst>
          </a:prstGeom>
          <a:gradFill rotWithShape="1">
            <a:gsLst>
              <a:gs pos="0">
                <a:srgbClr val="6A292B"/>
              </a:gs>
              <a:gs pos="100000">
                <a:srgbClr val="C08B88"/>
              </a:gs>
            </a:gsLst>
            <a:lin ang="16200000"/>
          </a:gradFill>
          <a:ln w="9525">
            <a:solidFill>
              <a:srgbClr val="6A292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ndParaRPr>
          </a:p>
        </p:txBody>
      </p:sp>
      <p:sp>
        <p:nvSpPr>
          <p:cNvPr id="150" name="Flowchart: Connector 87"/>
          <p:cNvSpPr/>
          <p:nvPr/>
        </p:nvSpPr>
        <p:spPr>
          <a:xfrm>
            <a:off x="7143750" y="354330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1" name="Flowchart: Connector 89"/>
          <p:cNvSpPr/>
          <p:nvPr/>
        </p:nvSpPr>
        <p:spPr>
          <a:xfrm>
            <a:off x="6348413" y="264160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2" name="Title 1"/>
          <p:cNvSpPr txBox="1">
            <a:spLocks/>
          </p:cNvSpPr>
          <p:nvPr/>
        </p:nvSpPr>
        <p:spPr bwMode="auto">
          <a:xfrm>
            <a:off x="5324768" y="5565152"/>
            <a:ext cx="1901532" cy="492960"/>
          </a:xfrm>
          <a:prstGeom prst="rect">
            <a:avLst/>
          </a:prstGeom>
          <a:noFill/>
          <a:ln w="9525">
            <a:noFill/>
            <a:miter lim="800000"/>
            <a:headEnd/>
            <a:tailEnd/>
          </a:ln>
        </p:spPr>
        <p:txBody>
          <a:bodyPr lIns="0" tIns="0" rIns="0" bIns="0">
            <a:prstTxWarp prst="textNoShape">
              <a:avLst/>
            </a:prstTxWarp>
          </a:bodyPr>
          <a:lstStyle/>
          <a:p>
            <a:pPr algn="ctr" eaLnBrk="0" hangingPunct="0">
              <a:buSzPct val="100000"/>
            </a:pPr>
            <a:r>
              <a:rPr lang="en-US" b="1" dirty="0" err="1" smtClean="0">
                <a:solidFill>
                  <a:srgbClr val="000090"/>
                </a:solidFill>
                <a:ea typeface="Arial" pitchFamily="-84" charset="0"/>
                <a:cs typeface="Arial" pitchFamily="-84" charset="0"/>
              </a:rPr>
              <a:t>Glucosuria</a:t>
            </a:r>
            <a:endParaRPr lang="en-US" b="1" dirty="0">
              <a:solidFill>
                <a:srgbClr val="000090"/>
              </a:solidFill>
              <a:ea typeface="Arial" pitchFamily="-84" charset="0"/>
              <a:cs typeface="Arial" pitchFamily="-84" charset="0"/>
            </a:endParaRPr>
          </a:p>
        </p:txBody>
      </p:sp>
      <p:sp>
        <p:nvSpPr>
          <p:cNvPr id="153" name="Rectangle 83"/>
          <p:cNvSpPr>
            <a:spLocks/>
          </p:cNvSpPr>
          <p:nvPr/>
        </p:nvSpPr>
        <p:spPr bwMode="auto">
          <a:xfrm>
            <a:off x="169619" y="1068961"/>
            <a:ext cx="8974381" cy="795338"/>
          </a:xfrm>
          <a:prstGeom prst="rect">
            <a:avLst/>
          </a:prstGeom>
          <a:noFill/>
          <a:ln w="12700">
            <a:noFill/>
            <a:miter lim="800000"/>
            <a:headEnd/>
            <a:tailEnd/>
          </a:ln>
        </p:spPr>
        <p:txBody>
          <a:bodyPr lIns="0" tIns="0" rIns="0" bIns="0"/>
          <a:lstStyle/>
          <a:p>
            <a:pPr>
              <a:defRPr/>
            </a:pP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inhibition reduces the glucose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reabsortion</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capacity of the renal tubule, leading to a decrease in the RT</a:t>
            </a:r>
            <a:r>
              <a:rPr lang="en-US" sz="2200" baseline="-250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and the appearance of </a:t>
            </a:r>
            <a:r>
              <a:rPr lang="en-US" sz="2200"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glucosuria</a:t>
            </a:r>
            <a:r>
              <a:rPr lang="en-US" sz="2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at normal or mildly elevated blood glucose levels.</a:t>
            </a:r>
            <a:endParaRPr lang="en-US" sz="22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155" name="Flowchart: Connector 45"/>
          <p:cNvSpPr/>
          <p:nvPr/>
        </p:nvSpPr>
        <p:spPr>
          <a:xfrm>
            <a:off x="7124700" y="347186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6" name="Flowchart: Connector 48"/>
          <p:cNvSpPr/>
          <p:nvPr/>
        </p:nvSpPr>
        <p:spPr>
          <a:xfrm>
            <a:off x="6705600" y="361156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7" name="Flowchart: Connector 49"/>
          <p:cNvSpPr/>
          <p:nvPr/>
        </p:nvSpPr>
        <p:spPr>
          <a:xfrm>
            <a:off x="6994525" y="277495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8" name="Flowchart: Connector 62"/>
          <p:cNvSpPr/>
          <p:nvPr/>
        </p:nvSpPr>
        <p:spPr>
          <a:xfrm>
            <a:off x="6548438" y="270351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9" name="Flowchart: Connector 63"/>
          <p:cNvSpPr/>
          <p:nvPr/>
        </p:nvSpPr>
        <p:spPr>
          <a:xfrm>
            <a:off x="6823075" y="2689225"/>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0" name="Flowchart: Connector 64"/>
          <p:cNvSpPr/>
          <p:nvPr/>
        </p:nvSpPr>
        <p:spPr>
          <a:xfrm>
            <a:off x="6791325" y="3209925"/>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1" name="Flowchart: Connector 65"/>
          <p:cNvSpPr/>
          <p:nvPr/>
        </p:nvSpPr>
        <p:spPr>
          <a:xfrm>
            <a:off x="7024688" y="3008313"/>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2" name="Flowchart: Connector 67"/>
          <p:cNvSpPr/>
          <p:nvPr/>
        </p:nvSpPr>
        <p:spPr>
          <a:xfrm>
            <a:off x="6965950" y="3309938"/>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3" name="Flowchart: Connector 68"/>
          <p:cNvSpPr/>
          <p:nvPr/>
        </p:nvSpPr>
        <p:spPr>
          <a:xfrm>
            <a:off x="7024688" y="3125788"/>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4" name="Flowchart: Connector 69"/>
          <p:cNvSpPr/>
          <p:nvPr/>
        </p:nvSpPr>
        <p:spPr>
          <a:xfrm>
            <a:off x="6692900" y="340995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5" name="Flowchart: Connector 75"/>
          <p:cNvSpPr/>
          <p:nvPr/>
        </p:nvSpPr>
        <p:spPr>
          <a:xfrm>
            <a:off x="6908800" y="375920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6" name="Flowchart: Connector 76"/>
          <p:cNvSpPr/>
          <p:nvPr/>
        </p:nvSpPr>
        <p:spPr>
          <a:xfrm>
            <a:off x="7254875" y="371475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9" name="Flowchart: Connector 87"/>
          <p:cNvSpPr/>
          <p:nvPr/>
        </p:nvSpPr>
        <p:spPr>
          <a:xfrm>
            <a:off x="7181850" y="359410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0" name="Flowchart: Connector 89"/>
          <p:cNvSpPr/>
          <p:nvPr/>
        </p:nvSpPr>
        <p:spPr>
          <a:xfrm>
            <a:off x="6386513" y="2692400"/>
            <a:ext cx="53975" cy="5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71" name="Connecteur droit 170"/>
          <p:cNvCxnSpPr>
            <a:cxnSpLocks noChangeShapeType="1"/>
          </p:cNvCxnSpPr>
          <p:nvPr/>
        </p:nvCxnSpPr>
        <p:spPr bwMode="auto">
          <a:xfrm flipV="1">
            <a:off x="457200" y="4953000"/>
            <a:ext cx="1181100" cy="826288"/>
          </a:xfrm>
          <a:prstGeom prst="line">
            <a:avLst/>
          </a:prstGeom>
          <a:noFill/>
          <a:ln w="38100">
            <a:solidFill>
              <a:srgbClr val="FFFFFF"/>
            </a:solidFill>
            <a:round/>
            <a:headEnd/>
            <a:tailEnd/>
          </a:ln>
        </p:spPr>
      </p:cxnSp>
      <p:cxnSp>
        <p:nvCxnSpPr>
          <p:cNvPr id="173" name="Connecteur droit 172"/>
          <p:cNvCxnSpPr>
            <a:cxnSpLocks noChangeShapeType="1"/>
          </p:cNvCxnSpPr>
          <p:nvPr/>
        </p:nvCxnSpPr>
        <p:spPr bwMode="auto">
          <a:xfrm flipV="1">
            <a:off x="458788" y="5765800"/>
            <a:ext cx="1192215" cy="22226"/>
          </a:xfrm>
          <a:prstGeom prst="line">
            <a:avLst/>
          </a:prstGeom>
          <a:noFill/>
          <a:ln w="38100">
            <a:solidFill>
              <a:srgbClr val="000090"/>
            </a:solidFill>
            <a:round/>
            <a:headEnd/>
            <a:tailEnd/>
          </a:ln>
        </p:spPr>
      </p:cxnSp>
      <p:pic>
        <p:nvPicPr>
          <p:cNvPr id="5857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034" y="6200775"/>
            <a:ext cx="968692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8" name="Connecteur droit 127"/>
          <p:cNvCxnSpPr/>
          <p:nvPr/>
        </p:nvCxnSpPr>
        <p:spPr>
          <a:xfrm flipV="1">
            <a:off x="3683000" y="4508500"/>
            <a:ext cx="1320800" cy="25400"/>
          </a:xfrm>
          <a:prstGeom prst="line">
            <a:avLst/>
          </a:prstGeom>
          <a:ln w="3810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0" name="Connecteur droit 129"/>
          <p:cNvCxnSpPr/>
          <p:nvPr/>
        </p:nvCxnSpPr>
        <p:spPr>
          <a:xfrm flipV="1">
            <a:off x="3708400" y="4178300"/>
            <a:ext cx="1219200" cy="609600"/>
          </a:xfrm>
          <a:prstGeom prst="line">
            <a:avLst/>
          </a:prstGeom>
          <a:ln w="38100" cap="flat" cmpd="sng" algn="ctr">
            <a:solidFill>
              <a:srgbClr val="00004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2" name="Rectangle 111"/>
          <p:cNvSpPr/>
          <p:nvPr/>
        </p:nvSpPr>
        <p:spPr>
          <a:xfrm>
            <a:off x="5575300" y="6223000"/>
            <a:ext cx="7239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31544414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50000" decel="50000" fill="hold" grpId="0" nodeType="clickEffect">
                                  <p:stCondLst>
                                    <p:cond delay="0"/>
                                  </p:stCondLst>
                                  <p:childTnLst>
                                    <p:anim calcmode="lin" valueType="num">
                                      <p:cBhvr additive="base">
                                        <p:cTn id="6" dur="2000"/>
                                        <p:tgtEl>
                                          <p:spTgt spid="13314"/>
                                        </p:tgtEl>
                                        <p:attrNameLst>
                                          <p:attrName>ppt_x</p:attrName>
                                        </p:attrNameLst>
                                      </p:cBhvr>
                                      <p:tavLst>
                                        <p:tav tm="0">
                                          <p:val>
                                            <p:strVal val="ppt_x"/>
                                          </p:val>
                                        </p:tav>
                                        <p:tav tm="100000">
                                          <p:val>
                                            <p:strVal val="1+ppt_w/2"/>
                                          </p:val>
                                        </p:tav>
                                      </p:tavLst>
                                    </p:anim>
                                    <p:anim calcmode="lin" valueType="num">
                                      <p:cBhvr additive="base">
                                        <p:cTn id="7" dur="2000"/>
                                        <p:tgtEl>
                                          <p:spTgt spid="13314"/>
                                        </p:tgtEl>
                                        <p:attrNameLst>
                                          <p:attrName>ppt_y</p:attrName>
                                        </p:attrNameLst>
                                      </p:cBhvr>
                                      <p:tavLst>
                                        <p:tav tm="0">
                                          <p:val>
                                            <p:strVal val="ppt_y"/>
                                          </p:val>
                                        </p:tav>
                                        <p:tav tm="100000">
                                          <p:val>
                                            <p:strVal val="ppt_y"/>
                                          </p:val>
                                        </p:tav>
                                      </p:tavLst>
                                    </p:anim>
                                    <p:set>
                                      <p:cBhvr>
                                        <p:cTn id="8" dur="1" fill="hold">
                                          <p:stCondLst>
                                            <p:cond delay="1999"/>
                                          </p:stCondLst>
                                        </p:cTn>
                                        <p:tgtEl>
                                          <p:spTgt spid="13314"/>
                                        </p:tgtEl>
                                        <p:attrNameLst>
                                          <p:attrName>style.visibility</p:attrName>
                                        </p:attrNameLst>
                                      </p:cBhvr>
                                      <p:to>
                                        <p:strVal val="hidden"/>
                                      </p:to>
                                    </p:set>
                                  </p:childTnLst>
                                </p:cTn>
                              </p:par>
                              <p:par>
                                <p:cTn id="9" presetID="2" presetClass="entr" presetSubtype="8" accel="50000" decel="50000" fill="hold" grpId="0" nodeType="withEffect">
                                  <p:stCondLst>
                                    <p:cond delay="0"/>
                                  </p:stCondLst>
                                  <p:childTnLst>
                                    <p:set>
                                      <p:cBhvr>
                                        <p:cTn id="10" dur="1" fill="hold">
                                          <p:stCondLst>
                                            <p:cond delay="0"/>
                                          </p:stCondLst>
                                        </p:cTn>
                                        <p:tgtEl>
                                          <p:spTgt spid="12371"/>
                                        </p:tgtEl>
                                        <p:attrNameLst>
                                          <p:attrName>style.visibility</p:attrName>
                                        </p:attrNameLst>
                                      </p:cBhvr>
                                      <p:to>
                                        <p:strVal val="visible"/>
                                      </p:to>
                                    </p:set>
                                    <p:anim calcmode="lin" valueType="num">
                                      <p:cBhvr additive="base">
                                        <p:cTn id="11" dur="2000" fill="hold"/>
                                        <p:tgtEl>
                                          <p:spTgt spid="12371"/>
                                        </p:tgtEl>
                                        <p:attrNameLst>
                                          <p:attrName>ppt_x</p:attrName>
                                        </p:attrNameLst>
                                      </p:cBhvr>
                                      <p:tavLst>
                                        <p:tav tm="0">
                                          <p:val>
                                            <p:strVal val="0-#ppt_w/2"/>
                                          </p:val>
                                        </p:tav>
                                        <p:tav tm="100000">
                                          <p:val>
                                            <p:strVal val="#ppt_x"/>
                                          </p:val>
                                        </p:tav>
                                      </p:tavLst>
                                    </p:anim>
                                    <p:anim calcmode="lin" valueType="num">
                                      <p:cBhvr additive="base">
                                        <p:cTn id="12" dur="2000" fill="hold"/>
                                        <p:tgtEl>
                                          <p:spTgt spid="1237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2000"/>
                                  </p:stCondLst>
                                  <p:childTnLst>
                                    <p:set>
                                      <p:cBhvr>
                                        <p:cTn id="15" dur="1" fill="hold">
                                          <p:stCondLst>
                                            <p:cond delay="0"/>
                                          </p:stCondLst>
                                        </p:cTn>
                                        <p:tgtEl>
                                          <p:spTgt spid="102"/>
                                        </p:tgtEl>
                                        <p:attrNameLst>
                                          <p:attrName>style.visibility</p:attrName>
                                        </p:attrNameLst>
                                      </p:cBhvr>
                                      <p:to>
                                        <p:strVal val="visible"/>
                                      </p:to>
                                    </p:set>
                                    <p:animEffect transition="in" filter="wipe(left)">
                                      <p:cBhvr>
                                        <p:cTn id="16" dur="5000"/>
                                        <p:tgtEl>
                                          <p:spTgt spid="102"/>
                                        </p:tgtEl>
                                      </p:cBhvr>
                                    </p:animEffect>
                                  </p:childTnLst>
                                </p:cTn>
                              </p:par>
                              <p:par>
                                <p:cTn id="17" presetID="22" presetClass="entr" presetSubtype="4" fill="hold" nodeType="withEffect">
                                  <p:stCondLst>
                                    <p:cond delay="2000"/>
                                  </p:stCondLst>
                                  <p:childTnLst>
                                    <p:set>
                                      <p:cBhvr>
                                        <p:cTn id="18" dur="1" fill="hold">
                                          <p:stCondLst>
                                            <p:cond delay="0"/>
                                          </p:stCondLst>
                                        </p:cTn>
                                        <p:tgtEl>
                                          <p:spTgt spid="98"/>
                                        </p:tgtEl>
                                        <p:attrNameLst>
                                          <p:attrName>style.visibility</p:attrName>
                                        </p:attrNameLst>
                                      </p:cBhvr>
                                      <p:to>
                                        <p:strVal val="visible"/>
                                      </p:to>
                                    </p:set>
                                    <p:animEffect transition="in" filter="wipe(down)">
                                      <p:cBhvr>
                                        <p:cTn id="19" dur="5000"/>
                                        <p:tgtEl>
                                          <p:spTgt spid="98"/>
                                        </p:tgtEl>
                                      </p:cBhvr>
                                    </p:animEffect>
                                  </p:childTnLst>
                                </p:cTn>
                              </p:par>
                              <p:par>
                                <p:cTn id="20" presetID="22" presetClass="entr" presetSubtype="4" fill="hold" nodeType="withEffect">
                                  <p:stCondLst>
                                    <p:cond delay="2000"/>
                                  </p:stCondLst>
                                  <p:childTnLst>
                                    <p:set>
                                      <p:cBhvr>
                                        <p:cTn id="21" dur="1" fill="hold">
                                          <p:stCondLst>
                                            <p:cond delay="0"/>
                                          </p:stCondLst>
                                        </p:cTn>
                                        <p:tgtEl>
                                          <p:spTgt spid="99"/>
                                        </p:tgtEl>
                                        <p:attrNameLst>
                                          <p:attrName>style.visibility</p:attrName>
                                        </p:attrNameLst>
                                      </p:cBhvr>
                                      <p:to>
                                        <p:strVal val="visible"/>
                                      </p:to>
                                    </p:set>
                                    <p:animEffect transition="in" filter="wipe(down)">
                                      <p:cBhvr>
                                        <p:cTn id="22" dur="5000"/>
                                        <p:tgtEl>
                                          <p:spTgt spid="99"/>
                                        </p:tgtEl>
                                      </p:cBhvr>
                                    </p:animEffect>
                                  </p:childTnLst>
                                </p:cTn>
                              </p:par>
                              <p:par>
                                <p:cTn id="23" presetID="10"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3000"/>
                                        <p:tgtEl>
                                          <p:spTgt spid="104"/>
                                        </p:tgtEl>
                                      </p:cBhvr>
                                    </p:animEffect>
                                  </p:childTnLst>
                                </p:cTn>
                              </p:par>
                              <p:par>
                                <p:cTn id="26" presetID="10" presetClass="entr" presetSubtype="0" fill="hold"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30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3000"/>
                                        <p:tgtEl>
                                          <p:spTgt spid="106"/>
                                        </p:tgtEl>
                                      </p:cBhvr>
                                    </p:animEffect>
                                  </p:childTnLst>
                                </p:cTn>
                              </p:par>
                              <p:par>
                                <p:cTn id="32" presetID="0" presetClass="path" presetSubtype="0" repeatCount="20000" accel="50000" decel="50000" fill="remove" nodeType="withEffect">
                                  <p:stCondLst>
                                    <p:cond delay="0"/>
                                  </p:stCondLst>
                                  <p:childTnLst>
                                    <p:animMotion origin="layout" path="M -0.00087 0.00625 C 0.00208 0.01873 0.01007 0.02729 0.01545 0.03793 C 0.01337 0.04834 0.01319 0.05574 0.00659 0.06175 C 0.00277 0.07678 0.00833 0.05782 0.00052 0.07378 C -0.00261 0.08025 -0.00365 0.08997 -0.00538 0.0976 C -0.00486 0.11217 -0.00886 0.16096 0.00659 0.16721 C 0.01111 0.17114 0.01493 0.17299 0.01996 0.17507 C 0.02517 0.18247 0.03229 0.1827 0.03941 0.18502 C 0.04427 0.18663 0.04809 0.1908 0.05277 0.19311 C 0.05503 0.20167 0.05503 0.21046 0.05729 0.21901 C 0.05781 0.23613 0.05208 0.25717 0.06024 0.27058 C 0.06354 0.27614 0.06909 0.27521 0.07361 0.2766 C 0.0934 0.28284 0.11319 0.28307 0.13333 0.28446 C 0.14409 0.28932 0.13975 0.28631 0.14687 0.29256 C 0.14982 0.2988 0.15225 0.30134 0.15729 0.30435 " pathEditMode="relative" ptsTypes="ffffffffffffffA">
                                      <p:cBhvr>
                                        <p:cTn id="33" dur="2000" fill="hold"/>
                                        <p:tgtEl>
                                          <p:spTgt spid="120"/>
                                        </p:tgtEl>
                                        <p:attrNameLst>
                                          <p:attrName>ppt_x</p:attrName>
                                          <p:attrName>ppt_y</p:attrName>
                                        </p:attrNameLst>
                                      </p:cBhvr>
                                    </p:animMotion>
                                  </p:childTnLst>
                                </p:cTn>
                              </p:par>
                              <p:par>
                                <p:cTn id="34" presetID="0" presetClass="path" presetSubtype="0" repeatCount="20000" accel="50000" decel="50000" fill="remove" nodeType="withEffect">
                                  <p:stCondLst>
                                    <p:cond delay="0"/>
                                  </p:stCondLst>
                                  <p:childTnLst>
                                    <p:animMotion origin="layout" path="M -0.00434 -3.70028E-7 C 0.00382 0.00347 0.00834 0.01226 0.0165 0.01573 C 0.0191 0.02567 0.02153 0.03562 0.02396 0.04556 C 0.02448 0.04787 0.02709 0.04787 0.02848 0.04949 C 0.03386 0.05527 0.0382 0.05666 0.04497 0.05944 C 0.04914 0.07747 0.0415 0.09783 0.0375 0.11517 C 0.03941 0.12835 0.04184 0.14454 0.05243 0.14894 C 0.05747 0.15611 0.054 0.15241 0.06424 0.15703 C 0.06927 0.15934 0.07327 0.16489 0.07778 0.16883 C 0.07986 0.17068 0.09653 0.17438 0.09861 0.17484 C 0.11181 0.1864 0.10434 0.21045 0.10018 0.22849 C 0.10035 0.23219 0.1 0.26203 0.10452 0.26827 C 0.10556 0.26989 0.10747 0.26966 0.10903 0.27035 C 0.11146 0.2796 0.11285 0.27706 0.11945 0.2803 C 0.13299 0.27821 0.1448 0.27937 0.15834 0.28215 C 0.17171 0.28145 0.18525 0.28145 0.19861 0.2803 C 0.20105 0.28007 0.20764 0.27775 0.20764 0.27428 " pathEditMode="relative" ptsTypes="ffffffffffffffffA">
                                      <p:cBhvr>
                                        <p:cTn id="35" dur="2000" fill="hold"/>
                                        <p:tgtEl>
                                          <p:spTgt spid="124"/>
                                        </p:tgtEl>
                                        <p:attrNameLst>
                                          <p:attrName>ppt_x</p:attrName>
                                          <p:attrName>ppt_y</p:attrName>
                                        </p:attrNameLst>
                                      </p:cBhvr>
                                    </p:animMotion>
                                  </p:childTnLst>
                                </p:cTn>
                              </p:par>
                              <p:par>
                                <p:cTn id="36" presetID="0" presetClass="path" presetSubtype="0" repeatCount="20000" accel="50000" decel="50000" fill="remove" nodeType="withEffect">
                                  <p:stCondLst>
                                    <p:cond delay="1000"/>
                                  </p:stCondLst>
                                  <p:childTnLst>
                                    <p:animMotion origin="layout" path="M -7.77778E-6 1.26735E-6 C 0.0019 0.00832 0.00277 0.01572 0.00746 0.02197 C 0.00937 0.03261 0.01058 0.04348 0.00433 0.0518 C 0.00225 0.06036 -0.00192 0.06452 -0.00747 0.06961 C -0.0106 0.08164 -0.01754 0.09227 -0.02396 0.10152 C -0.02744 0.11401 -0.02535 0.13552 -0.0165 0.14315 C -0.01598 0.14523 -0.01615 0.14801 -0.01494 0.14917 C -0.01112 0.15287 -0.00209 0.15495 0.00295 0.15703 C 0.00676 0.17368 0.00451 0.18085 0.00138 0.19681 C 0.00208 0.21716 -0.00209 0.24907 0.01336 0.26249 C 0.0144 0.26457 0.01492 0.26711 0.01631 0.2685 C 0.01874 0.27104 0.02256 0.27058 0.02534 0.27243 C 0.03003 0.27567 0.0335 0.27821 0.03871 0.28029 C 0.04565 0.28631 0.05347 0.28885 0.0611 0.29232 C 0.06874 0.30782 0.0651 0.31683 0.06406 0.33811 C 0.06458 0.34412 0.06423 0.35014 0.06562 0.35592 C 0.06961 0.37165 0.08506 0.37581 0.09548 0.37789 C 0.1151 0.37581 0.13229 0.37303 0.15208 0.37188 C 0.15711 0.36956 0.16024 0.36702 0.16406 0.36193 " pathEditMode="relative" ptsTypes="ffffffffffffffffffA">
                                      <p:cBhvr>
                                        <p:cTn id="37" dur="2000" fill="hold"/>
                                        <p:tgtEl>
                                          <p:spTgt spid="123"/>
                                        </p:tgtEl>
                                        <p:attrNameLst>
                                          <p:attrName>ppt_x</p:attrName>
                                          <p:attrName>ppt_y</p:attrName>
                                        </p:attrNameLst>
                                      </p:cBhvr>
                                    </p:animMotion>
                                  </p:childTnLst>
                                </p:cTn>
                              </p:par>
                              <p:par>
                                <p:cTn id="38" presetID="0" presetClass="path" presetSubtype="0" repeatCount="20000" accel="50000" decel="50000" fill="remove" nodeType="withEffect">
                                  <p:stCondLst>
                                    <p:cond delay="2000"/>
                                  </p:stCondLst>
                                  <p:childTnLst>
                                    <p:animMotion origin="layout" path="M -4.72222E-6 2.77521E-7 C 0.0073 -0.00301 0.00556 -0.00324 0.0165 2.77521E-7 C 0.01962 0.00093 0.02535 0.00416 0.02535 0.00416 C 0.02639 0.00601 0.02709 0.0081 0.0283 0.00995 C 0.03056 0.01341 0.03577 0.01989 0.03577 0.01989 C 0.03855 0.03469 0.03438 0.06568 0.03438 0.06568 C 0.0349 0.07424 0.03473 0.08303 0.03577 0.09158 C 0.03837 0.11309 0.05053 0.13067 0.05521 0.15125 C 0.05417 0.16166 0.05278 0.17322 0.04931 0.18293 C 0.04566 0.19311 0.0415 0.2019 0.03889 0.21277 C 0.04011 0.23381 0.03889 0.25093 0.05521 0.25856 C 0.05625 0.26064 0.05678 0.26318 0.05816 0.26457 C 0.05938 0.26596 0.06129 0.26526 0.06268 0.26642 C 0.06389 0.26735 0.06441 0.26966 0.06563 0.27058 C 0.06928 0.27359 0.07518 0.27452 0.07917 0.27637 C 0.08664 0.27983 0.0941 0.2833 0.10157 0.28631 C 0.1033 0.29371 0.10487 0.29672 0.10296 0.30435 C 0.10348 0.30828 0.10452 0.31221 0.10452 0.31614 C 0.10452 0.3321 0.10296 0.34806 0.10296 0.36402 C 0.10296 0.39223 0.11632 0.38691 0.13143 0.39385 C 0.14931 0.39316 0.16719 0.39292 0.18507 0.39177 C 0.19549 0.39107 0.20608 0.38575 0.2165 0.38575 " pathEditMode="relative" ptsTypes="fffffffffffffffffffffA">
                                      <p:cBhvr>
                                        <p:cTn id="39" dur="2000" fill="hold"/>
                                        <p:tgtEl>
                                          <p:spTgt spid="122"/>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2000"/>
                                        <p:tgtEl>
                                          <p:spTgt spid="107"/>
                                        </p:tgtEl>
                                      </p:cBhvr>
                                    </p:animEffect>
                                  </p:childTnLst>
                                </p:cTn>
                              </p:par>
                              <p:par>
                                <p:cTn id="45" presetID="2" presetClass="entr" presetSubtype="8" accel="50000" decel="50000"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anim calcmode="lin" valueType="num">
                                      <p:cBhvr additive="base">
                                        <p:cTn id="47" dur="2000" fill="hold"/>
                                        <p:tgtEl>
                                          <p:spTgt spid="131"/>
                                        </p:tgtEl>
                                        <p:attrNameLst>
                                          <p:attrName>ppt_x</p:attrName>
                                        </p:attrNameLst>
                                      </p:cBhvr>
                                      <p:tavLst>
                                        <p:tav tm="0">
                                          <p:val>
                                            <p:strVal val="0-#ppt_w/2"/>
                                          </p:val>
                                        </p:tav>
                                        <p:tav tm="100000">
                                          <p:val>
                                            <p:strVal val="#ppt_x"/>
                                          </p:val>
                                        </p:tav>
                                      </p:tavLst>
                                    </p:anim>
                                    <p:anim calcmode="lin" valueType="num">
                                      <p:cBhvr additive="base">
                                        <p:cTn id="48" dur="2000" fill="hold"/>
                                        <p:tgtEl>
                                          <p:spTgt spid="131"/>
                                        </p:tgtEl>
                                        <p:attrNameLst>
                                          <p:attrName>ppt_y</p:attrName>
                                        </p:attrNameLst>
                                      </p:cBhvr>
                                      <p:tavLst>
                                        <p:tav tm="0">
                                          <p:val>
                                            <p:strVal val="#ppt_y"/>
                                          </p:val>
                                        </p:tav>
                                        <p:tav tm="100000">
                                          <p:val>
                                            <p:strVal val="#ppt_y"/>
                                          </p:val>
                                        </p:tav>
                                      </p:tavLst>
                                    </p:anim>
                                  </p:childTnLst>
                                </p:cTn>
                              </p:par>
                              <p:par>
                                <p:cTn id="49" presetID="2" presetClass="exit" presetSubtype="2" accel="50000" decel="50000" fill="hold" grpId="1" nodeType="withEffect">
                                  <p:stCondLst>
                                    <p:cond delay="0"/>
                                  </p:stCondLst>
                                  <p:childTnLst>
                                    <p:anim calcmode="lin" valueType="num">
                                      <p:cBhvr additive="base">
                                        <p:cTn id="50" dur="2000"/>
                                        <p:tgtEl>
                                          <p:spTgt spid="12371"/>
                                        </p:tgtEl>
                                        <p:attrNameLst>
                                          <p:attrName>ppt_x</p:attrName>
                                        </p:attrNameLst>
                                      </p:cBhvr>
                                      <p:tavLst>
                                        <p:tav tm="0">
                                          <p:val>
                                            <p:strVal val="ppt_x"/>
                                          </p:val>
                                        </p:tav>
                                        <p:tav tm="100000">
                                          <p:val>
                                            <p:strVal val="1+ppt_w/2"/>
                                          </p:val>
                                        </p:tav>
                                      </p:tavLst>
                                    </p:anim>
                                    <p:anim calcmode="lin" valueType="num">
                                      <p:cBhvr additive="base">
                                        <p:cTn id="51" dur="2000"/>
                                        <p:tgtEl>
                                          <p:spTgt spid="12371"/>
                                        </p:tgtEl>
                                        <p:attrNameLst>
                                          <p:attrName>ppt_y</p:attrName>
                                        </p:attrNameLst>
                                      </p:cBhvr>
                                      <p:tavLst>
                                        <p:tav tm="0">
                                          <p:val>
                                            <p:strVal val="ppt_y"/>
                                          </p:val>
                                        </p:tav>
                                        <p:tav tm="100000">
                                          <p:val>
                                            <p:strVal val="ppt_y"/>
                                          </p:val>
                                        </p:tav>
                                      </p:tavLst>
                                    </p:anim>
                                    <p:set>
                                      <p:cBhvr>
                                        <p:cTn id="52" dur="1" fill="hold">
                                          <p:stCondLst>
                                            <p:cond delay="1999"/>
                                          </p:stCondLst>
                                        </p:cTn>
                                        <p:tgtEl>
                                          <p:spTgt spid="12371"/>
                                        </p:tgtEl>
                                        <p:attrNameLst>
                                          <p:attrName>style.visibility</p:attrName>
                                        </p:attrNameLst>
                                      </p:cBhvr>
                                      <p:to>
                                        <p:strVal val="hidden"/>
                                      </p:to>
                                    </p:set>
                                  </p:childTnLst>
                                </p:cTn>
                              </p:par>
                            </p:childTnLst>
                          </p:cTn>
                        </p:par>
                        <p:par>
                          <p:cTn id="53" fill="hold">
                            <p:stCondLst>
                              <p:cond delay="2000"/>
                            </p:stCondLst>
                            <p:childTnLst>
                              <p:par>
                                <p:cTn id="54" presetID="22" presetClass="entr" presetSubtype="8" fill="hold" nodeType="afterEffect">
                                  <p:stCondLst>
                                    <p:cond delay="3000"/>
                                  </p:stCondLst>
                                  <p:childTnLst>
                                    <p:set>
                                      <p:cBhvr>
                                        <p:cTn id="55" dur="1" fill="hold">
                                          <p:stCondLst>
                                            <p:cond delay="0"/>
                                          </p:stCondLst>
                                        </p:cTn>
                                        <p:tgtEl>
                                          <p:spTgt spid="100"/>
                                        </p:tgtEl>
                                        <p:attrNameLst>
                                          <p:attrName>style.visibility</p:attrName>
                                        </p:attrNameLst>
                                      </p:cBhvr>
                                      <p:to>
                                        <p:strVal val="visible"/>
                                      </p:to>
                                    </p:set>
                                    <p:animEffect transition="in" filter="wipe(left)">
                                      <p:cBhvr>
                                        <p:cTn id="56" dur="5000"/>
                                        <p:tgtEl>
                                          <p:spTgt spid="100"/>
                                        </p:tgtEl>
                                      </p:cBhvr>
                                    </p:animEffect>
                                  </p:childTnLst>
                                </p:cTn>
                              </p:par>
                              <p:par>
                                <p:cTn id="57" presetID="22" presetClass="entr" presetSubtype="8" fill="hold" grpId="0" nodeType="withEffect">
                                  <p:stCondLst>
                                    <p:cond delay="3000"/>
                                  </p:stCondLst>
                                  <p:childTnLst>
                                    <p:set>
                                      <p:cBhvr>
                                        <p:cTn id="58" dur="1" fill="hold">
                                          <p:stCondLst>
                                            <p:cond delay="0"/>
                                          </p:stCondLst>
                                        </p:cTn>
                                        <p:tgtEl>
                                          <p:spTgt spid="101"/>
                                        </p:tgtEl>
                                        <p:attrNameLst>
                                          <p:attrName>style.visibility</p:attrName>
                                        </p:attrNameLst>
                                      </p:cBhvr>
                                      <p:to>
                                        <p:strVal val="visible"/>
                                      </p:to>
                                    </p:set>
                                    <p:animEffect transition="in" filter="wipe(left)">
                                      <p:cBhvr>
                                        <p:cTn id="59" dur="5000"/>
                                        <p:tgtEl>
                                          <p:spTgt spid="101"/>
                                        </p:tgtEl>
                                      </p:cBhvr>
                                    </p:animEffect>
                                  </p:childTnLst>
                                </p:cTn>
                              </p:par>
                              <p:par>
                                <p:cTn id="60" presetID="22" presetClass="entr" presetSubtype="4" fill="hold" grpId="1" nodeType="withEffect">
                                  <p:stCondLst>
                                    <p:cond delay="3000"/>
                                  </p:stCondLst>
                                  <p:childTnLst>
                                    <p:set>
                                      <p:cBhvr>
                                        <p:cTn id="61" dur="1" fill="hold">
                                          <p:stCondLst>
                                            <p:cond delay="0"/>
                                          </p:stCondLst>
                                        </p:cTn>
                                        <p:tgtEl>
                                          <p:spTgt spid="103"/>
                                        </p:tgtEl>
                                        <p:attrNameLst>
                                          <p:attrName>style.visibility</p:attrName>
                                        </p:attrNameLst>
                                      </p:cBhvr>
                                      <p:to>
                                        <p:strVal val="visible"/>
                                      </p:to>
                                    </p:set>
                                    <p:animEffect transition="in" filter="wipe(down)">
                                      <p:cBhvr>
                                        <p:cTn id="62" dur="5000"/>
                                        <p:tgtEl>
                                          <p:spTgt spid="103"/>
                                        </p:tgtEl>
                                      </p:cBhvr>
                                    </p:animEffect>
                                  </p:childTnLst>
                                </p:cTn>
                              </p:par>
                              <p:par>
                                <p:cTn id="63" presetID="0" presetClass="path" presetSubtype="0" repeatCount="20000" accel="50000" decel="50000" fill="remove" grpId="0" nodeType="withEffect">
                                  <p:stCondLst>
                                    <p:cond delay="0"/>
                                  </p:stCondLst>
                                  <p:childTnLst>
                                    <p:animMotion origin="layout" path="M 1.66667E-6 3.66327E-6 C -0.00295 0.00601 -0.00365 0.01179 -0.0059 0.01804 C -0.01233 0.03562 -0.0059 0.01249 -0.01042 0.02983 C -0.01146 0.03978 -0.0125 0.04857 -0.01493 0.05782 C -0.01371 0.07539 -0.01233 0.09043 -0.01632 0.10754 C -0.01493 0.15495 -0.01649 0.20097 -0.01788 0.24861 C -0.0158 0.27567 -0.01944 0.30157 -0.01944 0.32817 " pathEditMode="relative" ptsTypes="ffffffA">
                                      <p:cBhvr>
                                        <p:cTn id="64" dur="3000" fill="hold"/>
                                        <p:tgtEl>
                                          <p:spTgt spid="147"/>
                                        </p:tgtEl>
                                        <p:attrNameLst>
                                          <p:attrName>ppt_x</p:attrName>
                                          <p:attrName>ppt_y</p:attrName>
                                        </p:attrNameLst>
                                      </p:cBhvr>
                                    </p:animMotion>
                                  </p:childTnLst>
                                </p:cTn>
                              </p:par>
                              <p:par>
                                <p:cTn id="65" presetID="0" presetClass="path" presetSubtype="0" repeatCount="20000" accel="50000" decel="50000" fill="remove" grpId="0" nodeType="withEffect">
                                  <p:stCondLst>
                                    <p:cond delay="0"/>
                                  </p:stCondLst>
                                  <p:childTnLst>
                                    <p:animMotion origin="layout" path="M -0.00937 -0.00324 C -0.00486 -0.00139 0.004 0.00277 0.004 0.00277 C 0.00834 0.00832 0.01025 0.01226 0.01598 0.01457 C 0.02153 0.01943 0.02136 0.02243 0.02344 0.03053 C 0.0224 0.06892 0.02257 0.1006 0.02483 0.13783 C 0.02605 0.15842 0.02344 0.17993 0.02796 0.19958 C 0.03125 0.21392 0.0323 0.22895 0.03542 0.24329 C 0.03646 0.24815 0.03872 0.25717 0.03976 0.2611 C 0.04028 0.26318 0.04132 0.26711 0.04132 0.26711 C 0.04063 0.27613 0.03837 0.28931 0.03837 0.29903 " pathEditMode="relative" ptsTypes="fffffffffA">
                                      <p:cBhvr>
                                        <p:cTn id="66" dur="3000" fill="hold"/>
                                        <p:tgtEl>
                                          <p:spTgt spid="146"/>
                                        </p:tgtEl>
                                        <p:attrNameLst>
                                          <p:attrName>ppt_x</p:attrName>
                                          <p:attrName>ppt_y</p:attrName>
                                        </p:attrNameLst>
                                      </p:cBhvr>
                                    </p:animMotion>
                                  </p:childTnLst>
                                </p:cTn>
                              </p:par>
                              <p:par>
                                <p:cTn id="67" presetID="0" presetClass="path" presetSubtype="0" repeatCount="20000" accel="50000" decel="50000" fill="remove" grpId="0" nodeType="withEffect">
                                  <p:stCondLst>
                                    <p:cond delay="0"/>
                                  </p:stCondLst>
                                  <p:childTnLst>
                                    <p:animMotion origin="layout" path="M -0.00052 0.00092 C 0.00069 0.01133 4.16667E-6 0.0178 0.00555 0.02474 C 0.00312 0.04602 -0.00278 0.06614 -0.00799 0.08649 C -0.01025 0.11262 -0.01007 0.10638 -0.01094 0.14408 C -0.01198 0.18756 -0.0066 0.24028 -0.02587 0.27937 C -0.02691 0.2833 -0.02778 0.28723 -0.02882 0.29116 C -0.02934 0.29324 -0.03039 0.29718 -0.03039 0.29718 C -0.02882 0.32169 -0.02882 0.31313 -0.02882 0.32308 " pathEditMode="relative" ptsTypes="fffffffA">
                                      <p:cBhvr>
                                        <p:cTn id="68" dur="3000" fill="hold"/>
                                        <p:tgtEl>
                                          <p:spTgt spid="150"/>
                                        </p:tgtEl>
                                        <p:attrNameLst>
                                          <p:attrName>ppt_x</p:attrName>
                                          <p:attrName>ppt_y</p:attrName>
                                        </p:attrNameLst>
                                      </p:cBhvr>
                                    </p:animMotion>
                                  </p:childTnLst>
                                </p:cTn>
                              </p:par>
                              <p:par>
                                <p:cTn id="69" presetID="0" presetClass="path" presetSubtype="0" repeatCount="20000" accel="50000" decel="50000" fill="remove" grpId="0" nodeType="withEffect">
                                  <p:stCondLst>
                                    <p:cond delay="0"/>
                                  </p:stCondLst>
                                  <p:childTnLst>
                                    <p:animMotion origin="layout" path="M -5.55556E-7 -2.67345E-6 C 0.00695 -0.003 0.00504 0.00116 0.01181 0.00394 C 0.01563 0.00902 0.01823 0.01504 0.0224 0.01989 C 0.02604 0.02406 0.02952 0.02729 0.03282 0.03192 C 0.03334 0.03377 0.03351 0.03585 0.0342 0.0377 C 0.0349 0.03932 0.03646 0.04024 0.03716 0.04186 C 0.03854 0.04556 0.04028 0.05366 0.04028 0.05366 C 0.03976 0.06915 0.03299 0.11425 0.04775 0.1272 C 0.05 0.13715 0.04723 0.13044 0.05365 0.1353 C 0.06875 0.1464 0.05608 0.14177 0.07309 0.14524 C 0.07917 0.14778 0.08507 0.15033 0.09098 0.1531 C 0.09254 0.15518 0.0941 0.1568 0.09549 0.15912 C 0.09775 0.16282 0.10139 0.17091 0.10139 0.17091 C 0.0967 0.1982 0.09844 0.21277 0.1 0.24653 C 0.10018 0.24862 0.10035 0.25093 0.10139 0.25255 C 0.10382 0.25579 0.10764 0.25602 0.11042 0.25856 C 0.12674 0.25532 0.14341 0.25717 0.15955 0.25255 C 0.16875 0.25394 0.17396 0.25463 0.18195 0.25856 C 0.18594 0.26365 0.18594 0.26874 0.18941 0.27452 C 0.19028 0.27591 0.19184 0.27683 0.19254 0.27845 C 0.19271 0.27914 0.1915 0.27845 0.19098 0.27845 " pathEditMode="relative" ptsTypes="ffffffffffffffffffffA">
                                      <p:cBhvr>
                                        <p:cTn id="70" dur="3000" fill="hold"/>
                                        <p:tgtEl>
                                          <p:spTgt spid="137"/>
                                        </p:tgtEl>
                                        <p:attrNameLst>
                                          <p:attrName>ppt_x</p:attrName>
                                          <p:attrName>ppt_y</p:attrName>
                                        </p:attrNameLst>
                                      </p:cBhvr>
                                    </p:animMotion>
                                  </p:childTnLst>
                                </p:cTn>
                              </p:par>
                              <p:par>
                                <p:cTn id="71" presetID="0" presetClass="path" presetSubtype="0" repeatCount="20000" accel="50000" decel="50000" fill="remove" grpId="0" nodeType="withEffect">
                                  <p:stCondLst>
                                    <p:cond delay="0"/>
                                  </p:stCondLst>
                                  <p:childTnLst>
                                    <p:animMotion origin="layout" path="M -3.88889E-6 -5.06938E-6 C 0.00174 0.00346 0.00434 0.00624 0.00608 0.00994 C 0.0125 0.02382 0.00208 0.00832 0.01042 0.01988 C 0.01319 0.03029 0.0099 0.03954 0.00747 0.04949 C 0.00365 0.06498 -0.00208 0.07955 -0.00451 0.09528 C -0.00365 0.15494 -0.00417 0.19357 0.00295 0.24653 C 0.00521 0.26318 0.00486 0.28006 0.00903 0.29625 C 0.00851 0.30481 0.00833 0.31336 0.00747 0.32192 C 0.00694 0.32747 0.00295 0.33071 0.00295 0.3358 " pathEditMode="relative" ptsTypes="ffffffffA">
                                      <p:cBhvr>
                                        <p:cTn id="72" dur="3000" fill="hold"/>
                                        <p:tgtEl>
                                          <p:spTgt spid="136"/>
                                        </p:tgtEl>
                                        <p:attrNameLst>
                                          <p:attrName>ppt_x</p:attrName>
                                          <p:attrName>ppt_y</p:attrName>
                                        </p:attrNameLst>
                                      </p:cBhvr>
                                    </p:animMotion>
                                  </p:childTnLst>
                                </p:cTn>
                              </p:par>
                              <p:par>
                                <p:cTn id="73" presetID="0" presetClass="path" presetSubtype="0" repeatCount="20000" accel="50000" decel="50000" fill="remove" grpId="0" nodeType="withEffect">
                                  <p:stCondLst>
                                    <p:cond delay="2000"/>
                                  </p:stCondLst>
                                  <p:childTnLst>
                                    <p:animMotion origin="layout" path="M -0.00364 0.00185 C 0.004 0.00555 -0.00052 0.0074 0.00677 0.01388 C 0.01059 0.03076 0.00504 0.01018 0.01129 0.02382 C 0.01511 0.03215 0.01007 0.03377 0.01875 0.0377 C 0.02483 0.04625 0.03282 0.04764 0.04098 0.05157 C 0.04514 0.05666 0.04809 0.05805 0.05 0.06545 C 0.04879 0.07562 0.04671 0.08511 0.04549 0.09528 C 0.0415 0.13044 0.04514 0.11494 0.04098 0.13113 C 0.04202 0.17299 0.04671 0.22525 0.03959 0.26642 C 0.0382 0.28562 0.03525 0.30574 0.03056 0.32401 C 0.0323 0.34135 0.03021 0.33534 0.03368 0.34389 " pathEditMode="relative" ptsTypes="ffffffffffA">
                                      <p:cBhvr>
                                        <p:cTn id="74" dur="3000" fill="hold"/>
                                        <p:tgtEl>
                                          <p:spTgt spid="145"/>
                                        </p:tgtEl>
                                        <p:attrNameLst>
                                          <p:attrName>ppt_x</p:attrName>
                                          <p:attrName>ppt_y</p:attrName>
                                        </p:attrNameLst>
                                      </p:cBhvr>
                                    </p:animMotion>
                                  </p:childTnLst>
                                </p:cTn>
                              </p:par>
                              <p:par>
                                <p:cTn id="75" presetID="0" presetClass="path" presetSubtype="0" repeatCount="20000" accel="50000" decel="50000" fill="remove" grpId="0" nodeType="withEffect">
                                  <p:stCondLst>
                                    <p:cond delay="2000"/>
                                  </p:stCondLst>
                                  <p:childTnLst>
                                    <p:animMotion origin="layout" path="M 3.05556E-6 -2.39593E-6 C -0.00104 0.00393 -0.00191 0.00787 -0.00295 0.0118 C -0.00347 0.01388 -0.00451 0.01781 -0.00451 0.01781 C -0.00312 0.02868 -0.00486 0.03446 0.00295 0.0377 C 0.0132 0.04695 0.00851 0.04441 0.01632 0.04764 C 0.02014 0.0525 0.02222 0.05481 0.02379 0.06152 C 0.02153 0.07493 0.01736 0.08788 0.01493 0.1013 C 0.01389 0.10731 0.01198 0.11934 0.01198 0.11934 C 0.01268 0.13946 0.00799 0.17253 0.02379 0.18687 C 0.03212 0.1945 0.04584 0.1945 0.05521 0.19866 C 0.05816 0.20005 0.06129 0.20144 0.06424 0.20282 C 0.06563 0.20352 0.06858 0.20467 0.06858 0.20467 C 0.08038 0.21948 0.07396 0.247 0.07014 0.26642 C 0.07049 0.27035 0.07101 0.29163 0.07465 0.29626 C 0.07795 0.30065 0.08351 0.30042 0.08802 0.30227 C 0.10295 0.30851 0.12084 0.30713 0.13577 0.30805 C 0.14688 0.31175 0.15191 0.31175 0.16424 0.31013 C 0.16563 0.30944 0.16754 0.30944 0.16858 0.30805 C 0.17344 0.30158 0.16754 0.30227 0.1717 0.30227 " pathEditMode="relative" ptsTypes="ffffffffffffffffffA">
                                      <p:cBhvr>
                                        <p:cTn id="76" dur="3000" fill="hold"/>
                                        <p:tgtEl>
                                          <p:spTgt spid="143"/>
                                        </p:tgtEl>
                                        <p:attrNameLst>
                                          <p:attrName>ppt_x</p:attrName>
                                          <p:attrName>ppt_y</p:attrName>
                                        </p:attrNameLst>
                                      </p:cBhvr>
                                    </p:animMotion>
                                  </p:childTnLst>
                                </p:cTn>
                              </p:par>
                              <p:par>
                                <p:cTn id="77" presetID="0" presetClass="path" presetSubtype="0" repeatCount="20000" accel="50000" decel="50000" fill="remove" grpId="0" nodeType="withEffect">
                                  <p:stCondLst>
                                    <p:cond delay="2000"/>
                                  </p:stCondLst>
                                  <p:childTnLst>
                                    <p:animMotion origin="layout" path="M 0.00347 -0.00092 C 0.00173 0.00255 -0.00122 0.00532 -0.00261 0.00902 C -0.00521 0.01573 -0.0066 0.02544 -0.00851 0.03284 C -0.00591 0.04926 -0.00087 0.06892 0.01232 0.07447 C 0.01493 0.08465 0.0118 0.07771 0.0184 0.08256 C 0.02153 0.08488 0.02725 0.09043 0.02725 0.09043 C 0.03802 0.1117 0.03559 0.12442 0.03021 0.15218 C 0.02847 0.1827 0.02708 0.21346 0.03177 0.24353 C 0.03073 0.26365 0.02986 0.27243 0.02587 0.28932 C 0.02847 0.30065 0.02691 0.29047 0.02587 0.30712 C 0.0243 0.33465 0.02552 0.35824 0.01094 0.37882 C 0.01041 0.37674 0.00937 0.3728 0.00937 0.3728 " pathEditMode="relative" ptsTypes="fffffffffffA">
                                      <p:cBhvr>
                                        <p:cTn id="78" dur="3000" fill="hold"/>
                                        <p:tgtEl>
                                          <p:spTgt spid="141"/>
                                        </p:tgtEl>
                                        <p:attrNameLst>
                                          <p:attrName>ppt_x</p:attrName>
                                          <p:attrName>ppt_y</p:attrName>
                                        </p:attrNameLst>
                                      </p:cBhvr>
                                    </p:animMotion>
                                  </p:childTnLst>
                                </p:cTn>
                              </p:par>
                              <p:par>
                                <p:cTn id="79" presetID="0" presetClass="path" presetSubtype="0" repeatCount="20000" accel="50000" decel="50000" fill="remove" grpId="0" nodeType="withEffect">
                                  <p:stCondLst>
                                    <p:cond delay="2000"/>
                                  </p:stCondLst>
                                  <p:childTnLst>
                                    <p:animMotion origin="layout" path="M -6.11111E-6 3.9408E-6 C -0.00105 0.00139 -0.00226 0.00254 -0.00296 0.00416 C -0.00435 0.00786 -0.00591 0.01596 -0.00591 0.01596 C -0.00313 0.0266 -0.00139 0.03561 0.00451 0.04394 C 0.00624 0.05065 0.00954 0.05342 0.01197 0.05967 C 0.01423 0.06545 0.01527 0.07331 0.01649 0.07956 C 0.01597 0.0895 0.01579 0.09944 0.01493 0.10939 C 0.01371 0.12396 0.00815 0.13853 0.00607 0.1531 C 0.00433 0.19889 0.00121 0.24306 0.00746 0.28839 C 0.00642 0.30643 0.00451 0.32447 0.00902 0.34204 C 0.01076 0.35708 0.01597 0.37118 0.02239 0.3839 C 0.02343 0.38575 0.02482 0.38737 0.02534 0.38969 C 0.02586 0.39177 0.02586 0.39431 0.0269 0.3957 C 0.02795 0.39709 0.03142 0.39778 0.03142 0.39778 " pathEditMode="relative" ptsTypes="fffffffffffffA">
                                      <p:cBhvr>
                                        <p:cTn id="80" dur="3000" fill="hold"/>
                                        <p:tgtEl>
                                          <p:spTgt spid="144"/>
                                        </p:tgtEl>
                                        <p:attrNameLst>
                                          <p:attrName>ppt_x</p:attrName>
                                          <p:attrName>ppt_y</p:attrName>
                                        </p:attrNameLst>
                                      </p:cBhvr>
                                    </p:animMotion>
                                  </p:childTnLst>
                                </p:cTn>
                              </p:par>
                              <p:par>
                                <p:cTn id="81" presetID="0" presetClass="path" presetSubtype="0" repeatCount="20000" accel="50000" decel="50000" fill="remove" grpId="0" nodeType="withEffect">
                                  <p:stCondLst>
                                    <p:cond delay="1000"/>
                                  </p:stCondLst>
                                  <p:childTnLst>
                                    <p:animMotion origin="layout" path="M 0.00035 0.00069 C -0.00208 0.01642 -0.0066 0.03122 -0.01007 0.04648 C -0.01111 0.0562 -0.01233 0.06499 -0.01458 0.07424 C -0.01354 0.09551 -0.01424 0.11725 0.00035 0.12997 C 0.00469 0.13853 0.00243 0.13298 0.00469 0.142 C 0.00573 0.14593 0.00781 0.15379 0.00781 0.15379 C 0.00399 0.17368 0.00538 0.16443 0.0033 0.18178 C 0.00486 0.20976 0.00278 0.1982 0.00781 0.21739 C 0.00833 0.21924 0.00989 0.22017 0.01076 0.22155 C 0.01823 0.23404 0.0191 0.23242 0.03021 0.23728 C 0.04114 0.24214 0.05191 0.24769 0.06302 0.25116 C 0.07239 0.26434 0.06684 0.27683 0.06597 0.29695 C 0.06649 0.30689 0.06667 0.31684 0.06753 0.32678 C 0.06944 0.35037 0.09201 0.34759 0.10469 0.34875 C 0.11927 0.35314 0.12969 0.35199 0.14514 0.3506 C 0.15121 0.34505 0.1493 0.34204 0.15555 0.33672 C 0.1566 0.33464 0.15764 0.33279 0.15851 0.33071 C 0.1592 0.32886 0.16007 0.32493 0.16007 0.32493 " pathEditMode="relative" ptsTypes="fffffffffffffffffA">
                                      <p:cBhvr>
                                        <p:cTn id="82" dur="3000" fill="hold"/>
                                        <p:tgtEl>
                                          <p:spTgt spid="142"/>
                                        </p:tgtEl>
                                        <p:attrNameLst>
                                          <p:attrName>ppt_x</p:attrName>
                                          <p:attrName>ppt_y</p:attrName>
                                        </p:attrNameLst>
                                      </p:cBhvr>
                                    </p:animMotion>
                                  </p:childTnLst>
                                </p:cTn>
                              </p:par>
                              <p:par>
                                <p:cTn id="83" presetID="0" presetClass="path" presetSubtype="0" repeatCount="20000" accel="50000" decel="50000" fill="remove" grpId="0" nodeType="withEffect">
                                  <p:stCondLst>
                                    <p:cond delay="1000"/>
                                  </p:stCondLst>
                                  <p:childTnLst>
                                    <p:animMotion origin="layout" path="M -0.00087 -0.00092 C 0.00035 0.0007 0.00642 0.00764 0.0066 0.01087 C 0.00747 0.02822 0.00017 0.06707 -0.00382 0.08442 C -0.00174 0.09344 0.00365 0.09922 0.00955 0.10431 C 0.01736 0.12026 0.00712 0.10107 0.01701 0.11425 C 0.02049 0.11887 0.02153 0.12628 0.02292 0.13229 C 0.01944 0.14616 0.02083 0.14015 0.01858 0.1501 C 0.01736 0.16073 0.01649 0.17137 0.01406 0.18178 C 0.00903 0.22734 0.01389 0.27382 0.00799 0.31915 C 0.01372 0.34043 0.0151 0.36425 0.01701 0.38668 C 0.01649 0.40403 0.01163 0.44704 0.02604 0.46416 " pathEditMode="relative" ptsTypes="ffffffffffA">
                                      <p:cBhvr>
                                        <p:cTn id="84" dur="3000" fill="hold"/>
                                        <p:tgtEl>
                                          <p:spTgt spid="138"/>
                                        </p:tgtEl>
                                        <p:attrNameLst>
                                          <p:attrName>ppt_x</p:attrName>
                                          <p:attrName>ppt_y</p:attrName>
                                        </p:attrNameLst>
                                      </p:cBhvr>
                                    </p:animMotion>
                                  </p:childTnLst>
                                </p:cTn>
                              </p:par>
                              <p:par>
                                <p:cTn id="85" presetID="0" presetClass="path" presetSubtype="0" repeatCount="20000" accel="50000" decel="50000" fill="remove" grpId="0" nodeType="withEffect">
                                  <p:stCondLst>
                                    <p:cond delay="1000"/>
                                  </p:stCondLst>
                                  <p:childTnLst>
                                    <p:animMotion origin="layout" path="M 8.88889E-6 9.89824E-7 C 0.01025 -0.00902 0.02449 -0.00093 0.03594 0.00185 C 0.03733 0.00323 0.03872 0.00485 0.04028 0.00601 C 0.04167 0.00693 0.04358 0.00647 0.0448 0.00786 C 0.04601 0.00925 0.04567 0.01202 0.04636 0.01387 C 0.04879 0.02012 0.0507 0.02474 0.05226 0.03168 C 0.05105 0.05712 0.04549 0.08441 0.05678 0.1073 C 0.05869 0.1154 0.06268 0.12257 0.06876 0.12511 C 0.07379 0.13228 0.07119 0.12742 0.07466 0.14107 C 0.07518 0.14315 0.07622 0.14708 0.07622 0.14708 C 0.0724 0.17599 0.06685 0.20305 0.05973 0.23057 C 0.05539 0.29047 0.05452 0.35129 0.05817 0.41142 C 0.05955 0.43547 0.0639 0.45397 0.07917 0.46716 C 0.08438 0.47178 0.08455 0.4771 0.09115 0.47317 " pathEditMode="relative" ptsTypes="fffffffffffffA">
                                      <p:cBhvr>
                                        <p:cTn id="86" dur="3000" fill="hold"/>
                                        <p:tgtEl>
                                          <p:spTgt spid="139"/>
                                        </p:tgtEl>
                                        <p:attrNameLst>
                                          <p:attrName>ppt_x</p:attrName>
                                          <p:attrName>ppt_y</p:attrName>
                                        </p:attrNameLst>
                                      </p:cBhvr>
                                    </p:animMotion>
                                  </p:childTnLst>
                                </p:cTn>
                              </p:par>
                              <p:par>
                                <p:cTn id="87" presetID="0" presetClass="path" presetSubtype="0" repeatCount="20000" accel="50000" decel="50000" fill="remove" grpId="0" nodeType="withEffect">
                                  <p:stCondLst>
                                    <p:cond delay="1000"/>
                                  </p:stCondLst>
                                  <p:childTnLst>
                                    <p:animMotion origin="layout" path="M -0.00295 -0.00832 C 0.00538 -0.00069 0.0151 0.00116 0.0224 0.01157 C 0.02396 0.01804 0.02656 0.0229 0.0283 0.02938 C 0.02691 0.04441 0.02413 0.05805 0.0224 0.07309 C 0.02292 0.08696 0.02083 0.10939 0.02986 0.12073 C 0.03316 0.1353 0.0283 0.11841 0.03576 0.13067 C 0.04444 0.14478 0.02899 0.12905 0.04167 0.14062 C 0.0401 0.16259 0.03542 0.18294 0.03125 0.20421 C 0.02795 0.23844 0.02882 0.26851 0.02986 0.30366 C 0.02882 0.34297 0.02691 0.38044 0.0224 0.41906 C 0.01944 0.44543 0.01788 0.46462 0.00451 0.48474 " pathEditMode="relative" ptsTypes="ffffffffffA">
                                      <p:cBhvr>
                                        <p:cTn id="88" dur="3000" fill="hold"/>
                                        <p:tgtEl>
                                          <p:spTgt spid="140"/>
                                        </p:tgtEl>
                                        <p:attrNameLst>
                                          <p:attrName>ppt_x</p:attrName>
                                          <p:attrName>ppt_y</p:attrName>
                                        </p:attrNameLst>
                                      </p:cBhvr>
                                    </p:animMotion>
                                  </p:childTnLst>
                                </p:cTn>
                              </p:par>
                              <p:par>
                                <p:cTn id="89" presetID="0" presetClass="path" presetSubtype="0" accel="50000" decel="50000" fill="hold" grpId="0" nodeType="withEffect">
                                  <p:stCondLst>
                                    <p:cond delay="1000"/>
                                  </p:stCondLst>
                                  <p:childTnLst>
                                    <p:animMotion origin="layout" path="M -0.00452 -0.00717 C 0.00503 -0.00486 0.01406 -0.00278 0.02378 -0.00116 C 0.03298 0.00301 0.04097 0.00532 0.05069 0.00671 C 0.05833 0.01017 0.05746 0.01249 0.06111 0.02058 C 0.06163 0.02197 0.06632 0.02775 0.06718 0.02868 C 0.07066 0.04348 0.06684 0.05967 0.06406 0.07447 C 0.0651 0.0821 0.06597 0.09112 0.06857 0.09829 C 0.07448 0.11471 0.08229 0.12581 0.08646 0.14408 C 0.08455 0.17391 0.07743 0.2019 0.07448 0.2315 C 0.07569 0.23751 0.07691 0.24306 0.0776 0.2493 C 0.07847 0.25671 0.07656 0.26619 0.08055 0.27128 C 0.08177 0.27266 0.0835 0.27243 0.08507 0.27313 C 0.08802 0.27451 0.09097 0.2759 0.09392 0.27729 C 0.10694 0.2833 0.12083 0.28885 0.1342 0.29301 C 0.1408 0.30134 0.13923 0.32123 0.14027 0.33279 C 0.13923 0.35129 0.13767 0.36193 0.14166 0.37858 C 0.14236 0.38113 0.14409 0.38922 0.14618 0.39061 C 0.15156 0.39408 0.15816 0.39315 0.16406 0.39454 C 0.18524 0.39038 0.20694 0.38876 0.2283 0.38645 C 0.23107 0.38529 0.23871 0.38483 0.23871 0.38066 " pathEditMode="relative" ptsTypes="fffffffffffffffffffA">
                                      <p:cBhvr>
                                        <p:cTn id="90" dur="3000" fill="hold"/>
                                        <p:tgtEl>
                                          <p:spTgt spid="151"/>
                                        </p:tgtEl>
                                        <p:attrNameLst>
                                          <p:attrName>ppt_x</p:attrName>
                                          <p:attrName>ppt_y</p:attrName>
                                        </p:attrNameLst>
                                      </p:cBhvr>
                                    </p:animMotion>
                                  </p:childTnLst>
                                </p:cTn>
                              </p:par>
                              <p:par>
                                <p:cTn id="91" presetID="10" presetClass="exit" presetSubtype="0" fill="hold" grpId="0" nodeType="withEffect">
                                  <p:stCondLst>
                                    <p:cond delay="0"/>
                                  </p:stCondLst>
                                  <p:childTnLst>
                                    <p:animEffect transition="out" filter="fade">
                                      <p:cBhvr>
                                        <p:cTn id="92" dur="2000"/>
                                        <p:tgtEl>
                                          <p:spTgt spid="111"/>
                                        </p:tgtEl>
                                      </p:cBhvr>
                                    </p:animEffect>
                                    <p:set>
                                      <p:cBhvr>
                                        <p:cTn id="93" dur="1" fill="hold">
                                          <p:stCondLst>
                                            <p:cond delay="1999"/>
                                          </p:stCondLst>
                                        </p:cTn>
                                        <p:tgtEl>
                                          <p:spTgt spid="111"/>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152"/>
                                        </p:tgtEl>
                                        <p:attrNameLst>
                                          <p:attrName>style.visibility</p:attrName>
                                        </p:attrNameLst>
                                      </p:cBhvr>
                                      <p:to>
                                        <p:strVal val="visible"/>
                                      </p:to>
                                    </p:set>
                                    <p:animEffect transition="in" filter="fade">
                                      <p:cBhvr>
                                        <p:cTn id="96" dur="2000"/>
                                        <p:tgtEl>
                                          <p:spTgt spid="15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2" accel="50000" decel="50000" fill="hold" grpId="1" nodeType="clickEffect">
                                  <p:stCondLst>
                                    <p:cond delay="0"/>
                                  </p:stCondLst>
                                  <p:childTnLst>
                                    <p:anim calcmode="lin" valueType="num">
                                      <p:cBhvr additive="base">
                                        <p:cTn id="100" dur="2000"/>
                                        <p:tgtEl>
                                          <p:spTgt spid="131"/>
                                        </p:tgtEl>
                                        <p:attrNameLst>
                                          <p:attrName>ppt_x</p:attrName>
                                        </p:attrNameLst>
                                      </p:cBhvr>
                                      <p:tavLst>
                                        <p:tav tm="0">
                                          <p:val>
                                            <p:strVal val="ppt_x"/>
                                          </p:val>
                                        </p:tav>
                                        <p:tav tm="100000">
                                          <p:val>
                                            <p:strVal val="1+ppt_w/2"/>
                                          </p:val>
                                        </p:tav>
                                      </p:tavLst>
                                    </p:anim>
                                    <p:anim calcmode="lin" valueType="num">
                                      <p:cBhvr additive="base">
                                        <p:cTn id="101" dur="2000"/>
                                        <p:tgtEl>
                                          <p:spTgt spid="131"/>
                                        </p:tgtEl>
                                        <p:attrNameLst>
                                          <p:attrName>ppt_y</p:attrName>
                                        </p:attrNameLst>
                                      </p:cBhvr>
                                      <p:tavLst>
                                        <p:tav tm="0">
                                          <p:val>
                                            <p:strVal val="ppt_y"/>
                                          </p:val>
                                        </p:tav>
                                        <p:tav tm="100000">
                                          <p:val>
                                            <p:strVal val="ppt_y"/>
                                          </p:val>
                                        </p:tav>
                                      </p:tavLst>
                                    </p:anim>
                                    <p:set>
                                      <p:cBhvr>
                                        <p:cTn id="102" dur="1" fill="hold">
                                          <p:stCondLst>
                                            <p:cond delay="1999"/>
                                          </p:stCondLst>
                                        </p:cTn>
                                        <p:tgtEl>
                                          <p:spTgt spid="131"/>
                                        </p:tgtEl>
                                        <p:attrNameLst>
                                          <p:attrName>style.visibility</p:attrName>
                                        </p:attrNameLst>
                                      </p:cBhvr>
                                      <p:to>
                                        <p:strVal val="hidden"/>
                                      </p:to>
                                    </p:set>
                                  </p:childTnLst>
                                </p:cTn>
                              </p:par>
                              <p:par>
                                <p:cTn id="103" presetID="2" presetClass="entr" presetSubtype="8" accel="50000" decel="50000" fill="hold" grpId="0" nodeType="withEffect">
                                  <p:stCondLst>
                                    <p:cond delay="0"/>
                                  </p:stCondLst>
                                  <p:childTnLst>
                                    <p:set>
                                      <p:cBhvr>
                                        <p:cTn id="104" dur="1" fill="hold">
                                          <p:stCondLst>
                                            <p:cond delay="0"/>
                                          </p:stCondLst>
                                        </p:cTn>
                                        <p:tgtEl>
                                          <p:spTgt spid="153"/>
                                        </p:tgtEl>
                                        <p:attrNameLst>
                                          <p:attrName>style.visibility</p:attrName>
                                        </p:attrNameLst>
                                      </p:cBhvr>
                                      <p:to>
                                        <p:strVal val="visible"/>
                                      </p:to>
                                    </p:set>
                                    <p:anim calcmode="lin" valueType="num">
                                      <p:cBhvr additive="base">
                                        <p:cTn id="105" dur="2000" fill="hold"/>
                                        <p:tgtEl>
                                          <p:spTgt spid="153"/>
                                        </p:tgtEl>
                                        <p:attrNameLst>
                                          <p:attrName>ppt_x</p:attrName>
                                        </p:attrNameLst>
                                      </p:cBhvr>
                                      <p:tavLst>
                                        <p:tav tm="0">
                                          <p:val>
                                            <p:strVal val="0-#ppt_w/2"/>
                                          </p:val>
                                        </p:tav>
                                        <p:tav tm="100000">
                                          <p:val>
                                            <p:strVal val="#ppt_x"/>
                                          </p:val>
                                        </p:tav>
                                      </p:tavLst>
                                    </p:anim>
                                    <p:anim calcmode="lin" valueType="num">
                                      <p:cBhvr additive="base">
                                        <p:cTn id="106" dur="2000" fill="hold"/>
                                        <p:tgtEl>
                                          <p:spTgt spid="153"/>
                                        </p:tgtEl>
                                        <p:attrNameLst>
                                          <p:attrName>ppt_y</p:attrName>
                                        </p:attrNameLst>
                                      </p:cBhvr>
                                      <p:tavLst>
                                        <p:tav tm="0">
                                          <p:val>
                                            <p:strVal val="#ppt_y"/>
                                          </p:val>
                                        </p:tav>
                                        <p:tav tm="100000">
                                          <p:val>
                                            <p:strVal val="#ppt_y"/>
                                          </p:val>
                                        </p:tav>
                                      </p:tavLst>
                                    </p:anim>
                                  </p:childTnLst>
                                </p:cTn>
                              </p:par>
                              <p:par>
                                <p:cTn id="107" presetID="0" presetClass="path" presetSubtype="0" accel="33000" decel="33000" fill="hold" grpId="1" nodeType="withEffect">
                                  <p:stCondLst>
                                    <p:cond delay="7000"/>
                                  </p:stCondLst>
                                  <p:childTnLst>
                                    <p:animMotion origin="layout" path="M 8.05556E-6 -1.85185E-6 L -0.16388 0.15555 " pathEditMode="relative" ptsTypes="AA">
                                      <p:cBhvr>
                                        <p:cTn id="108" dur="3000" fill="hold"/>
                                        <p:tgtEl>
                                          <p:spTgt spid="101"/>
                                        </p:tgtEl>
                                        <p:attrNameLst>
                                          <p:attrName>ppt_x</p:attrName>
                                          <p:attrName>ppt_y</p:attrName>
                                        </p:attrNameLst>
                                      </p:cBhvr>
                                    </p:animMotion>
                                  </p:childTnLst>
                                </p:cTn>
                              </p:par>
                              <p:par>
                                <p:cTn id="109" presetID="0" presetClass="path" presetSubtype="0" accel="50000" decel="50000" fill="hold" grpId="0" nodeType="withEffect">
                                  <p:stCondLst>
                                    <p:cond delay="7000"/>
                                  </p:stCondLst>
                                  <p:childTnLst>
                                    <p:animMotion origin="layout" path="M -3.61111E-6 3.7037E-7 L -0.15 3.7037E-7 " pathEditMode="relative" rAng="0" ptsTypes="AA">
                                      <p:cBhvr>
                                        <p:cTn id="110" dur="3000" fill="hold"/>
                                        <p:tgtEl>
                                          <p:spTgt spid="103"/>
                                        </p:tgtEl>
                                        <p:attrNameLst>
                                          <p:attrName>ppt_x</p:attrName>
                                          <p:attrName>ppt_y</p:attrName>
                                        </p:attrNameLst>
                                      </p:cBhvr>
                                      <p:rCtr x="-75" y="0"/>
                                    </p:animMotion>
                                  </p:childTnLst>
                                </p:cTn>
                              </p:par>
                              <p:par>
                                <p:cTn id="111" presetID="0" presetClass="path" presetSubtype="0" repeatCount="20000" accel="50000" decel="50000" fill="remove" grpId="0" nodeType="withEffect">
                                  <p:stCondLst>
                                    <p:cond delay="0"/>
                                  </p:stCondLst>
                                  <p:childTnLst>
                                    <p:animMotion origin="layout" path="M -0.00937 -0.00324 C -0.00486 -0.00139 0.004 0.00277 0.004 0.00277 C 0.00834 0.00832 0.01025 0.01226 0.01598 0.01457 C 0.02153 0.01943 0.02136 0.02243 0.02344 0.03053 C 0.0224 0.06892 0.02257 0.1006 0.02483 0.13783 C 0.02605 0.15842 0.02344 0.17993 0.02796 0.19958 C 0.03125 0.21392 0.0323 0.22895 0.03542 0.24329 C 0.03646 0.24815 0.03872 0.25717 0.03976 0.2611 C 0.04028 0.26318 0.04132 0.26711 0.04132 0.26711 C 0.04063 0.27613 0.03837 0.28931 0.03837 0.29903 " pathEditMode="relative" ptsTypes="fffffffffA">
                                      <p:cBhvr>
                                        <p:cTn id="112" dur="2000" fill="hold"/>
                                        <p:tgtEl>
                                          <p:spTgt spid="165"/>
                                        </p:tgtEl>
                                        <p:attrNameLst>
                                          <p:attrName>ppt_x</p:attrName>
                                          <p:attrName>ppt_y</p:attrName>
                                        </p:attrNameLst>
                                      </p:cBhvr>
                                    </p:animMotion>
                                  </p:childTnLst>
                                </p:cTn>
                              </p:par>
                              <p:par>
                                <p:cTn id="113" presetID="0" presetClass="path" presetSubtype="0" repeatCount="20000" accel="50000" decel="50000" fill="remove" grpId="0" nodeType="withEffect">
                                  <p:stCondLst>
                                    <p:cond delay="0"/>
                                  </p:stCondLst>
                                  <p:childTnLst>
                                    <p:animMotion origin="layout" path="M -0.00052 0.00092 C 0.00069 0.01133 4.16667E-6 0.0178 0.00555 0.02474 C 0.00312 0.04602 -0.00278 0.06614 -0.00799 0.08649 C -0.01025 0.11262 -0.01007 0.10638 -0.01094 0.14408 C -0.01198 0.18756 -0.0066 0.24028 -0.02587 0.27937 C -0.02691 0.2833 -0.02778 0.28723 -0.02882 0.29116 C -0.02934 0.29324 -0.03039 0.29718 -0.03039 0.29718 C -0.02882 0.32169 -0.02882 0.31313 -0.02882 0.32308 " pathEditMode="relative" ptsTypes="fffffffA">
                                      <p:cBhvr>
                                        <p:cTn id="114" dur="2000" fill="hold"/>
                                        <p:tgtEl>
                                          <p:spTgt spid="169"/>
                                        </p:tgtEl>
                                        <p:attrNameLst>
                                          <p:attrName>ppt_x</p:attrName>
                                          <p:attrName>ppt_y</p:attrName>
                                        </p:attrNameLst>
                                      </p:cBhvr>
                                    </p:animMotion>
                                  </p:childTnLst>
                                </p:cTn>
                              </p:par>
                              <p:par>
                                <p:cTn id="115" presetID="0" presetClass="path" presetSubtype="0" repeatCount="20000" accel="50000" decel="50000" fill="remove" grpId="0" nodeType="withEffect">
                                  <p:stCondLst>
                                    <p:cond delay="0"/>
                                  </p:stCondLst>
                                  <p:childTnLst>
                                    <p:animMotion origin="layout" path="M -5.55556E-7 -2.67345E-6 C 0.00695 -0.003 0.00504 0.00116 0.01181 0.00394 C 0.01563 0.00902 0.01823 0.01504 0.0224 0.01989 C 0.02604 0.02406 0.02952 0.02729 0.03282 0.03192 C 0.03334 0.03377 0.03351 0.03585 0.0342 0.0377 C 0.0349 0.03932 0.03646 0.04024 0.03716 0.04186 C 0.03854 0.04556 0.04028 0.05366 0.04028 0.05366 C 0.03976 0.06915 0.03299 0.11425 0.04775 0.1272 C 0.05 0.13715 0.04723 0.13044 0.05365 0.1353 C 0.06875 0.1464 0.05608 0.14177 0.07309 0.14524 C 0.07917 0.14778 0.08507 0.15033 0.09098 0.1531 C 0.09254 0.15518 0.0941 0.1568 0.09549 0.15912 C 0.09775 0.16282 0.10139 0.17091 0.10139 0.17091 C 0.0967 0.1982 0.09844 0.21277 0.1 0.24653 C 0.10018 0.24862 0.10035 0.25093 0.10139 0.25255 C 0.10382 0.25579 0.10764 0.25602 0.11042 0.25856 C 0.12674 0.25532 0.14341 0.25717 0.15955 0.25255 C 0.16875 0.25394 0.17396 0.25463 0.18195 0.25856 C 0.18594 0.26365 0.18594 0.26874 0.18941 0.27452 C 0.19028 0.27591 0.19184 0.27683 0.19254 0.27845 C 0.19271 0.27914 0.1915 0.27845 0.19098 0.27845 " pathEditMode="relative" ptsTypes="ffffffffffffffffffffA">
                                      <p:cBhvr>
                                        <p:cTn id="116" dur="2000" fill="hold"/>
                                        <p:tgtEl>
                                          <p:spTgt spid="156"/>
                                        </p:tgtEl>
                                        <p:attrNameLst>
                                          <p:attrName>ppt_x</p:attrName>
                                          <p:attrName>ppt_y</p:attrName>
                                        </p:attrNameLst>
                                      </p:cBhvr>
                                    </p:animMotion>
                                  </p:childTnLst>
                                </p:cTn>
                              </p:par>
                              <p:par>
                                <p:cTn id="117" presetID="0" presetClass="path" presetSubtype="0" repeatCount="20000" accel="50000" decel="50000" fill="remove" grpId="0" nodeType="withEffect">
                                  <p:stCondLst>
                                    <p:cond delay="0"/>
                                  </p:stCondLst>
                                  <p:childTnLst>
                                    <p:animMotion origin="layout" path="M -3.88889E-6 -5.06938E-6 C 0.00174 0.00346 0.00434 0.00624 0.00608 0.00994 C 0.0125 0.02382 0.00208 0.00832 0.01042 0.01988 C 0.01319 0.03029 0.0099 0.03954 0.00747 0.04949 C 0.00365 0.06498 -0.00208 0.07955 -0.00451 0.09528 C -0.00365 0.15494 -0.00417 0.19357 0.00295 0.24653 C 0.00521 0.26318 0.00486 0.28006 0.00903 0.29625 C 0.00851 0.30481 0.00833 0.31336 0.00747 0.32192 C 0.00694 0.32747 0.00295 0.33071 0.00295 0.3358 " pathEditMode="relative" ptsTypes="ffffffffA">
                                      <p:cBhvr>
                                        <p:cTn id="118" dur="2000" fill="hold"/>
                                        <p:tgtEl>
                                          <p:spTgt spid="155"/>
                                        </p:tgtEl>
                                        <p:attrNameLst>
                                          <p:attrName>ppt_x</p:attrName>
                                          <p:attrName>ppt_y</p:attrName>
                                        </p:attrNameLst>
                                      </p:cBhvr>
                                    </p:animMotion>
                                  </p:childTnLst>
                                </p:cTn>
                              </p:par>
                              <p:par>
                                <p:cTn id="119" presetID="0" presetClass="path" presetSubtype="0" repeatCount="20000" accel="50000" decel="50000" fill="remove" grpId="0" nodeType="withEffect">
                                  <p:stCondLst>
                                    <p:cond delay="0"/>
                                  </p:stCondLst>
                                  <p:childTnLst>
                                    <p:animMotion origin="layout" path="M -0.00364 0.00185 C 0.004 0.00555 -0.00052 0.0074 0.00677 0.01388 C 0.01059 0.03076 0.00504 0.01018 0.01129 0.02382 C 0.01511 0.03215 0.01007 0.03377 0.01875 0.0377 C 0.02483 0.04625 0.03282 0.04764 0.04098 0.05157 C 0.04514 0.05666 0.04809 0.05805 0.05 0.06545 C 0.04879 0.07562 0.04671 0.08511 0.04549 0.09528 C 0.0415 0.13044 0.04514 0.11494 0.04098 0.13113 C 0.04202 0.17299 0.04671 0.22525 0.03959 0.26642 C 0.0382 0.28562 0.03525 0.30574 0.03056 0.32401 C 0.0323 0.34135 0.03021 0.33534 0.03368 0.34389 " pathEditMode="relative" ptsTypes="ffffffffffA">
                                      <p:cBhvr>
                                        <p:cTn id="120" dur="2000" fill="hold"/>
                                        <p:tgtEl>
                                          <p:spTgt spid="164"/>
                                        </p:tgtEl>
                                        <p:attrNameLst>
                                          <p:attrName>ppt_x</p:attrName>
                                          <p:attrName>ppt_y</p:attrName>
                                        </p:attrNameLst>
                                      </p:cBhvr>
                                    </p:animMotion>
                                  </p:childTnLst>
                                </p:cTn>
                              </p:par>
                              <p:par>
                                <p:cTn id="121" presetID="0" presetClass="path" presetSubtype="0" repeatCount="20000" accel="50000" decel="50000" fill="remove" grpId="0" nodeType="withEffect">
                                  <p:stCondLst>
                                    <p:cond delay="0"/>
                                  </p:stCondLst>
                                  <p:childTnLst>
                                    <p:animMotion origin="layout" path="M 0.00347 -0.00092 C 0.00173 0.00255 -0.00122 0.00532 -0.00261 0.00902 C -0.00521 0.01573 -0.0066 0.02544 -0.00851 0.03284 C -0.00591 0.04926 -0.00087 0.06892 0.01232 0.07447 C 0.01493 0.08465 0.0118 0.07771 0.0184 0.08256 C 0.02153 0.08488 0.02725 0.09043 0.02725 0.09043 C 0.03802 0.1117 0.03559 0.12442 0.03021 0.15218 C 0.02847 0.1827 0.02708 0.21346 0.03177 0.24353 C 0.03073 0.26365 0.02986 0.27243 0.02587 0.28932 C 0.02847 0.30065 0.02691 0.29047 0.02587 0.30712 C 0.0243 0.33465 0.02552 0.35824 0.01094 0.37882 C 0.01041 0.37674 0.00937 0.3728 0.00937 0.3728 " pathEditMode="relative" ptsTypes="fffffffffffA">
                                      <p:cBhvr>
                                        <p:cTn id="122" dur="2000" fill="hold"/>
                                        <p:tgtEl>
                                          <p:spTgt spid="160"/>
                                        </p:tgtEl>
                                        <p:attrNameLst>
                                          <p:attrName>ppt_x</p:attrName>
                                          <p:attrName>ppt_y</p:attrName>
                                        </p:attrNameLst>
                                      </p:cBhvr>
                                    </p:animMotion>
                                  </p:childTnLst>
                                </p:cTn>
                              </p:par>
                              <p:par>
                                <p:cTn id="123" presetID="0" presetClass="path" presetSubtype="0" repeatCount="20000" accel="50000" decel="50000" fill="remove" grpId="0" nodeType="withEffect">
                                  <p:stCondLst>
                                    <p:cond delay="0"/>
                                  </p:stCondLst>
                                  <p:childTnLst>
                                    <p:animMotion origin="layout" path="M -6.11111E-6 3.9408E-6 C -0.00105 0.00139 -0.00226 0.00254 -0.00296 0.00416 C -0.00435 0.00786 -0.00591 0.01596 -0.00591 0.01596 C -0.00313 0.0266 -0.00139 0.03561 0.00451 0.04394 C 0.00624 0.05065 0.00954 0.05342 0.01197 0.05967 C 0.01423 0.06545 0.01527 0.07331 0.01649 0.07956 C 0.01597 0.0895 0.01579 0.09944 0.01493 0.10939 C 0.01371 0.12396 0.00815 0.13853 0.00607 0.1531 C 0.00433 0.19889 0.00121 0.24306 0.00746 0.28839 C 0.00642 0.30643 0.00451 0.32447 0.00902 0.34204 C 0.01076 0.35708 0.01597 0.37118 0.02239 0.3839 C 0.02343 0.38575 0.02482 0.38737 0.02534 0.38969 C 0.02586 0.39177 0.02586 0.39431 0.0269 0.3957 C 0.02795 0.39709 0.03142 0.39778 0.03142 0.39778 " pathEditMode="relative" ptsTypes="fffffffffffffA">
                                      <p:cBhvr>
                                        <p:cTn id="124" dur="2000" fill="hold"/>
                                        <p:tgtEl>
                                          <p:spTgt spid="163"/>
                                        </p:tgtEl>
                                        <p:attrNameLst>
                                          <p:attrName>ppt_x</p:attrName>
                                          <p:attrName>ppt_y</p:attrName>
                                        </p:attrNameLst>
                                      </p:cBhvr>
                                    </p:animMotion>
                                  </p:childTnLst>
                                </p:cTn>
                              </p:par>
                              <p:par>
                                <p:cTn id="125" presetID="0" presetClass="path" presetSubtype="0" repeatCount="20000" accel="50000" decel="50000" fill="remove" grpId="0" nodeType="withEffect">
                                  <p:stCondLst>
                                    <p:cond delay="0"/>
                                  </p:stCondLst>
                                  <p:childTnLst>
                                    <p:animMotion origin="layout" path="M -0.00087 -0.00092 C 0.00035 0.0007 0.00642 0.00764 0.0066 0.01087 C 0.00747 0.02822 0.00017 0.06707 -0.00382 0.08442 C -0.00174 0.09344 0.00365 0.09922 0.00955 0.10431 C 0.01736 0.12026 0.00712 0.10107 0.01701 0.11425 C 0.02049 0.11887 0.02153 0.12628 0.02292 0.13229 C 0.01944 0.14616 0.02083 0.14015 0.01858 0.1501 C 0.01736 0.16073 0.01649 0.17137 0.01406 0.18178 C 0.00903 0.22734 0.01389 0.27382 0.00799 0.31915 C 0.01372 0.34043 0.0151 0.36425 0.01701 0.38668 C 0.01649 0.40403 0.01163 0.44704 0.02604 0.46416 " pathEditMode="relative" ptsTypes="ffffffffffA">
                                      <p:cBhvr>
                                        <p:cTn id="126" dur="2000" fill="hold"/>
                                        <p:tgtEl>
                                          <p:spTgt spid="157"/>
                                        </p:tgtEl>
                                        <p:attrNameLst>
                                          <p:attrName>ppt_x</p:attrName>
                                          <p:attrName>ppt_y</p:attrName>
                                        </p:attrNameLst>
                                      </p:cBhvr>
                                    </p:animMotion>
                                  </p:childTnLst>
                                </p:cTn>
                              </p:par>
                              <p:par>
                                <p:cTn id="127" presetID="0" presetClass="path" presetSubtype="0" repeatCount="20000" accel="50000" decel="50000" fill="remove" grpId="0" nodeType="withEffect">
                                  <p:stCondLst>
                                    <p:cond delay="0"/>
                                  </p:stCondLst>
                                  <p:childTnLst>
                                    <p:animMotion origin="layout" path="M -0.00295 -0.00832 C 0.00538 -0.00069 0.0151 0.00116 0.0224 0.01157 C 0.02396 0.01804 0.02656 0.0229 0.0283 0.02938 C 0.02691 0.04441 0.02413 0.05805 0.0224 0.07309 C 0.02292 0.08696 0.02083 0.10939 0.02986 0.12073 C 0.03316 0.1353 0.0283 0.11841 0.03576 0.13067 C 0.04444 0.14478 0.02899 0.12905 0.04167 0.14062 C 0.0401 0.16259 0.03542 0.18294 0.03125 0.20421 C 0.02795 0.23844 0.02882 0.26851 0.02986 0.30366 C 0.02882 0.34297 0.02691 0.38044 0.0224 0.41906 C 0.01944 0.44543 0.01788 0.46462 0.00451 0.48474 " pathEditMode="relative" ptsTypes="ffffffffffA">
                                      <p:cBhvr>
                                        <p:cTn id="128" dur="2000" fill="hold"/>
                                        <p:tgtEl>
                                          <p:spTgt spid="159"/>
                                        </p:tgtEl>
                                        <p:attrNameLst>
                                          <p:attrName>ppt_x</p:attrName>
                                          <p:attrName>ppt_y</p:attrName>
                                        </p:attrNameLst>
                                      </p:cBhvr>
                                    </p:animMotion>
                                  </p:childTnLst>
                                </p:cTn>
                              </p:par>
                              <p:par>
                                <p:cTn id="129" presetID="10" presetClass="exit" presetSubtype="0" fill="hold" nodeType="withEffect">
                                  <p:stCondLst>
                                    <p:cond delay="3000"/>
                                  </p:stCondLst>
                                  <p:childTnLst>
                                    <p:animEffect transition="out" filter="fade">
                                      <p:cBhvr>
                                        <p:cTn id="130" dur="2000"/>
                                        <p:tgtEl>
                                          <p:spTgt spid="99"/>
                                        </p:tgtEl>
                                      </p:cBhvr>
                                    </p:animEffect>
                                    <p:set>
                                      <p:cBhvr>
                                        <p:cTn id="131" dur="1" fill="hold">
                                          <p:stCondLst>
                                            <p:cond delay="1999"/>
                                          </p:stCondLst>
                                        </p:cTn>
                                        <p:tgtEl>
                                          <p:spTgt spid="99"/>
                                        </p:tgtEl>
                                        <p:attrNameLst>
                                          <p:attrName>style.visibility</p:attrName>
                                        </p:attrNameLst>
                                      </p:cBhvr>
                                      <p:to>
                                        <p:strVal val="hidden"/>
                                      </p:to>
                                    </p:set>
                                  </p:childTnLst>
                                </p:cTn>
                              </p:par>
                              <p:par>
                                <p:cTn id="132" presetID="10" presetClass="entr" presetSubtype="0" fill="hold" nodeType="withEffect">
                                  <p:stCondLst>
                                    <p:cond delay="3000"/>
                                  </p:stCondLst>
                                  <p:childTnLst>
                                    <p:set>
                                      <p:cBhvr>
                                        <p:cTn id="133" dur="1" fill="hold">
                                          <p:stCondLst>
                                            <p:cond delay="0"/>
                                          </p:stCondLst>
                                        </p:cTn>
                                        <p:tgtEl>
                                          <p:spTgt spid="171"/>
                                        </p:tgtEl>
                                        <p:attrNameLst>
                                          <p:attrName>style.visibility</p:attrName>
                                        </p:attrNameLst>
                                      </p:cBhvr>
                                      <p:to>
                                        <p:strVal val="visible"/>
                                      </p:to>
                                    </p:set>
                                    <p:animEffect transition="in" filter="fade">
                                      <p:cBhvr>
                                        <p:cTn id="134" dur="2000"/>
                                        <p:tgtEl>
                                          <p:spTgt spid="171"/>
                                        </p:tgtEl>
                                      </p:cBhvr>
                                    </p:animEffect>
                                  </p:childTnLst>
                                </p:cTn>
                              </p:par>
                              <p:par>
                                <p:cTn id="135" presetID="10" presetClass="exit" presetSubtype="0" fill="hold" nodeType="withEffect">
                                  <p:stCondLst>
                                    <p:cond delay="3000"/>
                                  </p:stCondLst>
                                  <p:childTnLst>
                                    <p:animEffect transition="out" filter="fade">
                                      <p:cBhvr>
                                        <p:cTn id="136" dur="2000"/>
                                        <p:tgtEl>
                                          <p:spTgt spid="102"/>
                                        </p:tgtEl>
                                      </p:cBhvr>
                                    </p:animEffect>
                                    <p:set>
                                      <p:cBhvr>
                                        <p:cTn id="137" dur="1" fill="hold">
                                          <p:stCondLst>
                                            <p:cond delay="1999"/>
                                          </p:stCondLst>
                                        </p:cTn>
                                        <p:tgtEl>
                                          <p:spTgt spid="102"/>
                                        </p:tgtEl>
                                        <p:attrNameLst>
                                          <p:attrName>style.visibility</p:attrName>
                                        </p:attrNameLst>
                                      </p:cBhvr>
                                      <p:to>
                                        <p:strVal val="hidden"/>
                                      </p:to>
                                    </p:set>
                                  </p:childTnLst>
                                </p:cTn>
                              </p:par>
                              <p:par>
                                <p:cTn id="138" presetID="0" presetClass="path" presetSubtype="0" accel="50000" decel="50000" fill="hold" grpId="0" nodeType="withEffect">
                                  <p:stCondLst>
                                    <p:cond delay="3000"/>
                                  </p:stCondLst>
                                  <p:childTnLst>
                                    <p:animMotion origin="layout" path="M -0.00069 0.0088 L -0.17569 0.0088 " pathEditMode="relative" ptsTypes="AA">
                                      <p:cBhvr>
                                        <p:cTn id="139" dur="2000" fill="hold"/>
                                        <p:tgtEl>
                                          <p:spTgt spid="95"/>
                                        </p:tgtEl>
                                        <p:attrNameLst>
                                          <p:attrName>ppt_x</p:attrName>
                                          <p:attrName>ppt_y</p:attrName>
                                        </p:attrNameLst>
                                      </p:cBhvr>
                                    </p:animMotion>
                                  </p:childTnLst>
                                </p:cTn>
                              </p:par>
                              <p:par>
                                <p:cTn id="140" presetID="0" presetClass="path" presetSubtype="0" accel="50000" decel="50000" fill="hold" grpId="1" nodeType="withEffect">
                                  <p:stCondLst>
                                    <p:cond delay="3000"/>
                                  </p:stCondLst>
                                  <p:childTnLst>
                                    <p:animMotion origin="layout" path="M -0.05295 0.00024 L -0.09045 0.00949 " pathEditMode="relative" ptsTypes="AA">
                                      <p:cBhvr>
                                        <p:cTn id="141" dur="2000" fill="hold"/>
                                        <p:tgtEl>
                                          <p:spTgt spid="107"/>
                                        </p:tgtEl>
                                        <p:attrNameLst>
                                          <p:attrName>ppt_x</p:attrName>
                                          <p:attrName>ppt_y</p:attrName>
                                        </p:attrNameLst>
                                      </p:cBhvr>
                                    </p:animMotion>
                                  </p:childTnLst>
                                </p:cTn>
                              </p:par>
                              <p:par>
                                <p:cTn id="142" presetID="10" presetClass="entr" presetSubtype="0" fill="hold" nodeType="withEffect">
                                  <p:stCondLst>
                                    <p:cond delay="7000"/>
                                  </p:stCondLst>
                                  <p:childTnLst>
                                    <p:set>
                                      <p:cBhvr>
                                        <p:cTn id="143" dur="1" fill="hold">
                                          <p:stCondLst>
                                            <p:cond delay="0"/>
                                          </p:stCondLst>
                                        </p:cTn>
                                        <p:tgtEl>
                                          <p:spTgt spid="130"/>
                                        </p:tgtEl>
                                        <p:attrNameLst>
                                          <p:attrName>style.visibility</p:attrName>
                                        </p:attrNameLst>
                                      </p:cBhvr>
                                      <p:to>
                                        <p:strVal val="visible"/>
                                      </p:to>
                                    </p:set>
                                    <p:animEffect transition="in" filter="fade">
                                      <p:cBhvr>
                                        <p:cTn id="144" dur="3000"/>
                                        <p:tgtEl>
                                          <p:spTgt spid="130"/>
                                        </p:tgtEl>
                                      </p:cBhvr>
                                    </p:animEffect>
                                  </p:childTnLst>
                                </p:cTn>
                              </p:par>
                              <p:par>
                                <p:cTn id="145" presetID="10" presetClass="entr" presetSubtype="0" fill="hold" nodeType="withEffect">
                                  <p:stCondLst>
                                    <p:cond delay="7000"/>
                                  </p:stCondLst>
                                  <p:childTnLst>
                                    <p:set>
                                      <p:cBhvr>
                                        <p:cTn id="146" dur="1" fill="hold">
                                          <p:stCondLst>
                                            <p:cond delay="0"/>
                                          </p:stCondLst>
                                        </p:cTn>
                                        <p:tgtEl>
                                          <p:spTgt spid="128"/>
                                        </p:tgtEl>
                                        <p:attrNameLst>
                                          <p:attrName>style.visibility</p:attrName>
                                        </p:attrNameLst>
                                      </p:cBhvr>
                                      <p:to>
                                        <p:strVal val="visible"/>
                                      </p:to>
                                    </p:set>
                                    <p:animEffect transition="in" filter="fade">
                                      <p:cBhvr>
                                        <p:cTn id="147" dur="3000"/>
                                        <p:tgtEl>
                                          <p:spTgt spid="128"/>
                                        </p:tgtEl>
                                      </p:cBhvr>
                                    </p:animEffect>
                                  </p:childTnLst>
                                </p:cTn>
                              </p:par>
                              <p:par>
                                <p:cTn id="148" presetID="10" presetClass="entr" presetSubtype="0" fill="hold" nodeType="withEffect">
                                  <p:stCondLst>
                                    <p:cond delay="3000"/>
                                  </p:stCondLst>
                                  <p:childTnLst>
                                    <p:set>
                                      <p:cBhvr>
                                        <p:cTn id="149" dur="1" fill="hold">
                                          <p:stCondLst>
                                            <p:cond delay="0"/>
                                          </p:stCondLst>
                                        </p:cTn>
                                        <p:tgtEl>
                                          <p:spTgt spid="173"/>
                                        </p:tgtEl>
                                        <p:attrNameLst>
                                          <p:attrName>style.visibility</p:attrName>
                                        </p:attrNameLst>
                                      </p:cBhvr>
                                      <p:to>
                                        <p:strVal val="visible"/>
                                      </p:to>
                                    </p:set>
                                    <p:animEffect transition="in" filter="fade">
                                      <p:cBhvr>
                                        <p:cTn id="150" dur="2000"/>
                                        <p:tgtEl>
                                          <p:spTgt spid="173"/>
                                        </p:tgtEl>
                                      </p:cBhvr>
                                    </p:animEffect>
                                  </p:childTnLst>
                                </p:cTn>
                              </p:par>
                            </p:childTnLst>
                          </p:cTn>
                        </p:par>
                      </p:childTnLst>
                    </p:cTn>
                  </p:par>
                  <p:par>
                    <p:cTn id="151" fill="hold">
                      <p:stCondLst>
                        <p:cond delay="indefinite"/>
                      </p:stCondLst>
                      <p:childTnLst>
                        <p:par>
                          <p:cTn id="152" fill="hold">
                            <p:stCondLst>
                              <p:cond delay="0"/>
                            </p:stCondLst>
                            <p:childTnLst>
                              <p:par>
                                <p:cTn id="153" presetID="23" presetClass="entr" presetSubtype="16" fill="hold" grpId="0" nodeType="clickEffect">
                                  <p:stCondLst>
                                    <p:cond delay="0"/>
                                  </p:stCondLst>
                                  <p:childTnLst>
                                    <p:set>
                                      <p:cBhvr>
                                        <p:cTn id="154" dur="1" fill="hold">
                                          <p:stCondLst>
                                            <p:cond delay="0"/>
                                          </p:stCondLst>
                                        </p:cTn>
                                        <p:tgtEl>
                                          <p:spTgt spid="12372"/>
                                        </p:tgtEl>
                                        <p:attrNameLst>
                                          <p:attrName>style.visibility</p:attrName>
                                        </p:attrNameLst>
                                      </p:cBhvr>
                                      <p:to>
                                        <p:strVal val="visible"/>
                                      </p:to>
                                    </p:set>
                                    <p:anim calcmode="lin" valueType="num">
                                      <p:cBhvr>
                                        <p:cTn id="155" dur="500" fill="hold"/>
                                        <p:tgtEl>
                                          <p:spTgt spid="12372"/>
                                        </p:tgtEl>
                                        <p:attrNameLst>
                                          <p:attrName>ppt_w</p:attrName>
                                        </p:attrNameLst>
                                      </p:cBhvr>
                                      <p:tavLst>
                                        <p:tav tm="0">
                                          <p:val>
                                            <p:fltVal val="0"/>
                                          </p:val>
                                        </p:tav>
                                        <p:tav tm="100000">
                                          <p:val>
                                            <p:strVal val="#ppt_w"/>
                                          </p:val>
                                        </p:tav>
                                      </p:tavLst>
                                    </p:anim>
                                    <p:anim calcmode="lin" valueType="num">
                                      <p:cBhvr>
                                        <p:cTn id="156" dur="500" fill="hold"/>
                                        <p:tgtEl>
                                          <p:spTgt spid="12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2371" grpId="0"/>
      <p:bldP spid="12371" grpId="1"/>
      <p:bldP spid="12372" grpId="0" animBg="1"/>
      <p:bldP spid="95" grpId="0" animBg="1"/>
      <p:bldP spid="101" grpId="0" animBg="1"/>
      <p:bldP spid="101" grpId="1" animBg="1"/>
      <p:bldP spid="103" grpId="0" animBg="1"/>
      <p:bldP spid="103" grpId="1" animBg="1"/>
      <p:bldP spid="107" grpId="0"/>
      <p:bldP spid="107" grpId="1"/>
      <p:bldP spid="111" grpId="0"/>
      <p:bldP spid="131" grpId="0"/>
      <p:bldP spid="131" grpId="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50" grpId="0" animBg="1"/>
      <p:bldP spid="151" grpId="0" animBg="1"/>
      <p:bldP spid="152" grpId="0"/>
      <p:bldP spid="153" grpId="0"/>
      <p:bldP spid="155" grpId="0" animBg="1"/>
      <p:bldP spid="156" grpId="0" animBg="1"/>
      <p:bldP spid="157" grpId="0" animBg="1"/>
      <p:bldP spid="159" grpId="0" animBg="1"/>
      <p:bldP spid="160" grpId="0" animBg="1"/>
      <p:bldP spid="163" grpId="0" animBg="1"/>
      <p:bldP spid="164" grpId="0" animBg="1"/>
      <p:bldP spid="165" grpId="0" animBg="1"/>
      <p:bldP spid="1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à coins arrondis 47"/>
          <p:cNvSpPr/>
          <p:nvPr/>
        </p:nvSpPr>
        <p:spPr>
          <a:xfrm>
            <a:off x="101600" y="1193800"/>
            <a:ext cx="8953500" cy="48768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9" name="Rectangle à coins arrondis 48"/>
          <p:cNvSpPr/>
          <p:nvPr/>
        </p:nvSpPr>
        <p:spPr>
          <a:xfrm>
            <a:off x="184151" y="1320799"/>
            <a:ext cx="8794749" cy="463867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0" name="Rectangle à coins arrondis 49"/>
          <p:cNvSpPr/>
          <p:nvPr/>
        </p:nvSpPr>
        <p:spPr>
          <a:xfrm>
            <a:off x="228600" y="1384300"/>
            <a:ext cx="8699500" cy="44831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aphicFrame>
        <p:nvGraphicFramePr>
          <p:cNvPr id="34" name="Chart 33"/>
          <p:cNvGraphicFramePr/>
          <p:nvPr/>
        </p:nvGraphicFramePr>
        <p:xfrm>
          <a:off x="1526984" y="1435384"/>
          <a:ext cx="6408712"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14340" name="TextBox 14"/>
          <p:cNvSpPr txBox="1">
            <a:spLocks noChangeArrowheads="1"/>
          </p:cNvSpPr>
          <p:nvPr/>
        </p:nvSpPr>
        <p:spPr bwMode="auto">
          <a:xfrm>
            <a:off x="92074" y="6488668"/>
            <a:ext cx="7792178" cy="369332"/>
          </a:xfrm>
          <a:prstGeom prst="rect">
            <a:avLst/>
          </a:prstGeom>
          <a:noFill/>
          <a:ln w="9525">
            <a:noFill/>
            <a:miter lim="800000"/>
            <a:headEnd/>
            <a:tailEnd/>
          </a:ln>
        </p:spPr>
        <p:txBody>
          <a:bodyPr wrap="square" anchor="b">
            <a:prstTxWarp prst="textNoShape">
              <a:avLst/>
            </a:prstTxWarp>
            <a:spAutoFit/>
          </a:bodyPr>
          <a:lstStyle/>
          <a:p>
            <a:pPr marL="228600" indent="-228600"/>
            <a:r>
              <a:rPr lang="en-US" sz="900" dirty="0">
                <a:solidFill>
                  <a:srgbClr val="FFFFFF"/>
                </a:solidFill>
                <a:latin typeface="Monaco"/>
              </a:rPr>
              <a:t>Nair S &amp; Wilding J. J </a:t>
            </a:r>
            <a:r>
              <a:rPr lang="en-US" sz="900" dirty="0" err="1">
                <a:solidFill>
                  <a:srgbClr val="FFFFFF"/>
                </a:solidFill>
                <a:latin typeface="Monaco"/>
              </a:rPr>
              <a:t>Clin</a:t>
            </a:r>
            <a:r>
              <a:rPr lang="en-US" sz="900" dirty="0">
                <a:solidFill>
                  <a:srgbClr val="FFFFFF"/>
                </a:solidFill>
                <a:latin typeface="Monaco"/>
              </a:rPr>
              <a:t> </a:t>
            </a:r>
            <a:r>
              <a:rPr lang="en-US" sz="900" dirty="0" err="1">
                <a:solidFill>
                  <a:srgbClr val="FFFFFF"/>
                </a:solidFill>
                <a:latin typeface="Monaco"/>
              </a:rPr>
              <a:t>Endocrinol</a:t>
            </a:r>
            <a:r>
              <a:rPr lang="en-US" sz="900" dirty="0">
                <a:solidFill>
                  <a:srgbClr val="FFFFFF"/>
                </a:solidFill>
                <a:latin typeface="Monaco"/>
              </a:rPr>
              <a:t> </a:t>
            </a:r>
            <a:r>
              <a:rPr lang="en-US" sz="900" dirty="0" err="1">
                <a:solidFill>
                  <a:srgbClr val="FFFFFF"/>
                </a:solidFill>
                <a:latin typeface="Monaco"/>
              </a:rPr>
              <a:t>Metab</a:t>
            </a:r>
            <a:r>
              <a:rPr lang="en-US" sz="900" dirty="0">
                <a:solidFill>
                  <a:srgbClr val="FFFFFF"/>
                </a:solidFill>
                <a:latin typeface="Monaco"/>
              </a:rPr>
              <a:t>. 2010;95:34-42.</a:t>
            </a:r>
          </a:p>
          <a:p>
            <a:pPr marL="228600" indent="-228600"/>
            <a:r>
              <a:rPr lang="en-US" sz="900" dirty="0" err="1">
                <a:solidFill>
                  <a:srgbClr val="FFFFFF"/>
                </a:solidFill>
                <a:latin typeface="Monaco"/>
              </a:rPr>
              <a:t>Polidori</a:t>
            </a:r>
            <a:r>
              <a:rPr lang="en-US" sz="900" dirty="0">
                <a:solidFill>
                  <a:srgbClr val="FFFFFF"/>
                </a:solidFill>
                <a:latin typeface="Monaco"/>
              </a:rPr>
              <a:t> D, et al. American Diabetes Association Meeting, June 25-29, 2010, Orlando, Florida; Abstract 2186-PO</a:t>
            </a:r>
          </a:p>
        </p:txBody>
      </p:sp>
      <p:cxnSp>
        <p:nvCxnSpPr>
          <p:cNvPr id="20" name="Straight Arrow Connector 19"/>
          <p:cNvCxnSpPr/>
          <p:nvPr/>
        </p:nvCxnSpPr>
        <p:spPr>
          <a:xfrm rot="5400000" flipH="1" flipV="1">
            <a:off x="5022850" y="4662488"/>
            <a:ext cx="828675" cy="3175"/>
          </a:xfrm>
          <a:prstGeom prst="straightConnector1">
            <a:avLst/>
          </a:prstGeom>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2" name="TextBox 20"/>
          <p:cNvSpPr txBox="1">
            <a:spLocks noChangeArrowheads="1"/>
          </p:cNvSpPr>
          <p:nvPr/>
        </p:nvSpPr>
        <p:spPr bwMode="auto">
          <a:xfrm>
            <a:off x="4905495" y="3543300"/>
            <a:ext cx="1082435" cy="738664"/>
          </a:xfrm>
          <a:prstGeom prst="rect">
            <a:avLst/>
          </a:prstGeom>
          <a:noFill/>
          <a:ln w="9525">
            <a:noFill/>
            <a:miter lim="800000"/>
            <a:headEnd/>
            <a:tailEnd/>
          </a:ln>
        </p:spPr>
        <p:txBody>
          <a:bodyPr wrap="none">
            <a:prstTxWarp prst="textNoShape">
              <a:avLst/>
            </a:prstTxWarp>
            <a:spAutoFit/>
          </a:bodyPr>
          <a:lstStyle/>
          <a:p>
            <a:pPr algn="ctr"/>
            <a:r>
              <a:rPr lang="en-US" sz="1400" b="1" dirty="0" smtClean="0"/>
              <a:t>Healthy </a:t>
            </a:r>
          </a:p>
          <a:p>
            <a:pPr algn="ctr"/>
            <a:r>
              <a:rPr lang="en-US" sz="1400" b="1" dirty="0" smtClean="0"/>
              <a:t>RT</a:t>
            </a:r>
            <a:r>
              <a:rPr lang="en-US" sz="1400" b="1" baseline="-25000" dirty="0" smtClean="0"/>
              <a:t>G</a:t>
            </a:r>
            <a:endParaRPr lang="en-US" sz="1400" b="1" baseline="-25000" dirty="0"/>
          </a:p>
          <a:p>
            <a:pPr algn="ctr"/>
            <a:r>
              <a:rPr lang="en-US" sz="1400" b="1" dirty="0"/>
              <a:t>~10 </a:t>
            </a:r>
            <a:r>
              <a:rPr lang="en-US" sz="1400" b="1" dirty="0" err="1"/>
              <a:t>mmol</a:t>
            </a:r>
            <a:r>
              <a:rPr lang="en-US" sz="1400" b="1" dirty="0"/>
              <a:t>/L</a:t>
            </a:r>
          </a:p>
        </p:txBody>
      </p:sp>
      <p:cxnSp>
        <p:nvCxnSpPr>
          <p:cNvPr id="28" name="Straight Connector 27"/>
          <p:cNvCxnSpPr/>
          <p:nvPr/>
        </p:nvCxnSpPr>
        <p:spPr>
          <a:xfrm flipV="1">
            <a:off x="5422900" y="3379788"/>
            <a:ext cx="1409700" cy="1778000"/>
          </a:xfrm>
          <a:prstGeom prst="line">
            <a:avLst/>
          </a:prstGeom>
          <a:ln w="28575">
            <a:solidFill>
              <a:srgbClr val="FF0000">
                <a:alpha val="31000"/>
              </a:srgbClr>
            </a:solidFill>
          </a:ln>
        </p:spPr>
        <p:style>
          <a:lnRef idx="1">
            <a:schemeClr val="accent1"/>
          </a:lnRef>
          <a:fillRef idx="0">
            <a:schemeClr val="accent1"/>
          </a:fillRef>
          <a:effectRef idx="0">
            <a:schemeClr val="accent1"/>
          </a:effectRef>
          <a:fontRef idx="minor">
            <a:schemeClr val="tx1"/>
          </a:fontRef>
        </p:style>
      </p:cxnSp>
      <p:sp>
        <p:nvSpPr>
          <p:cNvPr id="14345" name="TextBox 16"/>
          <p:cNvSpPr txBox="1">
            <a:spLocks noChangeArrowheads="1"/>
          </p:cNvSpPr>
          <p:nvPr/>
        </p:nvSpPr>
        <p:spPr bwMode="auto">
          <a:xfrm>
            <a:off x="1905000" y="5156200"/>
            <a:ext cx="276225" cy="307975"/>
          </a:xfrm>
          <a:prstGeom prst="rect">
            <a:avLst/>
          </a:prstGeom>
          <a:noFill/>
          <a:ln w="9525">
            <a:noFill/>
            <a:miter lim="800000"/>
            <a:headEnd/>
            <a:tailEnd/>
          </a:ln>
        </p:spPr>
        <p:txBody>
          <a:bodyPr wrap="none">
            <a:prstTxWarp prst="textNoShape">
              <a:avLst/>
            </a:prstTxWarp>
            <a:spAutoFit/>
          </a:bodyPr>
          <a:lstStyle/>
          <a:p>
            <a:r>
              <a:rPr lang="en-CA" sz="1400"/>
              <a:t>0</a:t>
            </a:r>
          </a:p>
        </p:txBody>
      </p:sp>
      <p:sp>
        <p:nvSpPr>
          <p:cNvPr id="14346" name="TextBox 17"/>
          <p:cNvSpPr txBox="1">
            <a:spLocks noChangeArrowheads="1"/>
          </p:cNvSpPr>
          <p:nvPr/>
        </p:nvSpPr>
        <p:spPr bwMode="auto">
          <a:xfrm>
            <a:off x="2587625" y="5156200"/>
            <a:ext cx="276225" cy="307975"/>
          </a:xfrm>
          <a:prstGeom prst="rect">
            <a:avLst/>
          </a:prstGeom>
          <a:noFill/>
          <a:ln w="9525">
            <a:noFill/>
            <a:miter lim="800000"/>
            <a:headEnd/>
            <a:tailEnd/>
          </a:ln>
        </p:spPr>
        <p:txBody>
          <a:bodyPr wrap="none">
            <a:prstTxWarp prst="textNoShape">
              <a:avLst/>
            </a:prstTxWarp>
            <a:spAutoFit/>
          </a:bodyPr>
          <a:lstStyle/>
          <a:p>
            <a:r>
              <a:rPr lang="en-CA" sz="1400"/>
              <a:t>2</a:t>
            </a:r>
          </a:p>
        </p:txBody>
      </p:sp>
      <p:sp>
        <p:nvSpPr>
          <p:cNvPr id="14347" name="TextBox 26"/>
          <p:cNvSpPr txBox="1">
            <a:spLocks noChangeArrowheads="1"/>
          </p:cNvSpPr>
          <p:nvPr/>
        </p:nvSpPr>
        <p:spPr bwMode="auto">
          <a:xfrm>
            <a:off x="3257550" y="5156200"/>
            <a:ext cx="276225" cy="307975"/>
          </a:xfrm>
          <a:prstGeom prst="rect">
            <a:avLst/>
          </a:prstGeom>
          <a:noFill/>
          <a:ln w="9525">
            <a:noFill/>
            <a:miter lim="800000"/>
            <a:headEnd/>
            <a:tailEnd/>
          </a:ln>
        </p:spPr>
        <p:txBody>
          <a:bodyPr wrap="none">
            <a:prstTxWarp prst="textNoShape">
              <a:avLst/>
            </a:prstTxWarp>
            <a:spAutoFit/>
          </a:bodyPr>
          <a:lstStyle/>
          <a:p>
            <a:r>
              <a:rPr lang="en-CA" sz="1400"/>
              <a:t>4</a:t>
            </a:r>
          </a:p>
        </p:txBody>
      </p:sp>
      <p:sp>
        <p:nvSpPr>
          <p:cNvPr id="14348" name="TextBox 28"/>
          <p:cNvSpPr txBox="1">
            <a:spLocks noChangeArrowheads="1"/>
          </p:cNvSpPr>
          <p:nvPr/>
        </p:nvSpPr>
        <p:spPr bwMode="auto">
          <a:xfrm>
            <a:off x="3940175" y="5156200"/>
            <a:ext cx="276225" cy="307975"/>
          </a:xfrm>
          <a:prstGeom prst="rect">
            <a:avLst/>
          </a:prstGeom>
          <a:noFill/>
          <a:ln w="9525">
            <a:noFill/>
            <a:miter lim="800000"/>
            <a:headEnd/>
            <a:tailEnd/>
          </a:ln>
        </p:spPr>
        <p:txBody>
          <a:bodyPr wrap="none">
            <a:prstTxWarp prst="textNoShape">
              <a:avLst/>
            </a:prstTxWarp>
            <a:spAutoFit/>
          </a:bodyPr>
          <a:lstStyle/>
          <a:p>
            <a:r>
              <a:rPr lang="en-CA" sz="1400"/>
              <a:t>6</a:t>
            </a:r>
          </a:p>
        </p:txBody>
      </p:sp>
      <p:sp>
        <p:nvSpPr>
          <p:cNvPr id="14349" name="TextBox 29"/>
          <p:cNvSpPr txBox="1">
            <a:spLocks noChangeArrowheads="1"/>
          </p:cNvSpPr>
          <p:nvPr/>
        </p:nvSpPr>
        <p:spPr bwMode="auto">
          <a:xfrm>
            <a:off x="4622800" y="5156200"/>
            <a:ext cx="276225" cy="307975"/>
          </a:xfrm>
          <a:prstGeom prst="rect">
            <a:avLst/>
          </a:prstGeom>
          <a:noFill/>
          <a:ln w="9525">
            <a:noFill/>
            <a:miter lim="800000"/>
            <a:headEnd/>
            <a:tailEnd/>
          </a:ln>
        </p:spPr>
        <p:txBody>
          <a:bodyPr wrap="none">
            <a:prstTxWarp prst="textNoShape">
              <a:avLst/>
            </a:prstTxWarp>
            <a:spAutoFit/>
          </a:bodyPr>
          <a:lstStyle/>
          <a:p>
            <a:r>
              <a:rPr lang="en-CA" sz="1400"/>
              <a:t>8</a:t>
            </a:r>
          </a:p>
        </p:txBody>
      </p:sp>
      <p:sp>
        <p:nvSpPr>
          <p:cNvPr id="14350" name="TextBox 30"/>
          <p:cNvSpPr txBox="1">
            <a:spLocks noChangeArrowheads="1"/>
          </p:cNvSpPr>
          <p:nvPr/>
        </p:nvSpPr>
        <p:spPr bwMode="auto">
          <a:xfrm>
            <a:off x="5238750" y="5141913"/>
            <a:ext cx="366713" cy="307975"/>
          </a:xfrm>
          <a:prstGeom prst="rect">
            <a:avLst/>
          </a:prstGeom>
          <a:noFill/>
          <a:ln w="9525">
            <a:noFill/>
            <a:miter lim="800000"/>
            <a:headEnd/>
            <a:tailEnd/>
          </a:ln>
        </p:spPr>
        <p:txBody>
          <a:bodyPr wrap="none">
            <a:prstTxWarp prst="textNoShape">
              <a:avLst/>
            </a:prstTxWarp>
            <a:spAutoFit/>
          </a:bodyPr>
          <a:lstStyle/>
          <a:p>
            <a:r>
              <a:rPr lang="en-CA" sz="1400"/>
              <a:t>10</a:t>
            </a:r>
          </a:p>
        </p:txBody>
      </p:sp>
      <p:sp>
        <p:nvSpPr>
          <p:cNvPr id="14351" name="TextBox 31"/>
          <p:cNvSpPr txBox="1">
            <a:spLocks noChangeArrowheads="1"/>
          </p:cNvSpPr>
          <p:nvPr/>
        </p:nvSpPr>
        <p:spPr bwMode="auto">
          <a:xfrm>
            <a:off x="5921375" y="5156200"/>
            <a:ext cx="366713" cy="307975"/>
          </a:xfrm>
          <a:prstGeom prst="rect">
            <a:avLst/>
          </a:prstGeom>
          <a:noFill/>
          <a:ln w="9525">
            <a:noFill/>
            <a:miter lim="800000"/>
            <a:headEnd/>
            <a:tailEnd/>
          </a:ln>
        </p:spPr>
        <p:txBody>
          <a:bodyPr wrap="none">
            <a:prstTxWarp prst="textNoShape">
              <a:avLst/>
            </a:prstTxWarp>
            <a:spAutoFit/>
          </a:bodyPr>
          <a:lstStyle/>
          <a:p>
            <a:r>
              <a:rPr lang="en-CA" sz="1400"/>
              <a:t>12</a:t>
            </a:r>
          </a:p>
        </p:txBody>
      </p:sp>
      <p:sp>
        <p:nvSpPr>
          <p:cNvPr id="14352" name="TextBox 32"/>
          <p:cNvSpPr txBox="1">
            <a:spLocks noChangeArrowheads="1"/>
          </p:cNvSpPr>
          <p:nvPr/>
        </p:nvSpPr>
        <p:spPr bwMode="auto">
          <a:xfrm>
            <a:off x="6600825" y="5156200"/>
            <a:ext cx="366713" cy="307975"/>
          </a:xfrm>
          <a:prstGeom prst="rect">
            <a:avLst/>
          </a:prstGeom>
          <a:noFill/>
          <a:ln w="9525">
            <a:noFill/>
            <a:miter lim="800000"/>
            <a:headEnd/>
            <a:tailEnd/>
          </a:ln>
        </p:spPr>
        <p:txBody>
          <a:bodyPr wrap="none">
            <a:prstTxWarp prst="textNoShape">
              <a:avLst/>
            </a:prstTxWarp>
            <a:spAutoFit/>
          </a:bodyPr>
          <a:lstStyle/>
          <a:p>
            <a:r>
              <a:rPr lang="en-CA" sz="1400"/>
              <a:t>14</a:t>
            </a:r>
          </a:p>
        </p:txBody>
      </p:sp>
      <p:sp>
        <p:nvSpPr>
          <p:cNvPr id="14353" name="TextBox 40"/>
          <p:cNvSpPr txBox="1">
            <a:spLocks noChangeArrowheads="1"/>
          </p:cNvSpPr>
          <p:nvPr/>
        </p:nvSpPr>
        <p:spPr bwMode="auto">
          <a:xfrm>
            <a:off x="444500" y="2647950"/>
            <a:ext cx="1230313" cy="1015663"/>
          </a:xfrm>
          <a:prstGeom prst="rect">
            <a:avLst/>
          </a:prstGeom>
          <a:noFill/>
          <a:ln w="9525">
            <a:noFill/>
            <a:miter lim="800000"/>
            <a:headEnd/>
            <a:tailEnd/>
          </a:ln>
        </p:spPr>
        <p:txBody>
          <a:bodyPr wrap="square">
            <a:prstTxWarp prst="textNoShape">
              <a:avLst/>
            </a:prstTxWarp>
            <a:spAutoFit/>
          </a:bodyPr>
          <a:lstStyle/>
          <a:p>
            <a:pPr algn="ctr"/>
            <a:r>
              <a:rPr lang="en-US" sz="2000" b="1" dirty="0" smtClean="0"/>
              <a:t>Glucose Excretion (</a:t>
            </a:r>
            <a:r>
              <a:rPr lang="en-US" sz="2000" b="1" dirty="0" err="1"/>
              <a:t>g</a:t>
            </a:r>
            <a:r>
              <a:rPr lang="en-US" sz="2000" b="1" dirty="0" smtClean="0"/>
              <a:t>/day)</a:t>
            </a:r>
            <a:endParaRPr lang="en-US" sz="2000" b="1" dirty="0"/>
          </a:p>
        </p:txBody>
      </p:sp>
      <p:sp>
        <p:nvSpPr>
          <p:cNvPr id="14354" name="TextBox 47"/>
          <p:cNvSpPr txBox="1">
            <a:spLocks noChangeArrowheads="1"/>
          </p:cNvSpPr>
          <p:nvPr/>
        </p:nvSpPr>
        <p:spPr bwMode="auto">
          <a:xfrm>
            <a:off x="3284538" y="5424488"/>
            <a:ext cx="2858550" cy="400110"/>
          </a:xfrm>
          <a:prstGeom prst="rect">
            <a:avLst/>
          </a:prstGeom>
          <a:noFill/>
          <a:ln w="9525">
            <a:noFill/>
            <a:miter lim="800000"/>
            <a:headEnd/>
            <a:tailEnd/>
          </a:ln>
        </p:spPr>
        <p:txBody>
          <a:bodyPr wrap="none">
            <a:prstTxWarp prst="textNoShape">
              <a:avLst/>
            </a:prstTxWarp>
            <a:spAutoFit/>
          </a:bodyPr>
          <a:lstStyle/>
          <a:p>
            <a:r>
              <a:rPr lang="en-CA" sz="2000" b="1" dirty="0" smtClean="0"/>
              <a:t>Plasma glucose (</a:t>
            </a:r>
            <a:r>
              <a:rPr lang="en-CA" sz="2000" b="1" dirty="0" err="1"/>
              <a:t>mmol</a:t>
            </a:r>
            <a:r>
              <a:rPr lang="en-CA" sz="2000" b="1" dirty="0"/>
              <a:t>/L)</a:t>
            </a:r>
          </a:p>
        </p:txBody>
      </p:sp>
      <p:sp>
        <p:nvSpPr>
          <p:cNvPr id="14355" name="TextBox 25"/>
          <p:cNvSpPr txBox="1">
            <a:spLocks noChangeArrowheads="1"/>
          </p:cNvSpPr>
          <p:nvPr/>
        </p:nvSpPr>
        <p:spPr bwMode="auto">
          <a:xfrm>
            <a:off x="7277100" y="5153025"/>
            <a:ext cx="368300" cy="307975"/>
          </a:xfrm>
          <a:prstGeom prst="rect">
            <a:avLst/>
          </a:prstGeom>
          <a:noFill/>
          <a:ln w="9525">
            <a:noFill/>
            <a:miter lim="800000"/>
            <a:headEnd/>
            <a:tailEnd/>
          </a:ln>
        </p:spPr>
        <p:txBody>
          <a:bodyPr wrap="none">
            <a:prstTxWarp prst="textNoShape">
              <a:avLst/>
            </a:prstTxWarp>
            <a:spAutoFit/>
          </a:bodyPr>
          <a:lstStyle/>
          <a:p>
            <a:r>
              <a:rPr lang="en-CA" sz="1400"/>
              <a:t>16</a:t>
            </a:r>
          </a:p>
        </p:txBody>
      </p:sp>
      <p:cxnSp>
        <p:nvCxnSpPr>
          <p:cNvPr id="35" name="Straight Connector 34"/>
          <p:cNvCxnSpPr/>
          <p:nvPr/>
        </p:nvCxnSpPr>
        <p:spPr>
          <a:xfrm flipV="1">
            <a:off x="6599238" y="3373438"/>
            <a:ext cx="1409700" cy="177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44700" y="5135563"/>
            <a:ext cx="45545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6210303" y="4800599"/>
            <a:ext cx="723899" cy="1270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1"/>
          <p:cNvSpPr txBox="1">
            <a:spLocks noChangeArrowheads="1"/>
          </p:cNvSpPr>
          <p:nvPr/>
        </p:nvSpPr>
        <p:spPr bwMode="auto">
          <a:xfrm>
            <a:off x="5133975" y="2079337"/>
            <a:ext cx="3525838" cy="584776"/>
          </a:xfrm>
          <a:prstGeom prst="rect">
            <a:avLst/>
          </a:prstGeom>
          <a:noFill/>
          <a:ln w="9525">
            <a:noFill/>
            <a:miter lim="800000"/>
            <a:headEnd/>
            <a:tailEnd/>
          </a:ln>
        </p:spPr>
        <p:txBody>
          <a:bodyPr anchor="ctr">
            <a:prstTxWarp prst="textNoShape">
              <a:avLst/>
            </a:prstTxWarp>
            <a:spAutoFit/>
          </a:bodyPr>
          <a:lstStyle/>
          <a:p>
            <a:pPr marL="115888" indent="-115888" algn="ctr"/>
            <a:r>
              <a:rPr lang="en-US" sz="1600" b="1" dirty="0" smtClean="0">
                <a:solidFill>
                  <a:srgbClr val="FF0000"/>
                </a:solidFill>
              </a:rPr>
              <a:t>Above the RT</a:t>
            </a:r>
            <a:r>
              <a:rPr lang="en-US" sz="1600" b="1" baseline="-25000" dirty="0" smtClean="0">
                <a:solidFill>
                  <a:srgbClr val="FF0000"/>
                </a:solidFill>
              </a:rPr>
              <a:t>G</a:t>
            </a:r>
            <a:r>
              <a:rPr lang="en-US" sz="1600" b="1" dirty="0" smtClean="0">
                <a:solidFill>
                  <a:srgbClr val="FF0000"/>
                </a:solidFill>
              </a:rPr>
              <a:t> , </a:t>
            </a:r>
          </a:p>
          <a:p>
            <a:pPr marL="115888" indent="-115888" algn="ctr"/>
            <a:r>
              <a:rPr lang="en-US" sz="1600" b="1" dirty="0" err="1" smtClean="0">
                <a:solidFill>
                  <a:srgbClr val="FF0000"/>
                </a:solidFill>
              </a:rPr>
              <a:t>glucosuria</a:t>
            </a:r>
            <a:r>
              <a:rPr lang="en-US" sz="1600" b="1" dirty="0" smtClean="0">
                <a:solidFill>
                  <a:srgbClr val="FF0000"/>
                </a:solidFill>
              </a:rPr>
              <a:t> occurs</a:t>
            </a:r>
            <a:endParaRPr lang="en-US" sz="1600" b="1" dirty="0">
              <a:solidFill>
                <a:srgbClr val="FF0000"/>
              </a:solidFill>
            </a:endParaRPr>
          </a:p>
        </p:txBody>
      </p:sp>
      <p:sp>
        <p:nvSpPr>
          <p:cNvPr id="47" name="TextBox 1"/>
          <p:cNvSpPr txBox="1">
            <a:spLocks noChangeArrowheads="1"/>
          </p:cNvSpPr>
          <p:nvPr/>
        </p:nvSpPr>
        <p:spPr bwMode="auto">
          <a:xfrm>
            <a:off x="1908175" y="2068225"/>
            <a:ext cx="3767138" cy="584776"/>
          </a:xfrm>
          <a:prstGeom prst="rect">
            <a:avLst/>
          </a:prstGeom>
          <a:noFill/>
          <a:ln w="9525">
            <a:noFill/>
            <a:miter lim="800000"/>
            <a:headEnd/>
            <a:tailEnd/>
          </a:ln>
        </p:spPr>
        <p:txBody>
          <a:bodyPr anchor="ctr">
            <a:prstTxWarp prst="textNoShape">
              <a:avLst/>
            </a:prstTxWarp>
            <a:spAutoFit/>
          </a:bodyPr>
          <a:lstStyle/>
          <a:p>
            <a:pPr marL="115888" indent="-115888" algn="ctr"/>
            <a:r>
              <a:rPr lang="en-US" sz="1600" b="1" dirty="0" smtClean="0"/>
              <a:t>Under the RT</a:t>
            </a:r>
            <a:r>
              <a:rPr lang="en-US" sz="1600" b="1" baseline="-25000" dirty="0" smtClean="0"/>
              <a:t>G </a:t>
            </a:r>
            <a:r>
              <a:rPr lang="en-US" sz="1600" b="1" dirty="0" smtClean="0"/>
              <a:t>, </a:t>
            </a:r>
          </a:p>
          <a:p>
            <a:pPr marL="115888" indent="-115888" algn="ctr"/>
            <a:r>
              <a:rPr lang="en-US" sz="1600" b="1" dirty="0" smtClean="0"/>
              <a:t>no or minimal </a:t>
            </a:r>
            <a:r>
              <a:rPr lang="en-US" sz="1600" b="1" dirty="0" err="1" smtClean="0"/>
              <a:t>glucosuria</a:t>
            </a:r>
            <a:r>
              <a:rPr lang="en-US" sz="1600" b="1" dirty="0" smtClean="0"/>
              <a:t> occurs</a:t>
            </a:r>
            <a:endParaRPr lang="en-US" sz="1600" b="1" dirty="0"/>
          </a:p>
        </p:txBody>
      </p:sp>
      <p:sp>
        <p:nvSpPr>
          <p:cNvPr id="43" name="TextBox 42"/>
          <p:cNvSpPr txBox="1">
            <a:spLocks noChangeArrowheads="1"/>
          </p:cNvSpPr>
          <p:nvPr/>
        </p:nvSpPr>
        <p:spPr bwMode="auto">
          <a:xfrm>
            <a:off x="7532980" y="4114800"/>
            <a:ext cx="1053519" cy="646331"/>
          </a:xfrm>
          <a:prstGeom prst="rect">
            <a:avLst/>
          </a:prstGeom>
          <a:noFill/>
          <a:ln w="9525">
            <a:noFill/>
            <a:miter lim="800000"/>
            <a:headEnd/>
            <a:tailEnd/>
          </a:ln>
        </p:spPr>
        <p:txBody>
          <a:bodyPr wrap="none">
            <a:prstTxWarp prst="textNoShape">
              <a:avLst/>
            </a:prstTxWarp>
            <a:spAutoFit/>
          </a:bodyPr>
          <a:lstStyle/>
          <a:p>
            <a:pPr algn="ctr"/>
            <a:r>
              <a:rPr lang="en-CA" sz="1200" b="1" dirty="0">
                <a:solidFill>
                  <a:srgbClr val="FF0000"/>
                </a:solidFill>
              </a:rPr>
              <a:t>Adaptation</a:t>
            </a:r>
            <a:r>
              <a:rPr lang="en-CA" sz="1200" b="1" dirty="0" smtClean="0">
                <a:solidFill>
                  <a:srgbClr val="FF0000"/>
                </a:solidFill>
              </a:rPr>
              <a:t> </a:t>
            </a:r>
          </a:p>
          <a:p>
            <a:pPr algn="ctr"/>
            <a:r>
              <a:rPr lang="en-CA" sz="1200" b="1" dirty="0" smtClean="0">
                <a:solidFill>
                  <a:srgbClr val="FF0000"/>
                </a:solidFill>
              </a:rPr>
              <a:t>in patients </a:t>
            </a:r>
          </a:p>
          <a:p>
            <a:pPr algn="ctr"/>
            <a:r>
              <a:rPr lang="en-CA" sz="1200" b="1" dirty="0" smtClean="0">
                <a:solidFill>
                  <a:srgbClr val="FF0000"/>
                </a:solidFill>
              </a:rPr>
              <a:t>with diabetes</a:t>
            </a:r>
            <a:endParaRPr lang="en-CA" sz="1200" b="1" dirty="0">
              <a:solidFill>
                <a:srgbClr val="FF0000"/>
              </a:solidFill>
            </a:endParaRPr>
          </a:p>
        </p:txBody>
      </p:sp>
      <p:sp>
        <p:nvSpPr>
          <p:cNvPr id="44" name="TextBox 43"/>
          <p:cNvSpPr txBox="1">
            <a:spLocks noChangeArrowheads="1"/>
          </p:cNvSpPr>
          <p:nvPr/>
        </p:nvSpPr>
        <p:spPr bwMode="auto">
          <a:xfrm>
            <a:off x="2295034" y="4094163"/>
            <a:ext cx="1531339" cy="461665"/>
          </a:xfrm>
          <a:prstGeom prst="rect">
            <a:avLst/>
          </a:prstGeom>
          <a:noFill/>
          <a:ln w="9525">
            <a:noFill/>
            <a:miter lim="800000"/>
            <a:headEnd/>
            <a:tailEnd/>
          </a:ln>
        </p:spPr>
        <p:txBody>
          <a:bodyPr wrap="none">
            <a:prstTxWarp prst="textNoShape">
              <a:avLst/>
            </a:prstTxWarp>
            <a:spAutoFit/>
          </a:bodyPr>
          <a:lstStyle/>
          <a:p>
            <a:pPr algn="ctr"/>
            <a:r>
              <a:rPr lang="en-CA" sz="1200" b="1" dirty="0" smtClean="0">
                <a:solidFill>
                  <a:srgbClr val="FF0000"/>
                </a:solidFill>
              </a:rPr>
              <a:t>Under treatment </a:t>
            </a:r>
          </a:p>
          <a:p>
            <a:pPr algn="ctr"/>
            <a:r>
              <a:rPr lang="en-CA" sz="1200" b="1" dirty="0" smtClean="0">
                <a:solidFill>
                  <a:srgbClr val="FF0000"/>
                </a:solidFill>
              </a:rPr>
              <a:t>with SGLT2 inhibitors</a:t>
            </a:r>
            <a:endParaRPr lang="en-CA" sz="1200" b="1" dirty="0">
              <a:solidFill>
                <a:srgbClr val="FF0000"/>
              </a:solidFill>
            </a:endParaRPr>
          </a:p>
        </p:txBody>
      </p:sp>
      <p:cxnSp>
        <p:nvCxnSpPr>
          <p:cNvPr id="45" name="Straight Arrow Connector 44"/>
          <p:cNvCxnSpPr/>
          <p:nvPr/>
        </p:nvCxnSpPr>
        <p:spPr>
          <a:xfrm rot="10800000" flipV="1">
            <a:off x="4444679" y="4387849"/>
            <a:ext cx="2608587" cy="30906"/>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a:spLocks/>
          </p:cNvSpPr>
          <p:nvPr/>
        </p:nvSpPr>
        <p:spPr bwMode="auto">
          <a:xfrm>
            <a:off x="1594179" y="123825"/>
            <a:ext cx="8974137" cy="579437"/>
          </a:xfrm>
          <a:prstGeom prst="rect">
            <a:avLst/>
          </a:prstGeom>
          <a:noFill/>
          <a:ln w="12700">
            <a:noFill/>
            <a:miter lim="800000"/>
            <a:headEnd/>
            <a:tailEnd/>
          </a:ln>
        </p:spPr>
        <p:txBody>
          <a:bodyPr lIns="0" tIns="0" rIns="0" bIns="0"/>
          <a:lstStyle/>
          <a:p>
            <a:pPr>
              <a:defRPr/>
            </a:pPr>
            <a:r>
              <a:rPr lang="en-US" sz="2600" b="1" dirty="0"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SGLT2 Inhibitors on RT</a:t>
            </a:r>
            <a:r>
              <a:rPr lang="en-US" sz="2600" b="1" baseline="-25000" dirty="0"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G</a:t>
            </a:r>
            <a:endParaRPr lang="en-US" sz="2600" b="1" baseline="-25000" dirty="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cxnSp>
        <p:nvCxnSpPr>
          <p:cNvPr id="53" name="Straight Arrow Connector 44"/>
          <p:cNvCxnSpPr/>
          <p:nvPr/>
        </p:nvCxnSpPr>
        <p:spPr>
          <a:xfrm>
            <a:off x="6062663" y="4387850"/>
            <a:ext cx="1138237" cy="635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45"/>
          <p:cNvCxnSpPr/>
          <p:nvPr/>
        </p:nvCxnSpPr>
        <p:spPr>
          <a:xfrm rot="16200000" flipV="1">
            <a:off x="3448536" y="4775200"/>
            <a:ext cx="593726" cy="9526"/>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Accolade ouvrante 60"/>
          <p:cNvSpPr/>
          <p:nvPr/>
        </p:nvSpPr>
        <p:spPr>
          <a:xfrm rot="5400000">
            <a:off x="3635375" y="1368425"/>
            <a:ext cx="317500" cy="3206750"/>
          </a:xfrm>
          <a:prstGeom prst="leftBrace">
            <a:avLst>
              <a:gd name="adj1" fmla="val 74405"/>
              <a:gd name="adj2" fmla="val 500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dirty="0"/>
          </a:p>
        </p:txBody>
      </p:sp>
      <p:sp>
        <p:nvSpPr>
          <p:cNvPr id="62" name="Accolade ouvrante 61"/>
          <p:cNvSpPr/>
          <p:nvPr/>
        </p:nvSpPr>
        <p:spPr>
          <a:xfrm rot="5400000">
            <a:off x="6924675" y="1355725"/>
            <a:ext cx="317500" cy="3206750"/>
          </a:xfrm>
          <a:prstGeom prst="leftBrace">
            <a:avLst>
              <a:gd name="adj1" fmla="val 74405"/>
              <a:gd name="adj2" fmla="val 50000"/>
            </a:avLst>
          </a:prstGeom>
          <a:ln w="4762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dirty="0"/>
          </a:p>
        </p:txBody>
      </p:sp>
      <p:cxnSp>
        <p:nvCxnSpPr>
          <p:cNvPr id="63" name="Straight Connector 34"/>
          <p:cNvCxnSpPr/>
          <p:nvPr/>
        </p:nvCxnSpPr>
        <p:spPr>
          <a:xfrm flipV="1">
            <a:off x="5430838" y="3373438"/>
            <a:ext cx="1409700" cy="177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38"/>
          <p:cNvCxnSpPr/>
          <p:nvPr/>
        </p:nvCxnSpPr>
        <p:spPr>
          <a:xfrm flipV="1">
            <a:off x="2108200" y="5118100"/>
            <a:ext cx="3352800" cy="30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Accolade ouvrante 66"/>
          <p:cNvSpPr/>
          <p:nvPr/>
        </p:nvSpPr>
        <p:spPr>
          <a:xfrm rot="5400000">
            <a:off x="4346575" y="657225"/>
            <a:ext cx="317500" cy="4603750"/>
          </a:xfrm>
          <a:prstGeom prst="leftBrace">
            <a:avLst>
              <a:gd name="adj1" fmla="val 74405"/>
              <a:gd name="adj2" fmla="val 500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dirty="0"/>
          </a:p>
        </p:txBody>
      </p:sp>
      <p:sp>
        <p:nvSpPr>
          <p:cNvPr id="68" name="Accolade ouvrante 67"/>
          <p:cNvSpPr/>
          <p:nvPr/>
        </p:nvSpPr>
        <p:spPr>
          <a:xfrm rot="5400000">
            <a:off x="7620000" y="2025650"/>
            <a:ext cx="317500" cy="1866900"/>
          </a:xfrm>
          <a:prstGeom prst="leftBrace">
            <a:avLst>
              <a:gd name="adj1" fmla="val 74405"/>
              <a:gd name="adj2" fmla="val 50000"/>
            </a:avLst>
          </a:prstGeom>
          <a:ln w="4762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dirty="0"/>
          </a:p>
        </p:txBody>
      </p:sp>
      <p:sp>
        <p:nvSpPr>
          <p:cNvPr id="69" name="Accolade ouvrante 68"/>
          <p:cNvSpPr/>
          <p:nvPr/>
        </p:nvSpPr>
        <p:spPr>
          <a:xfrm rot="5400000">
            <a:off x="2844852" y="2197048"/>
            <a:ext cx="309714" cy="1567118"/>
          </a:xfrm>
          <a:prstGeom prst="leftBrace">
            <a:avLst>
              <a:gd name="adj1" fmla="val 74405"/>
              <a:gd name="adj2" fmla="val 500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dirty="0"/>
          </a:p>
        </p:txBody>
      </p:sp>
      <p:sp>
        <p:nvSpPr>
          <p:cNvPr id="70" name="Accolade ouvrante 69"/>
          <p:cNvSpPr/>
          <p:nvPr/>
        </p:nvSpPr>
        <p:spPr>
          <a:xfrm rot="5400000">
            <a:off x="6119857" y="556357"/>
            <a:ext cx="348348" cy="4836333"/>
          </a:xfrm>
          <a:prstGeom prst="leftBrace">
            <a:avLst>
              <a:gd name="adj1" fmla="val 74405"/>
              <a:gd name="adj2" fmla="val 50000"/>
            </a:avLst>
          </a:prstGeom>
          <a:ln w="4762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dirty="0"/>
          </a:p>
        </p:txBody>
      </p:sp>
      <p:sp>
        <p:nvSpPr>
          <p:cNvPr id="8" name="Title 7"/>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2" name="Espace réservé du numéro de diapositive 4"/>
          <p:cNvSpPr>
            <a:spLocks noGrp="1"/>
          </p:cNvSpPr>
          <p:nvPr>
            <p:ph type="sldNum" sz="quarter" idx="12"/>
          </p:nvPr>
        </p:nvSpPr>
        <p:spPr/>
        <p:txBody>
          <a:bodyPr/>
          <a:lstStyle/>
          <a:p>
            <a:fld id="{3FE1A873-9A61-4725-97A1-6983DABC3932}" type="slidenum">
              <a:rPr lang="en-CA" smtClean="0">
                <a:solidFill>
                  <a:prstClr val="white">
                    <a:alpha val="99000"/>
                  </a:prstClr>
                </a:solidFill>
                <a:latin typeface="Century Gothic"/>
                <a:cs typeface="Century Gothic"/>
              </a:rPr>
              <a:pPr/>
              <a:t>19</a:t>
            </a:fld>
            <a:endParaRPr lang="en-CA" dirty="0">
              <a:solidFill>
                <a:prstClr val="white">
                  <a:alpha val="99000"/>
                </a:prstClr>
              </a:solidFill>
              <a:latin typeface="Century Gothic"/>
              <a:cs typeface="Century Gothic"/>
            </a:endParaRPr>
          </a:p>
        </p:txBody>
      </p:sp>
    </p:spTree>
    <p:custDataLst>
      <p:tags r:id="rId1"/>
    </p:custDataLst>
    <p:extLst>
      <p:ext uri="{BB962C8B-B14F-4D97-AF65-F5344CB8AC3E}">
        <p14:creationId xmlns:p14="http://schemas.microsoft.com/office/powerpoint/2010/main" val="3811449300"/>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3.7037E-6 L 0.12361 0.00186 " pathEditMode="relative" ptsTypes="AA">
                                      <p:cBhvr>
                                        <p:cTn id="6" dur="2000" fill="hold"/>
                                        <p:tgtEl>
                                          <p:spTgt spid="63"/>
                                        </p:tgtEl>
                                        <p:attrNameLst>
                                          <p:attrName>ppt_x</p:attrName>
                                          <p:attrName>ppt_y</p:attrName>
                                        </p:attrNameLst>
                                      </p:cBhvr>
                                    </p:animMotion>
                                  </p:childTnLst>
                                </p:cTn>
                              </p:par>
                              <p:par>
                                <p:cTn id="7" presetID="9" presetClass="emph" presetSubtype="0" grpId="0" nodeType="withEffect">
                                  <p:stCondLst>
                                    <p:cond delay="0"/>
                                  </p:stCondLst>
                                  <p:childTnLst>
                                    <p:set>
                                      <p:cBhvr rctx="PPT">
                                        <p:cTn id="8" dur="indefinite"/>
                                        <p:tgtEl>
                                          <p:spTgt spid="14342"/>
                                        </p:tgtEl>
                                        <p:attrNameLst>
                                          <p:attrName>style.opacity</p:attrName>
                                        </p:attrNameLst>
                                      </p:cBhvr>
                                      <p:to>
                                        <p:strVal val="0.5"/>
                                      </p:to>
                                    </p:set>
                                    <p:animEffect filter="image" prLst="opacity: 0.5">
                                      <p:cBhvr rctx="IE">
                                        <p:cTn id="9" dur="indefinite"/>
                                        <p:tgtEl>
                                          <p:spTgt spid="14342"/>
                                        </p:tgtEl>
                                      </p:cBhvr>
                                    </p:animEffect>
                                  </p:childTnLst>
                                </p:cTn>
                              </p:par>
                              <p:par>
                                <p:cTn id="10" presetID="9" presetClass="emph" presetSubtype="0" nodeType="withEffect">
                                  <p:stCondLst>
                                    <p:cond delay="0"/>
                                  </p:stCondLst>
                                  <p:childTnLst>
                                    <p:set>
                                      <p:cBhvr rctx="PPT">
                                        <p:cTn id="11" dur="indefinite"/>
                                        <p:tgtEl>
                                          <p:spTgt spid="20"/>
                                        </p:tgtEl>
                                        <p:attrNameLst>
                                          <p:attrName>style.opacity</p:attrName>
                                        </p:attrNameLst>
                                      </p:cBhvr>
                                      <p:to>
                                        <p:strVal val="0.5"/>
                                      </p:to>
                                    </p:set>
                                    <p:animEffect filter="image" prLst="opacity: 0.5">
                                      <p:cBhvr rctx="IE">
                                        <p:cTn id="12" dur="indefinite"/>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2000"/>
                                        <p:tgtEl>
                                          <p:spTgt spid="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000"/>
                                        <p:tgtEl>
                                          <p:spTgt spid="4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left)">
                                      <p:cBhvr>
                                        <p:cTn id="24" dur="500"/>
                                        <p:tgtEl>
                                          <p:spTgt spid="67"/>
                                        </p:tgtEl>
                                      </p:cBhvr>
                                    </p:animEffect>
                                  </p:childTnLst>
                                </p:cTn>
                              </p:par>
                              <p:par>
                                <p:cTn id="25" presetID="22" presetClass="exit" presetSubtype="8" fill="hold" grpId="0" nodeType="withEffect">
                                  <p:stCondLst>
                                    <p:cond delay="0"/>
                                  </p:stCondLst>
                                  <p:childTnLst>
                                    <p:animEffect transition="out" filter="wipe(left)">
                                      <p:cBhvr>
                                        <p:cTn id="26" dur="500"/>
                                        <p:tgtEl>
                                          <p:spTgt spid="62"/>
                                        </p:tgtEl>
                                      </p:cBhvr>
                                    </p:animEffect>
                                    <p:set>
                                      <p:cBhvr>
                                        <p:cTn id="27" dur="1" fill="hold">
                                          <p:stCondLst>
                                            <p:cond delay="499"/>
                                          </p:stCondLst>
                                        </p:cTn>
                                        <p:tgtEl>
                                          <p:spTgt spid="62"/>
                                        </p:tgtEl>
                                        <p:attrNameLst>
                                          <p:attrName>style.visibility</p:attrName>
                                        </p:attrNameLst>
                                      </p:cBhvr>
                                      <p:to>
                                        <p:strVal val="hidden"/>
                                      </p:to>
                                    </p:set>
                                  </p:childTnLst>
                                </p:cTn>
                              </p:par>
                              <p:par>
                                <p:cTn id="28" presetID="22" presetClass="exit" presetSubtype="8" fill="hold" grpId="0" nodeType="withEffect">
                                  <p:stCondLst>
                                    <p:cond delay="0"/>
                                  </p:stCondLst>
                                  <p:childTnLst>
                                    <p:animEffect transition="out" filter="wipe(left)">
                                      <p:cBhvr>
                                        <p:cTn id="29" dur="500"/>
                                        <p:tgtEl>
                                          <p:spTgt spid="61"/>
                                        </p:tgtEl>
                                      </p:cBhvr>
                                    </p:animEffect>
                                    <p:set>
                                      <p:cBhvr>
                                        <p:cTn id="30" dur="1" fill="hold">
                                          <p:stCondLst>
                                            <p:cond delay="499"/>
                                          </p:stCondLst>
                                        </p:cTn>
                                        <p:tgtEl>
                                          <p:spTgt spid="61"/>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2000"/>
                                        <p:tgtEl>
                                          <p:spTgt spid="39"/>
                                        </p:tgtEl>
                                      </p:cBhvr>
                                    </p:animEffec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4.06044E-6 -2.83299E-6 L -0.30444 -0.00556 " pathEditMode="relative" rAng="0" ptsTypes="AA">
                                      <p:cBhvr>
                                        <p:cTn id="43" dur="2000" fill="hold"/>
                                        <p:tgtEl>
                                          <p:spTgt spid="35"/>
                                        </p:tgtEl>
                                        <p:attrNameLst>
                                          <p:attrName>ppt_x</p:attrName>
                                          <p:attrName>ppt_y</p:attrName>
                                        </p:attrNameLst>
                                      </p:cBhvr>
                                      <p:rCtr x="-15200" y="-300"/>
                                    </p:animMotion>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000"/>
                                        <p:tgtEl>
                                          <p:spTgt spid="44"/>
                                        </p:tgtEl>
                                      </p:cBhvr>
                                    </p:animEffect>
                                  </p:childTnLst>
                                </p:cTn>
                              </p:par>
                              <p:par>
                                <p:cTn id="47" presetID="1" presetClass="exit" presetSubtype="0" fill="hold" nodeType="withEffect">
                                  <p:stCondLst>
                                    <p:cond delay="0"/>
                                  </p:stCondLst>
                                  <p:childTnLst>
                                    <p:set>
                                      <p:cBhvr>
                                        <p:cTn id="48" dur="1" fill="hold">
                                          <p:stCondLst>
                                            <p:cond delay="0"/>
                                          </p:stCondLst>
                                        </p:cTn>
                                        <p:tgtEl>
                                          <p:spTgt spid="5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2000"/>
                                        <p:tgtEl>
                                          <p:spTgt spid="45"/>
                                        </p:tgtEl>
                                      </p:cBhvr>
                                    </p:animEffect>
                                  </p:childTnLst>
                                </p:cTn>
                              </p:par>
                              <p:par>
                                <p:cTn id="52" presetID="10"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2000"/>
                                        <p:tgtEl>
                                          <p:spTgt spid="57"/>
                                        </p:tgtEl>
                                      </p:cBhvr>
                                    </p:animEffect>
                                  </p:childTnLst>
                                </p:cTn>
                              </p:par>
                              <p:par>
                                <p:cTn id="55" presetID="22" presetClass="exit" presetSubtype="2" fill="hold" grpId="1" nodeType="withEffect">
                                  <p:stCondLst>
                                    <p:cond delay="0"/>
                                  </p:stCondLst>
                                  <p:childTnLst>
                                    <p:animEffect transition="out" filter="wipe(right)">
                                      <p:cBhvr>
                                        <p:cTn id="56" dur="500"/>
                                        <p:tgtEl>
                                          <p:spTgt spid="68"/>
                                        </p:tgtEl>
                                      </p:cBhvr>
                                    </p:animEffect>
                                    <p:set>
                                      <p:cBhvr>
                                        <p:cTn id="57" dur="1" fill="hold">
                                          <p:stCondLst>
                                            <p:cond delay="499"/>
                                          </p:stCondLst>
                                        </p:cTn>
                                        <p:tgtEl>
                                          <p:spTgt spid="68"/>
                                        </p:tgtEl>
                                        <p:attrNameLst>
                                          <p:attrName>style.visibility</p:attrName>
                                        </p:attrNameLst>
                                      </p:cBhvr>
                                      <p:to>
                                        <p:strVal val="hidden"/>
                                      </p:to>
                                    </p:set>
                                  </p:childTnLst>
                                </p:cTn>
                              </p:par>
                              <p:par>
                                <p:cTn id="58" presetID="22" presetClass="exit" presetSubtype="2" fill="hold" grpId="1" nodeType="withEffect">
                                  <p:stCondLst>
                                    <p:cond delay="0"/>
                                  </p:stCondLst>
                                  <p:childTnLst>
                                    <p:animEffect transition="out" filter="wipe(right)">
                                      <p:cBhvr>
                                        <p:cTn id="59" dur="500"/>
                                        <p:tgtEl>
                                          <p:spTgt spid="67"/>
                                        </p:tgtEl>
                                      </p:cBhvr>
                                    </p:animEffect>
                                    <p:set>
                                      <p:cBhvr>
                                        <p:cTn id="60" dur="1" fill="hold">
                                          <p:stCondLst>
                                            <p:cond delay="499"/>
                                          </p:stCondLst>
                                        </p:cTn>
                                        <p:tgtEl>
                                          <p:spTgt spid="67"/>
                                        </p:tgtEl>
                                        <p:attrNameLst>
                                          <p:attrName>style.visibility</p:attrName>
                                        </p:attrNameLst>
                                      </p:cBhvr>
                                      <p:to>
                                        <p:strVal val="hidden"/>
                                      </p:to>
                                    </p:set>
                                  </p:childTnLst>
                                </p:cTn>
                              </p:par>
                              <p:par>
                                <p:cTn id="61" presetID="22" presetClass="entr" presetSubtype="2"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right)">
                                      <p:cBhvr>
                                        <p:cTn id="63" dur="1000"/>
                                        <p:tgtEl>
                                          <p:spTgt spid="69"/>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wipe(right)">
                                      <p:cBhvr>
                                        <p:cTn id="66" dur="1000"/>
                                        <p:tgtEl>
                                          <p:spTgt spid="70"/>
                                        </p:tgtEl>
                                      </p:cBhvr>
                                    </p:animEffect>
                                  </p:childTnLst>
                                </p:cTn>
                              </p:par>
                              <p:par>
                                <p:cTn id="67" presetID="1" presetClass="exit" presetSubtype="0" fill="hold" nodeType="withEffect">
                                  <p:stCondLst>
                                    <p:cond delay="0"/>
                                  </p:stCondLst>
                                  <p:childTnLst>
                                    <p:set>
                                      <p:cBhvr>
                                        <p:cTn id="68"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43" grpId="0"/>
      <p:bldP spid="44" grpId="0"/>
      <p:bldP spid="61" grpId="0" animBg="1"/>
      <p:bldP spid="62" grpId="0" animBg="1"/>
      <p:bldP spid="67" grpId="0" animBg="1"/>
      <p:bldP spid="67" grpId="1" animBg="1"/>
      <p:bldP spid="68" grpId="0" animBg="1"/>
      <p:bldP spid="68" grpId="1" animBg="1"/>
      <p:bldP spid="69"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24 at 11.35.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44" y="0"/>
            <a:ext cx="7342227" cy="6858000"/>
          </a:xfrm>
          <a:prstGeom prst="rect">
            <a:avLst/>
          </a:prstGeom>
        </p:spPr>
      </p:pic>
      <p:sp>
        <p:nvSpPr>
          <p:cNvPr id="5" name="Espace réservé du numéro de diapositive 4"/>
          <p:cNvSpPr txBox="1">
            <a:spLocks/>
          </p:cNvSpPr>
          <p:nvPr/>
        </p:nvSpPr>
        <p:spPr>
          <a:xfrm>
            <a:off x="8342294" y="603437"/>
            <a:ext cx="504056" cy="36003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alpha val="80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2</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7115215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2908502"/>
            <a:ext cx="8807570" cy="655608"/>
          </a:xfrm>
        </p:spPr>
        <p:txBody>
          <a:bodyPr>
            <a:noAutofit/>
          </a:bodyPr>
          <a:lstStyle/>
          <a:p>
            <a:pPr algn="ctr"/>
            <a:r>
              <a:rPr lang="en-US" sz="4000" b="1" dirty="0" smtClean="0">
                <a:solidFill>
                  <a:srgbClr val="000000"/>
                </a:solidFill>
              </a:rPr>
              <a:t>Efficacy &amp; Safety Data for SGLT2 Inhibitors</a:t>
            </a:r>
            <a:endParaRPr lang="en-US" sz="4000" b="1" dirty="0">
              <a:solidFill>
                <a:srgbClr val="000000"/>
              </a:solidFill>
            </a:endParaRPr>
          </a:p>
        </p:txBody>
      </p:sp>
      <p:sp>
        <p:nvSpPr>
          <p:cNvPr id="4" name="Espace réservé du numéro de diapositive 4"/>
          <p:cNvSpPr txBox="1">
            <a:spLocks/>
          </p:cNvSpPr>
          <p:nvPr/>
        </p:nvSpPr>
        <p:spPr>
          <a:xfrm>
            <a:off x="8342294" y="603437"/>
            <a:ext cx="504056" cy="36003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alpha val="80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20</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615832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44207" y="660154"/>
            <a:ext cx="8232775" cy="603477"/>
          </a:xfrm>
        </p:spPr>
        <p:txBody>
          <a:bodyPr>
            <a:normAutofit/>
          </a:bodyPr>
          <a:lstStyle/>
          <a:p>
            <a:pPr>
              <a:defRPr/>
            </a:pPr>
            <a:r>
              <a:rPr lang="en-US" sz="2800" dirty="0" smtClean="0">
                <a:solidFill>
                  <a:srgbClr val="C00000"/>
                </a:solidFill>
                <a:latin typeface="Futura Std Medium"/>
                <a:ea typeface="Verdana Bold" charset="0"/>
                <a:cs typeface="Verdana Bold" charset="0"/>
                <a:sym typeface="Verdana Bold" charset="0"/>
              </a:rPr>
              <a:t>SGLT2 Inhibitors</a:t>
            </a:r>
            <a:endParaRPr lang="en-US" sz="2800" dirty="0">
              <a:solidFill>
                <a:srgbClr val="C00000"/>
              </a:solidFill>
              <a:latin typeface="Futura Std Medium"/>
              <a:ea typeface="ヒラギノ角ゴ ProN W6" charset="0"/>
              <a:cs typeface="ヒラギノ角ゴ ProN W6" charset="0"/>
              <a:sym typeface="Verdana Bold" charset="0"/>
            </a:endParaRPr>
          </a:p>
        </p:txBody>
      </p:sp>
      <p:sp>
        <p:nvSpPr>
          <p:cNvPr id="5" name="Slide Number Placeholder 4"/>
          <p:cNvSpPr>
            <a:spLocks noGrp="1"/>
          </p:cNvSpPr>
          <p:nvPr>
            <p:ph type="sldNum" sz="quarter" idx="12"/>
          </p:nvPr>
        </p:nvSpPr>
        <p:spPr/>
        <p:txBody>
          <a:bodyPr/>
          <a:lstStyle/>
          <a:p>
            <a:fld id="{3FE1A873-9A61-4725-97A1-6983DABC3932}" type="slidenum">
              <a:rPr lang="en-CA" smtClean="0">
                <a:latin typeface="Century Gothic"/>
                <a:cs typeface="Century Gothic"/>
              </a:rPr>
              <a:pPr/>
              <a:t>21</a:t>
            </a:fld>
            <a:endParaRPr lang="en-CA" dirty="0">
              <a:latin typeface="Century Gothic"/>
              <a:cs typeface="Century Gothic"/>
            </a:endParaRPr>
          </a:p>
        </p:txBody>
      </p:sp>
      <p:graphicFrame>
        <p:nvGraphicFramePr>
          <p:cNvPr id="15406" name="Group 46"/>
          <p:cNvGraphicFramePr>
            <a:graphicFrameLocks noGrp="1"/>
          </p:cNvGraphicFramePr>
          <p:nvPr/>
        </p:nvGraphicFramePr>
        <p:xfrm>
          <a:off x="0" y="0"/>
          <a:ext cx="9143999" cy="666433"/>
        </p:xfrm>
        <a:graphic>
          <a:graphicData uri="http://schemas.openxmlformats.org/drawingml/2006/table">
            <a:tbl>
              <a:tblPr/>
              <a:tblGrid>
                <a:gridCol w="1806998"/>
                <a:gridCol w="1318811"/>
                <a:gridCol w="1296298"/>
                <a:gridCol w="774935"/>
                <a:gridCol w="1216909"/>
                <a:gridCol w="1604377"/>
                <a:gridCol w="1125671"/>
              </a:tblGrid>
              <a:tr h="666433">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defRPr/>
                      </a:pPr>
                      <a:r>
                        <a:rPr lang="en-US" sz="1600" dirty="0" smtClean="0">
                          <a:solidFill>
                            <a:schemeClr val="bg1"/>
                          </a:solidFill>
                          <a:latin typeface="Futura Std Book"/>
                          <a:sym typeface="Calibri" pitchFamily="34" charset="0"/>
                        </a:rPr>
                        <a:t>Mechanism: Induces </a:t>
                      </a:r>
                      <a:r>
                        <a:rPr lang="en-US" sz="1600" dirty="0" err="1" smtClean="0">
                          <a:solidFill>
                            <a:schemeClr val="bg1"/>
                          </a:solidFill>
                          <a:latin typeface="Futura Std Book"/>
                          <a:sym typeface="Calibri" pitchFamily="34" charset="0"/>
                        </a:rPr>
                        <a:t>glucosuria</a:t>
                      </a:r>
                      <a:endParaRPr lang="en-US" sz="1600" dirty="0" smtClean="0">
                        <a:solidFill>
                          <a:schemeClr val="bg1"/>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0000"/>
                    </a:solid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r>
                        <a:rPr kumimoji="0" lang="en-US" sz="1600" b="0" i="0" u="none" strike="noStrike" cap="none" normalizeH="0" baseline="0" dirty="0" smtClean="0">
                          <a:ln>
                            <a:noFill/>
                          </a:ln>
                          <a:solidFill>
                            <a:srgbClr val="FFFFFF"/>
                          </a:solidFill>
                          <a:effectLst/>
                          <a:latin typeface="Futura Std Book"/>
                          <a:ea typeface="Calibri Bold" charset="0"/>
                          <a:cs typeface="Calibri Bold" charset="0"/>
                          <a:sym typeface="Calibri Bold" charset="0"/>
                        </a:rPr>
                        <a:t>A1c</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defRPr/>
                      </a:pPr>
                      <a:r>
                        <a:rPr kumimoji="0" lang="en-US" sz="1600" b="0" i="0" u="none" strike="noStrike" cap="none" normalizeH="0" baseline="0" dirty="0" smtClean="0">
                          <a:ln>
                            <a:noFill/>
                          </a:ln>
                          <a:solidFill>
                            <a:srgbClr val="FFFFFF"/>
                          </a:solidFill>
                          <a:effectLst/>
                          <a:latin typeface="Futura Std Book"/>
                          <a:ea typeface="Calibri" charset="0"/>
                          <a:cs typeface="Calibri" charset="0"/>
                          <a:sym typeface="Calibri" charset="0"/>
                        </a:rPr>
                        <a:t> </a:t>
                      </a:r>
                      <a:r>
                        <a:rPr kumimoji="0" lang="en-US" sz="1600" u="none" strike="noStrike" cap="none" normalizeH="0" baseline="0" dirty="0" smtClean="0">
                          <a:ln>
                            <a:noFill/>
                          </a:ln>
                          <a:solidFill>
                            <a:schemeClr val="bg1"/>
                          </a:solidFill>
                          <a:effectLst/>
                          <a:latin typeface="Futura Std Book"/>
                          <a:sym typeface="Calibri" charset="0"/>
                        </a:rPr>
                        <a:t> Weight</a:t>
                      </a:r>
                      <a:endParaRPr kumimoji="0" lang="en-US" sz="1600" b="0" i="0" u="none" strike="noStrike" cap="none" normalizeH="0" baseline="0" dirty="0" smtClean="0">
                        <a:ln>
                          <a:noFill/>
                        </a:ln>
                        <a:solidFill>
                          <a:schemeClr val="bg1"/>
                        </a:solidFill>
                        <a:effectLst/>
                        <a:latin typeface="Futura Std Book"/>
                        <a:ea typeface="Calibri" charset="0"/>
                        <a:cs typeface="Calibri" charset="0"/>
                        <a:sym typeface="Calibri"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r>
                        <a:rPr kumimoji="0" lang="en-US" sz="1600" b="0" i="0" u="none" strike="noStrike" cap="none" normalizeH="0" baseline="0" smtClean="0">
                          <a:ln>
                            <a:noFill/>
                          </a:ln>
                          <a:solidFill>
                            <a:srgbClr val="FFFFFF"/>
                          </a:solidFill>
                          <a:effectLst/>
                          <a:latin typeface="Futura Std Book"/>
                          <a:ea typeface="Calibri" charset="0"/>
                          <a:cs typeface="Calibri" charset="0"/>
                          <a:sym typeface="Calibri" charset="0"/>
                        </a:rPr>
                        <a:t>Hypos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r>
                        <a:rPr kumimoji="0" lang="en-US" sz="1600" u="none" strike="noStrike" cap="none" normalizeH="0" baseline="0" dirty="0" smtClean="0">
                          <a:ln>
                            <a:noFill/>
                          </a:ln>
                          <a:solidFill>
                            <a:schemeClr val="bg1"/>
                          </a:solidFill>
                          <a:effectLst/>
                          <a:latin typeface="Futura Std Book"/>
                          <a:sym typeface="Calibri" charset="0"/>
                        </a:rPr>
                        <a:t>BP</a:t>
                      </a:r>
                      <a:endParaRPr kumimoji="0" lang="en-US" sz="1600" b="0" i="0" u="none" strike="noStrike" cap="none" normalizeH="0" baseline="0" dirty="0" smtClean="0">
                        <a:ln>
                          <a:noFill/>
                        </a:ln>
                        <a:solidFill>
                          <a:srgbClr val="FFFFFF"/>
                        </a:solidFill>
                        <a:effectLst/>
                        <a:latin typeface="Futura Std Book"/>
                        <a:ea typeface="Calibri" charset="0"/>
                        <a:cs typeface="Calibri" charset="0"/>
                        <a:sym typeface="Calibri"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r>
                        <a:rPr kumimoji="0" lang="en-US" sz="1600" u="none" strike="noStrike" cap="none" normalizeH="0" baseline="0" dirty="0" smtClean="0">
                          <a:ln>
                            <a:noFill/>
                          </a:ln>
                          <a:solidFill>
                            <a:schemeClr val="bg1"/>
                          </a:solidFill>
                          <a:effectLst/>
                          <a:latin typeface="Futura Std Book"/>
                          <a:sym typeface="Calibri" charset="0"/>
                        </a:rPr>
                        <a:t>Side Effects</a:t>
                      </a:r>
                      <a:endParaRPr kumimoji="0" lang="en-US" sz="1600" b="0" i="0" u="none" strike="noStrike" cap="none" normalizeH="0" baseline="0" dirty="0" smtClean="0">
                        <a:ln>
                          <a:noFill/>
                        </a:ln>
                        <a:solidFill>
                          <a:schemeClr val="bg1"/>
                        </a:solidFill>
                        <a:effectLst/>
                        <a:latin typeface="Futura Std Book"/>
                        <a:ea typeface="Calibri" charset="0"/>
                        <a:cs typeface="Calibri" charset="0"/>
                        <a:sym typeface="Calibri"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r>
                        <a:rPr kumimoji="0" lang="en-US" sz="1600" u="none" strike="noStrike" cap="none" normalizeH="0" baseline="0" dirty="0" smtClean="0">
                          <a:ln>
                            <a:noFill/>
                          </a:ln>
                          <a:solidFill>
                            <a:schemeClr val="bg1"/>
                          </a:solidFill>
                          <a:effectLst/>
                          <a:latin typeface="Futura Std Book"/>
                          <a:sym typeface="Calibri" charset="0"/>
                        </a:rPr>
                        <a:t>Summary</a:t>
                      </a:r>
                      <a:endParaRPr kumimoji="0" lang="en-US" sz="1600" b="0" i="0" u="none" strike="noStrike" cap="none" normalizeH="0" baseline="0" dirty="0" smtClean="0">
                        <a:ln>
                          <a:noFill/>
                        </a:ln>
                        <a:solidFill>
                          <a:schemeClr val="bg1"/>
                        </a:solidFill>
                        <a:effectLst/>
                        <a:latin typeface="Futura Std Book"/>
                        <a:ea typeface="Calibri" charset="0"/>
                        <a:cs typeface="Calibri" charset="0"/>
                        <a:sym typeface="Calibri"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96522112"/>
              </p:ext>
            </p:extLst>
          </p:nvPr>
        </p:nvGraphicFramePr>
        <p:xfrm>
          <a:off x="309626" y="1357827"/>
          <a:ext cx="8420098" cy="4681711"/>
        </p:xfrm>
        <a:graphic>
          <a:graphicData uri="http://schemas.openxmlformats.org/drawingml/2006/table">
            <a:tbl>
              <a:tblPr firstRow="1">
                <a:tableStyleId>{073A0DAA-6AF3-43AB-8588-CEC1D06C72B9}</a:tableStyleId>
              </a:tblPr>
              <a:tblGrid>
                <a:gridCol w="2435224"/>
                <a:gridCol w="3988460"/>
                <a:gridCol w="1996414"/>
              </a:tblGrid>
              <a:tr h="424056">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u="none" strike="noStrike" cap="none" normalizeH="0" baseline="0" noProof="0" dirty="0" smtClean="0">
                          <a:ln>
                            <a:noFill/>
                          </a:ln>
                          <a:solidFill>
                            <a:schemeClr val="bg1"/>
                          </a:solidFill>
                          <a:effectLst/>
                          <a:latin typeface="Century Schoolbook"/>
                          <a:cs typeface="Century Schoolbook"/>
                          <a:sym typeface="Verdana" pitchFamily="-1" charset="0"/>
                        </a:rPr>
                        <a:t>Agent</a:t>
                      </a:r>
                      <a:endParaRPr kumimoji="0" lang="fr-CA" sz="1800" b="1" i="0" u="none" strike="noStrike" cap="none" normalizeH="0" baseline="0" noProof="0" dirty="0">
                        <a:ln>
                          <a:noFill/>
                        </a:ln>
                        <a:solidFill>
                          <a:schemeClr val="bg1"/>
                        </a:solidFill>
                        <a:effectLst/>
                        <a:latin typeface="Century Schoolbook"/>
                        <a:ea typeface="ヒラギノ角ゴ ProN W3" pitchFamily="-1" charset="-128"/>
                        <a:cs typeface="Century Schoolbook"/>
                        <a:sym typeface="Verdana" pitchFamily="-1" charset="0"/>
                      </a:endParaRPr>
                    </a:p>
                  </a:txBody>
                  <a:tcPr marL="38097" marR="38097" marT="38106" marB="38106" anchor="b"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gradFill flip="none" rotWithShape="1">
                      <a:gsLst>
                        <a:gs pos="77000">
                          <a:srgbClr val="A00000">
                            <a:alpha val="95000"/>
                          </a:srgbClr>
                        </a:gs>
                        <a:gs pos="100000">
                          <a:srgbClr val="FFFFFF">
                            <a:alpha val="55000"/>
                          </a:srgbClr>
                        </a:gs>
                      </a:gsLst>
                      <a:path path="circle">
                        <a:fillToRect l="50000" t="50000" r="50000" b="50000"/>
                      </a:path>
                      <a:tileRect/>
                    </a:gradFill>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u="none" strike="noStrike" cap="none" normalizeH="0" baseline="0" noProof="0" dirty="0" smtClean="0">
                          <a:ln>
                            <a:noFill/>
                          </a:ln>
                          <a:solidFill>
                            <a:schemeClr val="bg1"/>
                          </a:solidFill>
                          <a:effectLst/>
                          <a:latin typeface="Century Schoolbook"/>
                          <a:cs typeface="Century Schoolbook"/>
                          <a:sym typeface="Verdana" pitchFamily="-1" charset="0"/>
                        </a:rPr>
                        <a:t>Manufacturer</a:t>
                      </a:r>
                      <a:endParaRPr kumimoji="0" lang="fr-CA" sz="1800" b="1" i="0" u="none" strike="noStrike" cap="none" normalizeH="0" baseline="0" noProof="0" dirty="0">
                        <a:ln>
                          <a:noFill/>
                        </a:ln>
                        <a:solidFill>
                          <a:schemeClr val="bg1"/>
                        </a:solidFill>
                        <a:effectLst/>
                        <a:latin typeface="Century Schoolbook"/>
                        <a:ea typeface="ヒラギノ角ゴ ProN W3" pitchFamily="-1" charset="-128"/>
                        <a:cs typeface="Century Schoolbook"/>
                        <a:sym typeface="Verdana" pitchFamily="-1" charset="0"/>
                      </a:endParaRPr>
                    </a:p>
                  </a:txBody>
                  <a:tcPr marL="38097" marR="38097" marT="38106" marB="38106" anchor="b"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gradFill flip="none" rotWithShape="1">
                      <a:gsLst>
                        <a:gs pos="77000">
                          <a:srgbClr val="A00000">
                            <a:alpha val="95000"/>
                          </a:srgbClr>
                        </a:gs>
                        <a:gs pos="100000">
                          <a:srgbClr val="FFFFFF">
                            <a:alpha val="55000"/>
                          </a:srgbClr>
                        </a:gs>
                      </a:gsLst>
                      <a:path path="circle">
                        <a:fillToRect l="50000" t="50000" r="50000" b="50000"/>
                      </a:path>
                      <a:tileRect/>
                    </a:gradFill>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b="1" i="0" u="none" strike="noStrike" cap="none" normalizeH="0" baseline="0" noProof="0" dirty="0" err="1" smtClean="0">
                          <a:ln>
                            <a:noFill/>
                          </a:ln>
                          <a:solidFill>
                            <a:schemeClr val="bg1"/>
                          </a:solidFill>
                          <a:effectLst/>
                          <a:latin typeface="Century Schoolbook"/>
                          <a:ea typeface="ヒラギノ角ゴ ProN W3" pitchFamily="-1" charset="-128"/>
                          <a:cs typeface="Century Schoolbook"/>
                          <a:sym typeface="Verdana" pitchFamily="-1" charset="0"/>
                        </a:rPr>
                        <a:t>Status</a:t>
                      </a:r>
                      <a:endParaRPr kumimoji="0" lang="fr-CA" sz="1800" b="1" i="0" u="none" strike="noStrike" cap="none" normalizeH="0" baseline="0" noProof="0" dirty="0">
                        <a:ln>
                          <a:noFill/>
                        </a:ln>
                        <a:solidFill>
                          <a:schemeClr val="bg1"/>
                        </a:solidFill>
                        <a:effectLst/>
                        <a:latin typeface="Century Schoolbook"/>
                        <a:ea typeface="ヒラギノ角ゴ ProN W3" pitchFamily="-1" charset="-128"/>
                        <a:cs typeface="Century Schoolbook"/>
                        <a:sym typeface="Verdana" pitchFamily="-1" charset="0"/>
                      </a:endParaRPr>
                    </a:p>
                  </a:txBody>
                  <a:tcPr marL="38097" marR="38097" marT="38106" marB="38106" anchor="b"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gradFill flip="none" rotWithShape="1">
                      <a:gsLst>
                        <a:gs pos="77000">
                          <a:srgbClr val="A00000">
                            <a:alpha val="95000"/>
                          </a:srgbClr>
                        </a:gs>
                        <a:gs pos="100000">
                          <a:srgbClr val="FFFFFF">
                            <a:alpha val="55000"/>
                          </a:srgbClr>
                        </a:gs>
                      </a:gsLst>
                      <a:path path="circle">
                        <a:fillToRect l="50000" t="50000" r="50000" b="50000"/>
                      </a:path>
                      <a:tileRect/>
                    </a:gradFill>
                  </a:tcPr>
                </a:tc>
              </a:tr>
              <a:tr h="1103821">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b="1"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Canagliflozin</a:t>
                      </a:r>
                      <a:endParaRPr kumimoji="0" lang="fr-CA" sz="18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2000" b="1" u="none" strike="noStrike" cap="none" normalizeH="0" baseline="0" noProof="0" dirty="0" smtClean="0">
                          <a:ln>
                            <a:noFill/>
                          </a:ln>
                          <a:effectLst/>
                          <a:latin typeface="Arial" panose="020B0604020202020204" pitchFamily="34" charset="0"/>
                          <a:cs typeface="Arial" panose="020B0604020202020204" pitchFamily="34" charset="0"/>
                          <a:sym typeface="Monaco" pitchFamily="-1" charset="0"/>
                        </a:rPr>
                        <a:t>Janssen Inc.</a:t>
                      </a:r>
                      <a:endParaRPr kumimoji="0" lang="fr-CA" sz="20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400" b="1" i="0" u="none" strike="noStrike" cap="none" normalizeH="0" baseline="0" noProof="0" dirty="0" err="1"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Approved</a:t>
                      </a:r>
                      <a:r>
                        <a:rPr kumimoji="0" lang="fr-CA" sz="1400" b="1" i="0" u="none" strike="noStrike" cap="none" normalizeH="0" baseline="0" noProof="0" dirty="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 in </a:t>
                      </a:r>
                      <a:r>
                        <a:rPr kumimoji="0" lang="fr-CA" sz="1400" b="1" i="0" u="none" strike="noStrike" cap="none" normalizeH="0" baseline="0" noProof="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Canada, the </a:t>
                      </a:r>
                      <a:r>
                        <a:rPr kumimoji="0" lang="fr-CA" sz="1400" b="1" i="0" u="none" strike="noStrike" cap="none" normalizeH="0" baseline="0" noProof="0" dirty="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United States, </a:t>
                      </a:r>
                      <a:r>
                        <a:rPr kumimoji="0" lang="fr-CA" sz="1400" b="1" i="0" u="none" strike="noStrike" cap="none" normalizeH="0" baseline="0" noProof="0" dirty="0" err="1"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Australia</a:t>
                      </a:r>
                      <a:r>
                        <a:rPr kumimoji="0" lang="fr-CA" sz="1400" b="1" i="0" u="none" strike="noStrike" cap="none" normalizeH="0" baseline="0" noProof="0" dirty="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 Europe and Mexico</a:t>
                      </a:r>
                      <a:endParaRPr kumimoji="0" lang="fr-CA" sz="14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r>
              <a:tr h="777875">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b="1"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Dapagliflozin</a:t>
                      </a:r>
                      <a:endParaRPr kumimoji="0" lang="fr-CA" sz="18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b="1"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AstraZeneca</a:t>
                      </a:r>
                      <a:endParaRPr kumimoji="0" lang="fr-CA" sz="18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400" b="1" i="0" u="none" strike="noStrike" cap="none" normalizeH="0" baseline="0" noProof="0" dirty="0" err="1"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Approved</a:t>
                      </a:r>
                      <a:r>
                        <a:rPr kumimoji="0" lang="fr-CA" sz="1400" b="1" i="0" u="none" strike="noStrike" cap="none" normalizeH="0" baseline="0" noProof="0" dirty="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 in Europe </a:t>
                      </a:r>
                      <a:r>
                        <a:rPr kumimoji="0" lang="fr-CA" sz="1400" b="1" i="0" u="none" strike="noStrike" cap="none" normalizeH="0" baseline="0" noProof="0" dirty="0" err="1"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Australia</a:t>
                      </a:r>
                      <a:r>
                        <a:rPr kumimoji="0" lang="fr-CA" sz="1400" b="1" i="0" u="none" strike="noStrike" cap="none" normalizeH="0" baseline="0" noProof="0" dirty="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 and United States</a:t>
                      </a:r>
                      <a:endParaRPr kumimoji="0" lang="fr-CA" sz="14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r>
              <a:tr h="753158">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b="1"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Empagliflozin</a:t>
                      </a:r>
                      <a:endParaRPr kumimoji="0" lang="fr-CA" sz="18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800" b="1" u="none" strike="noStrike" cap="none" normalizeH="0" baseline="0" noProof="0" dirty="0" smtClean="0">
                          <a:ln>
                            <a:noFill/>
                          </a:ln>
                          <a:effectLst/>
                          <a:latin typeface="Arial" panose="020B0604020202020204" pitchFamily="34" charset="0"/>
                          <a:cs typeface="Arial" panose="020B0604020202020204" pitchFamily="34" charset="0"/>
                          <a:sym typeface="Monaco" pitchFamily="-1" charset="0"/>
                        </a:rPr>
                        <a:t>Boehringer Ingelheim/Eli Lilly</a:t>
                      </a:r>
                      <a:endParaRPr kumimoji="0" lang="fr-CA" sz="18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400" b="1" i="0" u="none" strike="noStrike" cap="none" normalizeH="0" baseline="0" noProof="0" dirty="0" err="1"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Approved</a:t>
                      </a:r>
                      <a:r>
                        <a:rPr kumimoji="0" lang="fr-CA" sz="1400" b="1" i="0" u="none" strike="noStrike" cap="none" normalizeH="0" baseline="0" noProof="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 in Europe</a:t>
                      </a:r>
                      <a:endParaRPr kumimoji="0" lang="fr-CA" sz="14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r>
              <a:tr h="391886">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Ertugliflozin</a:t>
                      </a:r>
                      <a:endParaRPr kumimoji="0" lang="fr-CA" sz="1600" b="0"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smtClean="0">
                          <a:ln>
                            <a:noFill/>
                          </a:ln>
                          <a:effectLst/>
                          <a:latin typeface="Arial" panose="020B0604020202020204" pitchFamily="34" charset="0"/>
                          <a:cs typeface="Arial" panose="020B0604020202020204" pitchFamily="34" charset="0"/>
                          <a:sym typeface="Monaco" pitchFamily="-1" charset="0"/>
                        </a:rPr>
                        <a:t>Merck/Pfizer</a:t>
                      </a:r>
                      <a:endParaRPr kumimoji="0" lang="fr-CA" sz="1600" b="0"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endParaRPr kumimoji="0" lang="fr-CA" sz="16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r>
              <a:tr h="439387">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Ipragliflozin</a:t>
                      </a:r>
                      <a:endParaRPr kumimoji="0" lang="fr-CA" sz="1600" b="0"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smtClean="0">
                          <a:ln>
                            <a:noFill/>
                          </a:ln>
                          <a:effectLst/>
                          <a:latin typeface="Arial" panose="020B0604020202020204" pitchFamily="34" charset="0"/>
                          <a:cs typeface="Arial" panose="020B0604020202020204" pitchFamily="34" charset="0"/>
                          <a:sym typeface="Monaco" pitchFamily="-1" charset="0"/>
                        </a:rPr>
                        <a:t>Astellas/Kotobuki</a:t>
                      </a:r>
                      <a:endParaRPr kumimoji="0" lang="fr-CA" sz="1600" b="0"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400" b="1" i="0" u="none" strike="noStrike" cap="none" normalizeH="0" baseline="0" noProof="0" dirty="0" err="1"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Approved</a:t>
                      </a:r>
                      <a:r>
                        <a:rPr kumimoji="0" lang="fr-CA" sz="1400" b="1" i="0" u="none" strike="noStrike" cap="none" normalizeH="0" baseline="0" noProof="0" dirty="0"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 in </a:t>
                      </a:r>
                      <a:r>
                        <a:rPr kumimoji="0" lang="fr-CA" sz="1400" b="1" i="0" u="none" strike="noStrike" cap="none" normalizeH="0" baseline="0" noProof="0" dirty="0" err="1" smtClean="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rPr>
                        <a:t>Japan</a:t>
                      </a:r>
                      <a:endParaRPr kumimoji="0" lang="fr-CA" sz="14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r>
              <a:tr h="415636">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Luseogliflozin</a:t>
                      </a:r>
                      <a:endParaRPr kumimoji="0" lang="fr-CA" sz="1600" b="0"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Taisho</a:t>
                      </a:r>
                      <a:endParaRPr kumimoji="0" lang="fr-CA" sz="1600" b="0" i="0" u="none" strike="noStrike" cap="none" normalizeH="0" baseline="0" noProof="0" dirty="0">
                        <a:ln>
                          <a:noFill/>
                        </a:ln>
                        <a:solidFill>
                          <a:srgbClr val="FF0000"/>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endParaRPr kumimoji="0" lang="fr-CA" sz="1600" b="1" i="0" u="none" strike="noStrike" cap="none" normalizeH="0" baseline="0" noProof="0" dirty="0">
                        <a:ln>
                          <a:noFill/>
                        </a:ln>
                        <a:solidFill>
                          <a:srgbClr val="FF0000"/>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r>
              <a:tr h="373467">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err="1" smtClean="0">
                          <a:ln>
                            <a:noFill/>
                          </a:ln>
                          <a:effectLst/>
                          <a:latin typeface="Arial" panose="020B0604020202020204" pitchFamily="34" charset="0"/>
                          <a:cs typeface="Arial" panose="020B0604020202020204" pitchFamily="34" charset="0"/>
                          <a:sym typeface="Monaco" pitchFamily="-1" charset="0"/>
                        </a:rPr>
                        <a:t>Tofogliflozin</a:t>
                      </a:r>
                      <a:endParaRPr kumimoji="0" lang="fr-CA" sz="1600" b="0"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r>
                        <a:rPr kumimoji="0" lang="fr-CA" sz="1600" b="0" u="none" strike="noStrike" cap="none" normalizeH="0" baseline="0" noProof="0" dirty="0" smtClean="0">
                          <a:ln>
                            <a:noFill/>
                          </a:ln>
                          <a:effectLst/>
                          <a:latin typeface="Arial" panose="020B0604020202020204" pitchFamily="34" charset="0"/>
                          <a:cs typeface="Arial" panose="020B0604020202020204" pitchFamily="34" charset="0"/>
                          <a:sym typeface="Monaco" pitchFamily="-1" charset="0"/>
                        </a:rPr>
                        <a:t>Chugai/ Roche</a:t>
                      </a:r>
                      <a:endParaRPr kumimoji="0" lang="fr-CA" sz="1600" b="0"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c>
                  <a:txBody>
                    <a:bodyPr/>
                    <a:lstStyle/>
                    <a:p>
                      <a:pPr marL="38100" marR="0" lvl="0" indent="0" algn="ctr" defTabSz="914400" rtl="0" eaLnBrk="1" fontAlgn="base" latinLnBrk="0" hangingPunct="1">
                        <a:lnSpc>
                          <a:spcPct val="110000"/>
                        </a:lnSpc>
                        <a:spcBef>
                          <a:spcPct val="0"/>
                        </a:spcBef>
                        <a:spcAft>
                          <a:spcPct val="0"/>
                        </a:spcAft>
                        <a:buClrTx/>
                        <a:buSzPct val="139000"/>
                        <a:buFontTx/>
                        <a:buNone/>
                        <a:tabLst/>
                      </a:pPr>
                      <a:endParaRPr kumimoji="0" lang="fr-CA" sz="1600" b="1" i="0" u="none" strike="noStrike" cap="none" normalizeH="0" baseline="0" noProof="0" dirty="0">
                        <a:ln>
                          <a:noFill/>
                        </a:ln>
                        <a:solidFill>
                          <a:srgbClr val="000033"/>
                        </a:solidFill>
                        <a:effectLst/>
                        <a:latin typeface="Arial" panose="020B0604020202020204" pitchFamily="34" charset="0"/>
                        <a:ea typeface="ヒラギノ角ゴ ProN W3" pitchFamily="-1" charset="-128"/>
                        <a:cs typeface="Arial" panose="020B0604020202020204" pitchFamily="34" charset="0"/>
                        <a:sym typeface="Monaco" pitchFamily="-1" charset="0"/>
                      </a:endParaRPr>
                    </a:p>
                  </a:txBody>
                  <a:tcPr marL="38097" marR="38097" marT="38106" marB="38106" anchor="ctr" horzOverflow="overflow">
                    <a:lnL w="28575" cap="flat" cmpd="sng" algn="ctr">
                      <a:solidFill>
                        <a:srgbClr val="8D0E04"/>
                      </a:solidFill>
                      <a:prstDash val="solid"/>
                      <a:round/>
                      <a:headEnd type="none" w="med" len="med"/>
                      <a:tailEnd type="none" w="med" len="med"/>
                    </a:lnL>
                    <a:lnR w="28575" cap="flat" cmpd="sng" algn="ctr">
                      <a:solidFill>
                        <a:srgbClr val="8D0E04"/>
                      </a:solidFill>
                      <a:prstDash val="solid"/>
                      <a:round/>
                      <a:headEnd type="none" w="med" len="med"/>
                      <a:tailEnd type="none" w="med" len="med"/>
                    </a:lnR>
                    <a:lnT w="28575" cap="flat" cmpd="sng" algn="ctr">
                      <a:solidFill>
                        <a:srgbClr val="8D0E04"/>
                      </a:solidFill>
                      <a:prstDash val="solid"/>
                      <a:round/>
                      <a:headEnd type="none" w="med" len="med"/>
                      <a:tailEnd type="none" w="med" len="med"/>
                    </a:lnT>
                    <a:lnB w="28575" cap="flat" cmpd="sng" algn="ctr">
                      <a:solidFill>
                        <a:srgbClr val="8D0E04"/>
                      </a:solidFill>
                      <a:prstDash val="solid"/>
                      <a:round/>
                      <a:headEnd type="none" w="med" len="med"/>
                      <a:tailEnd type="none" w="med" len="med"/>
                    </a:lnB>
                  </a:tcPr>
                </a:tc>
              </a:tr>
            </a:tbl>
          </a:graphicData>
        </a:graphic>
      </p:graphicFrame>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38289"/>
            <a:ext cx="8807570" cy="655608"/>
          </a:xfrm>
        </p:spPr>
        <p:txBody>
          <a:bodyPr/>
          <a:lstStyle/>
          <a:p>
            <a:r>
              <a:rPr lang="en-US" b="1" dirty="0" smtClean="0"/>
              <a:t>Inhibiting SGLT2 In Diabetes: </a:t>
            </a:r>
            <a:r>
              <a:rPr lang="en-US" b="1" dirty="0" err="1" smtClean="0"/>
              <a:t>ImPACT</a:t>
            </a:r>
            <a:endParaRPr lang="en-US" b="1" dirty="0"/>
          </a:p>
        </p:txBody>
      </p:sp>
      <p:sp>
        <p:nvSpPr>
          <p:cNvPr id="3" name="Content Placeholder 2"/>
          <p:cNvSpPr>
            <a:spLocks noGrp="1"/>
          </p:cNvSpPr>
          <p:nvPr>
            <p:ph idx="1"/>
          </p:nvPr>
        </p:nvSpPr>
        <p:spPr>
          <a:xfrm>
            <a:off x="2688562" y="1402119"/>
            <a:ext cx="6218334" cy="1171180"/>
          </a:xfrm>
        </p:spPr>
        <p:txBody>
          <a:bodyPr>
            <a:normAutofit fontScale="92500" lnSpcReduction="20000"/>
          </a:bodyPr>
          <a:lstStyle/>
          <a:p>
            <a:r>
              <a:rPr lang="en-US" dirty="0" smtClean="0"/>
              <a:t>RT</a:t>
            </a:r>
            <a:r>
              <a:rPr lang="en-US" baseline="-25000" dirty="0" smtClean="0"/>
              <a:t>G</a:t>
            </a:r>
            <a:r>
              <a:rPr lang="en-US" dirty="0" smtClean="0"/>
              <a:t> moves closer to that of patients without diabetes and glycosuria occurs until plasma glucose falls below RT</a:t>
            </a:r>
            <a:r>
              <a:rPr lang="en-US" baseline="-25000" dirty="0" smtClean="0"/>
              <a:t>G</a:t>
            </a:r>
            <a:r>
              <a:rPr lang="en-US" dirty="0" smtClean="0"/>
              <a:t>. Blood sugar and A</a:t>
            </a:r>
            <a:r>
              <a:rPr lang="en-US" baseline="-25000" dirty="0" smtClean="0"/>
              <a:t>1</a:t>
            </a:r>
            <a:r>
              <a:rPr lang="en-US" dirty="0" smtClean="0"/>
              <a:t>C fall. Little or no hypoglycemia. </a:t>
            </a:r>
            <a:endParaRPr lang="en-US" dirty="0"/>
          </a:p>
        </p:txBody>
      </p:sp>
      <p:sp>
        <p:nvSpPr>
          <p:cNvPr id="7" name="Rectangle 6"/>
          <p:cNvSpPr/>
          <p:nvPr/>
        </p:nvSpPr>
        <p:spPr>
          <a:xfrm>
            <a:off x="604766" y="1235309"/>
            <a:ext cx="1204814" cy="923330"/>
          </a:xfrm>
          <a:prstGeom prst="rect">
            <a:avLst/>
          </a:prstGeom>
          <a:noFill/>
        </p:spPr>
        <p:txBody>
          <a:bodyPr wrap="none" lIns="91440" tIns="45720" rIns="91440" bIns="45720">
            <a:spAutoFit/>
          </a:bodyPr>
          <a:lstStyle/>
          <a:p>
            <a:pPr algn="ctr"/>
            <a:r>
              <a:rPr lang="en-C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r>
              <a:rPr lang="en-CA" sz="5400" b="1" baseline="-25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en-C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endParaRPr lang="en-C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789902" y="4191963"/>
            <a:ext cx="9414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BP</a:t>
            </a:r>
            <a:endParaRPr lang="en-C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05412" y="2727790"/>
            <a:ext cx="1052316" cy="923330"/>
          </a:xfrm>
          <a:prstGeom prst="rect">
            <a:avLst/>
          </a:prstGeom>
          <a:noFill/>
        </p:spPr>
        <p:txBody>
          <a:bodyPr wrap="none" lIns="91440" tIns="45720" rIns="91440" bIns="45720">
            <a:spAutoFit/>
          </a:bodyPr>
          <a:lstStyle/>
          <a:p>
            <a:pPr algn="ctr"/>
            <a:r>
              <a:rPr lang="en-CA"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Wt</a:t>
            </a:r>
            <a:endParaRPr lang="en-C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Content Placeholder 2"/>
          <p:cNvSpPr txBox="1">
            <a:spLocks/>
          </p:cNvSpPr>
          <p:nvPr/>
        </p:nvSpPr>
        <p:spPr>
          <a:xfrm>
            <a:off x="2676022" y="4408233"/>
            <a:ext cx="6218334" cy="1171180"/>
          </a:xfrm>
          <a:prstGeom prst="rect">
            <a:avLst/>
          </a:prstGeom>
        </p:spPr>
        <p:txBody>
          <a:bodyPr vert="horz" lIns="91440" tIns="45720" rIns="91440" bIns="45720" rtlCol="0">
            <a:normAutofit fontScale="92500" lnSpcReduction="20000"/>
          </a:bodyPr>
          <a:lstStyle>
            <a:lvl1pPr marL="180000" indent="-180000" algn="l" defTabSz="914400" rtl="0" eaLnBrk="1" latinLnBrk="0" hangingPunct="1">
              <a:spcBef>
                <a:spcPct val="20000"/>
              </a:spcBef>
              <a:buClr>
                <a:schemeClr val="accent6">
                  <a:lumMod val="75000"/>
                </a:schemeClr>
              </a:buClr>
              <a:buFont typeface="Arial" pitchFamily="34" charset="0"/>
              <a:buChar char="•"/>
              <a:defRPr sz="2400" kern="1200">
                <a:solidFill>
                  <a:schemeClr val="tx1">
                    <a:lumMod val="95000"/>
                    <a:lumOff val="5000"/>
                  </a:schemeClr>
                </a:solidFill>
                <a:latin typeface="Futura Std Book" pitchFamily="34" charset="0"/>
                <a:ea typeface="+mn-ea"/>
                <a:cs typeface="+mn-cs"/>
              </a:defRPr>
            </a:lvl1pPr>
            <a:lvl2pPr marL="54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2pPr>
            <a:lvl3pPr marL="90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3pPr>
            <a:lvl4pPr marL="126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4pPr>
            <a:lvl5pPr marL="162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Increased sodium excretion due to blockade of SGLT2 will lead to a diuretic effect and lower BP, approximately </a:t>
            </a:r>
            <a:r>
              <a:rPr lang="en-US" dirty="0" smtClean="0"/>
              <a:t>5mm/</a:t>
            </a:r>
            <a:r>
              <a:rPr lang="en-US" dirty="0" smtClean="0"/>
              <a:t>Hg in systolic BP (similar to thiazide diuretics). </a:t>
            </a:r>
            <a:endParaRPr lang="en-US" dirty="0"/>
          </a:p>
        </p:txBody>
      </p:sp>
      <p:sp>
        <p:nvSpPr>
          <p:cNvPr id="12" name="Content Placeholder 2"/>
          <p:cNvSpPr txBox="1">
            <a:spLocks/>
          </p:cNvSpPr>
          <p:nvPr/>
        </p:nvSpPr>
        <p:spPr>
          <a:xfrm>
            <a:off x="2661762" y="2878101"/>
            <a:ext cx="6218334" cy="1171180"/>
          </a:xfrm>
          <a:prstGeom prst="rect">
            <a:avLst/>
          </a:prstGeom>
        </p:spPr>
        <p:txBody>
          <a:bodyPr vert="horz" lIns="91440" tIns="45720" rIns="91440" bIns="45720" rtlCol="0">
            <a:normAutofit/>
          </a:bodyPr>
          <a:lstStyle>
            <a:lvl1pPr marL="180000" indent="-180000" algn="l" defTabSz="914400" rtl="0" eaLnBrk="1" latinLnBrk="0" hangingPunct="1">
              <a:spcBef>
                <a:spcPct val="20000"/>
              </a:spcBef>
              <a:buClr>
                <a:schemeClr val="accent6">
                  <a:lumMod val="75000"/>
                </a:schemeClr>
              </a:buClr>
              <a:buFont typeface="Arial" pitchFamily="34" charset="0"/>
              <a:buChar char="•"/>
              <a:defRPr sz="2400" kern="1200">
                <a:solidFill>
                  <a:schemeClr val="tx1">
                    <a:lumMod val="95000"/>
                    <a:lumOff val="5000"/>
                  </a:schemeClr>
                </a:solidFill>
                <a:latin typeface="Futura Std Book" pitchFamily="34" charset="0"/>
                <a:ea typeface="+mn-ea"/>
                <a:cs typeface="+mn-cs"/>
              </a:defRPr>
            </a:lvl1pPr>
            <a:lvl2pPr marL="54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2pPr>
            <a:lvl3pPr marL="90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3pPr>
            <a:lvl4pPr marL="126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4pPr>
            <a:lvl5pPr marL="162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Net loss of glucose amounts to 80-100g/day (300-400cal/day). There is the potential for 3-4 kg of durable weight loss. </a:t>
            </a:r>
            <a:endParaRPr lang="en-US" sz="2200" dirty="0"/>
          </a:p>
        </p:txBody>
      </p:sp>
      <p:sp>
        <p:nvSpPr>
          <p:cNvPr id="13" name="Espace réservé du numéro de diapositive 4"/>
          <p:cNvSpPr txBox="1">
            <a:spLocks/>
          </p:cNvSpPr>
          <p:nvPr/>
        </p:nvSpPr>
        <p:spPr>
          <a:xfrm>
            <a:off x="8362740" y="623873"/>
            <a:ext cx="504056" cy="360039"/>
          </a:xfrm>
          <a:prstGeom prst="rect">
            <a:avLst/>
          </a:prstGeom>
          <a:effectLst/>
        </p:spPr>
        <p:txBody>
          <a:bodyPr vert="horz" lIns="91440" tIns="45720" rIns="91440" bIns="45720" rtlCol="0" anchor="ctr"/>
          <a:lstStyle>
            <a:defPPr>
              <a:defRPr lang="en-US"/>
            </a:defPPr>
            <a:lvl1pPr marL="0" algn="ctr" defTabSz="914400" rtl="0" eaLnBrk="1" latinLnBrk="0" hangingPunct="1">
              <a:defRPr sz="1400" b="1" kern="1200">
                <a:solidFill>
                  <a:schemeClr val="bg1">
                    <a:alpha val="99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22</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23131840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nvGraphicFramePr>
        <p:xfrm>
          <a:off x="0" y="0"/>
          <a:ext cx="9144002" cy="654050"/>
        </p:xfrm>
        <a:graphic>
          <a:graphicData uri="http://schemas.openxmlformats.org/drawingml/2006/table">
            <a:tbl>
              <a:tblPr/>
              <a:tblGrid>
                <a:gridCol w="1806998"/>
                <a:gridCol w="1318811"/>
                <a:gridCol w="1296299"/>
                <a:gridCol w="774936"/>
                <a:gridCol w="1216910"/>
                <a:gridCol w="1604377"/>
                <a:gridCol w="1125671"/>
              </a:tblGrid>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Mechanism:</a:t>
                      </a:r>
                      <a:b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b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Induces glucosuria</a:t>
                      </a:r>
                    </a:p>
                  </a:txBody>
                  <a:tcPr marL="35719" marR="35719" marT="35687" marB="356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A1C</a:t>
                      </a:r>
                    </a:p>
                  </a:txBody>
                  <a:tcPr marL="35719" marR="35719" marT="35687" marB="356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 Weight</a:t>
                      </a:r>
                    </a:p>
                  </a:txBody>
                  <a:tcPr marL="35719" marR="35719" marT="35687" marB="356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Hypos</a:t>
                      </a:r>
                    </a:p>
                  </a:txBody>
                  <a:tcPr marL="35719" marR="35719" marT="35687" marB="356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BP</a:t>
                      </a:r>
                    </a:p>
                  </a:txBody>
                  <a:tcPr marL="35719" marR="35719" marT="35687" marB="356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Side Effects</a:t>
                      </a:r>
                    </a:p>
                  </a:txBody>
                  <a:tcPr marL="35719" marR="35719" marT="35687" marB="356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Conclusion</a:t>
                      </a:r>
                    </a:p>
                  </a:txBody>
                  <a:tcPr marL="35719" marR="35719" marT="35687" marB="356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3322" name="Rectangle 54"/>
          <p:cNvSpPr>
            <a:spLocks/>
          </p:cNvSpPr>
          <p:nvPr/>
        </p:nvSpPr>
        <p:spPr bwMode="auto">
          <a:xfrm>
            <a:off x="258763" y="1660525"/>
            <a:ext cx="86534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CA">
              <a:solidFill>
                <a:srgbClr val="404040"/>
              </a:solidFill>
            </a:endParaRPr>
          </a:p>
        </p:txBody>
      </p:sp>
      <p:graphicFrame>
        <p:nvGraphicFramePr>
          <p:cNvPr id="13323" name="Object 2"/>
          <p:cNvGraphicFramePr>
            <a:graphicFrameLocks/>
          </p:cNvGraphicFramePr>
          <p:nvPr/>
        </p:nvGraphicFramePr>
        <p:xfrm>
          <a:off x="519113" y="1870075"/>
          <a:ext cx="8242300" cy="4232275"/>
        </p:xfrm>
        <a:graphic>
          <a:graphicData uri="http://schemas.openxmlformats.org/presentationml/2006/ole">
            <mc:AlternateContent xmlns:mc="http://schemas.openxmlformats.org/markup-compatibility/2006">
              <mc:Choice xmlns:v="urn:schemas-microsoft-com:vml" Requires="v">
                <p:oleObj spid="_x0000_s608301" r:id="rId4" imgW="8242506" imgH="4230991" progId="Excel.Chart.8">
                  <p:embed/>
                </p:oleObj>
              </mc:Choice>
              <mc:Fallback>
                <p:oleObj r:id="rId4" imgW="8242506" imgH="423099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1870075"/>
                        <a:ext cx="8242300" cy="423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8" name="Rectangle 64"/>
          <p:cNvSpPr>
            <a:spLocks/>
          </p:cNvSpPr>
          <p:nvPr/>
        </p:nvSpPr>
        <p:spPr bwMode="auto">
          <a:xfrm>
            <a:off x="1081088" y="5422900"/>
            <a:ext cx="339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(-1.17)</a:t>
            </a:r>
          </a:p>
        </p:txBody>
      </p:sp>
      <p:sp>
        <p:nvSpPr>
          <p:cNvPr id="10259" name="Rectangle 65"/>
          <p:cNvSpPr>
            <a:spLocks/>
          </p:cNvSpPr>
          <p:nvPr/>
        </p:nvSpPr>
        <p:spPr bwMode="auto">
          <a:xfrm>
            <a:off x="1419225" y="5072063"/>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(-0.66)</a:t>
            </a:r>
          </a:p>
        </p:txBody>
      </p:sp>
      <p:sp>
        <p:nvSpPr>
          <p:cNvPr id="10260" name="Rectangle 66"/>
          <p:cNvSpPr>
            <a:spLocks/>
          </p:cNvSpPr>
          <p:nvPr/>
        </p:nvSpPr>
        <p:spPr bwMode="auto">
          <a:xfrm>
            <a:off x="1758950" y="4794250"/>
            <a:ext cx="339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(-0.70)</a:t>
            </a:r>
          </a:p>
        </p:txBody>
      </p:sp>
      <p:sp>
        <p:nvSpPr>
          <p:cNvPr id="10261" name="Rectangle 67"/>
          <p:cNvSpPr>
            <a:spLocks/>
          </p:cNvSpPr>
          <p:nvPr/>
        </p:nvSpPr>
        <p:spPr bwMode="auto">
          <a:xfrm>
            <a:off x="2339975" y="5249863"/>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(-0.78)</a:t>
            </a:r>
          </a:p>
        </p:txBody>
      </p:sp>
      <p:sp>
        <p:nvSpPr>
          <p:cNvPr id="10262" name="Rectangle 68"/>
          <p:cNvSpPr>
            <a:spLocks/>
          </p:cNvSpPr>
          <p:nvPr/>
        </p:nvSpPr>
        <p:spPr bwMode="auto">
          <a:xfrm>
            <a:off x="2714625" y="4926013"/>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(-0.54)</a:t>
            </a:r>
          </a:p>
        </p:txBody>
      </p:sp>
      <p:sp>
        <p:nvSpPr>
          <p:cNvPr id="10263" name="Rectangle 69"/>
          <p:cNvSpPr>
            <a:spLocks/>
          </p:cNvSpPr>
          <p:nvPr/>
        </p:nvSpPr>
        <p:spPr bwMode="auto">
          <a:xfrm>
            <a:off x="3033713" y="4759325"/>
            <a:ext cx="339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(-0.64)</a:t>
            </a:r>
          </a:p>
        </p:txBody>
      </p:sp>
      <p:sp>
        <p:nvSpPr>
          <p:cNvPr id="10264" name="Rectangle 70"/>
          <p:cNvSpPr>
            <a:spLocks/>
          </p:cNvSpPr>
          <p:nvPr/>
        </p:nvSpPr>
        <p:spPr bwMode="auto">
          <a:xfrm>
            <a:off x="3603625" y="4779963"/>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(-0.83)</a:t>
            </a:r>
          </a:p>
        </p:txBody>
      </p:sp>
      <p:sp>
        <p:nvSpPr>
          <p:cNvPr id="10265" name="Rectangle 71"/>
          <p:cNvSpPr>
            <a:spLocks/>
          </p:cNvSpPr>
          <p:nvPr/>
        </p:nvSpPr>
        <p:spPr bwMode="auto">
          <a:xfrm>
            <a:off x="3959225" y="4845050"/>
            <a:ext cx="339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(-0.69)</a:t>
            </a:r>
          </a:p>
        </p:txBody>
      </p:sp>
      <p:sp>
        <p:nvSpPr>
          <p:cNvPr id="10266" name="Rectangle 72"/>
          <p:cNvSpPr>
            <a:spLocks/>
          </p:cNvSpPr>
          <p:nvPr/>
        </p:nvSpPr>
        <p:spPr bwMode="auto">
          <a:xfrm>
            <a:off x="4887913" y="5494338"/>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(-0.93)</a:t>
            </a:r>
          </a:p>
        </p:txBody>
      </p:sp>
      <p:sp>
        <p:nvSpPr>
          <p:cNvPr id="10267" name="Rectangle 73"/>
          <p:cNvSpPr>
            <a:spLocks/>
          </p:cNvSpPr>
          <p:nvPr/>
        </p:nvSpPr>
        <p:spPr bwMode="auto">
          <a:xfrm>
            <a:off x="5545138" y="4738688"/>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(-0.60)</a:t>
            </a:r>
          </a:p>
        </p:txBody>
      </p:sp>
      <p:sp>
        <p:nvSpPr>
          <p:cNvPr id="10268" name="Rectangle 74"/>
          <p:cNvSpPr>
            <a:spLocks/>
          </p:cNvSpPr>
          <p:nvPr/>
        </p:nvSpPr>
        <p:spPr bwMode="auto">
          <a:xfrm>
            <a:off x="6140450" y="5399088"/>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(-0.77)</a:t>
            </a:r>
          </a:p>
        </p:txBody>
      </p:sp>
      <p:sp>
        <p:nvSpPr>
          <p:cNvPr id="10269" name="Rectangle 75"/>
          <p:cNvSpPr>
            <a:spLocks/>
          </p:cNvSpPr>
          <p:nvPr/>
        </p:nvSpPr>
        <p:spPr bwMode="auto">
          <a:xfrm>
            <a:off x="6457950" y="5287963"/>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(-0.55)</a:t>
            </a:r>
          </a:p>
        </p:txBody>
      </p:sp>
      <p:sp>
        <p:nvSpPr>
          <p:cNvPr id="10270" name="Rectangle 76"/>
          <p:cNvSpPr>
            <a:spLocks/>
          </p:cNvSpPr>
          <p:nvPr/>
        </p:nvSpPr>
        <p:spPr bwMode="auto">
          <a:xfrm>
            <a:off x="6813550" y="4618038"/>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(-0.61)</a:t>
            </a:r>
          </a:p>
        </p:txBody>
      </p:sp>
      <p:sp>
        <p:nvSpPr>
          <p:cNvPr id="10271" name="Rectangle 77"/>
          <p:cNvSpPr>
            <a:spLocks/>
          </p:cNvSpPr>
          <p:nvPr/>
        </p:nvSpPr>
        <p:spPr bwMode="auto">
          <a:xfrm>
            <a:off x="7412038" y="4643438"/>
            <a:ext cx="339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(-0.73)</a:t>
            </a:r>
          </a:p>
        </p:txBody>
      </p:sp>
      <p:sp>
        <p:nvSpPr>
          <p:cNvPr id="10272" name="Rectangle 78"/>
          <p:cNvSpPr>
            <a:spLocks/>
          </p:cNvSpPr>
          <p:nvPr/>
        </p:nvSpPr>
        <p:spPr bwMode="auto">
          <a:xfrm>
            <a:off x="7720013" y="5054600"/>
            <a:ext cx="339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(-0.60)</a:t>
            </a:r>
          </a:p>
        </p:txBody>
      </p:sp>
      <p:sp>
        <p:nvSpPr>
          <p:cNvPr id="10273" name="Rectangle 79"/>
          <p:cNvSpPr>
            <a:spLocks/>
          </p:cNvSpPr>
          <p:nvPr/>
        </p:nvSpPr>
        <p:spPr bwMode="auto">
          <a:xfrm>
            <a:off x="8088313" y="4403725"/>
            <a:ext cx="339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(-0.62)</a:t>
            </a:r>
          </a:p>
        </p:txBody>
      </p:sp>
      <p:sp>
        <p:nvSpPr>
          <p:cNvPr id="19536" name="Rectangle 80"/>
          <p:cNvSpPr>
            <a:spLocks/>
          </p:cNvSpPr>
          <p:nvPr/>
        </p:nvSpPr>
        <p:spPr bwMode="auto">
          <a:xfrm>
            <a:off x="1809750" y="52388"/>
            <a:ext cx="1301750" cy="571500"/>
          </a:xfrm>
          <a:prstGeom prst="rect">
            <a:avLst/>
          </a:prstGeom>
          <a:solidFill>
            <a:srgbClr val="77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500">
                <a:solidFill>
                  <a:srgbClr val="FFFFFF"/>
                </a:solidFill>
                <a:latin typeface="Futura Std Book"/>
                <a:sym typeface="Calibri" pitchFamily="34" charset="0"/>
              </a:rPr>
              <a:t>Reduces A1c: 0.5 to 1.2%</a:t>
            </a:r>
          </a:p>
        </p:txBody>
      </p:sp>
      <p:sp>
        <p:nvSpPr>
          <p:cNvPr id="82" name="Rectangle 63"/>
          <p:cNvSpPr>
            <a:spLocks/>
          </p:cNvSpPr>
          <p:nvPr/>
        </p:nvSpPr>
        <p:spPr bwMode="auto">
          <a:xfrm>
            <a:off x="239713" y="1123950"/>
            <a:ext cx="9272587" cy="581025"/>
          </a:xfrm>
          <a:prstGeom prst="rect">
            <a:avLst/>
          </a:prstGeom>
          <a:noFill/>
          <a:ln w="12700">
            <a:noFill/>
            <a:miter lim="800000"/>
            <a:headEnd/>
            <a:tailEnd/>
          </a:ln>
        </p:spPr>
        <p:txBody>
          <a:bodyPr lIns="0" tIns="0" rIns="0" bIns="0"/>
          <a:lstStyle/>
          <a:p>
            <a:pPr fontAlgn="auto">
              <a:spcBef>
                <a:spcPts val="0"/>
              </a:spcBef>
              <a:spcAft>
                <a:spcPts val="0"/>
              </a:spcAft>
              <a:defRPr/>
            </a:pPr>
            <a:r>
              <a:rPr lang="en-US" sz="20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A1C DECREASES BY 0.6 TO 1.1% (0.5 TO 1.2% PLACEBO-CORRECTED)</a:t>
            </a:r>
          </a:p>
        </p:txBody>
      </p:sp>
      <p:sp>
        <p:nvSpPr>
          <p:cNvPr id="13342" name="Rectangle 62"/>
          <p:cNvSpPr>
            <a:spLocks/>
          </p:cNvSpPr>
          <p:nvPr/>
        </p:nvSpPr>
        <p:spPr bwMode="auto">
          <a:xfrm>
            <a:off x="1193800" y="1714500"/>
            <a:ext cx="71707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200">
                <a:solidFill>
                  <a:srgbClr val="404040"/>
                </a:solidFill>
                <a:latin typeface="Futura Std Book"/>
                <a:sym typeface="Calibri Bold" pitchFamily="34" charset="0"/>
              </a:rPr>
              <a:t>Monotherapy         + Metformin               + SU                  + Met + SU            + Pio ± SU             + Insulin</a:t>
            </a:r>
          </a:p>
        </p:txBody>
      </p:sp>
      <p:sp>
        <p:nvSpPr>
          <p:cNvPr id="3109" name="Rectangle 63"/>
          <p:cNvSpPr>
            <a:spLocks/>
          </p:cNvSpPr>
          <p:nvPr/>
        </p:nvSpPr>
        <p:spPr bwMode="auto">
          <a:xfrm>
            <a:off x="183261" y="1027185"/>
            <a:ext cx="8728075" cy="581025"/>
          </a:xfrm>
          <a:prstGeom prst="rect">
            <a:avLst/>
          </a:prstGeom>
          <a:noFill/>
          <a:ln w="12700">
            <a:noFill/>
            <a:miter lim="800000"/>
            <a:headEnd/>
            <a:tailEnd/>
          </a:ln>
        </p:spPr>
        <p:txBody>
          <a:bodyPr lIns="0" tIns="0" rIns="0" bIns="0"/>
          <a:lstStyle/>
          <a:p>
            <a:pPr fontAlgn="auto">
              <a:spcBef>
                <a:spcPts val="0"/>
              </a:spcBef>
              <a:spcAft>
                <a:spcPts val="0"/>
              </a:spcAft>
              <a:defRPr/>
            </a:pPr>
            <a:r>
              <a:rPr lang="en-US" sz="28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a:t>
            </a:r>
            <a:r>
              <a:rPr lang="en-US" sz="28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a:t>
            </a:r>
            <a:r>
              <a:rPr lang="en-US" sz="28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INHIBITORS ON A1C LEVELS</a:t>
            </a:r>
          </a:p>
        </p:txBody>
      </p:sp>
      <p:sp>
        <p:nvSpPr>
          <p:cNvPr id="133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1FE7E9-5DDD-42A6-8048-C600184F798C}" type="slidenum">
              <a:rPr lang="en-CA">
                <a:solidFill>
                  <a:srgbClr val="FFFFFF"/>
                </a:solidFill>
                <a:latin typeface="Andale Mono"/>
              </a:rPr>
              <a:pPr fontAlgn="base">
                <a:spcBef>
                  <a:spcPct val="0"/>
                </a:spcBef>
                <a:spcAft>
                  <a:spcPct val="0"/>
                </a:spcAft>
              </a:pPr>
              <a:t>23</a:t>
            </a:fld>
            <a:endParaRPr lang="en-CA">
              <a:solidFill>
                <a:srgbClr val="FFFFFF"/>
              </a:solidFill>
              <a:latin typeface="Andale Mono"/>
            </a:endParaRPr>
          </a:p>
        </p:txBody>
      </p:sp>
      <p:sp>
        <p:nvSpPr>
          <p:cNvPr id="13345" name="Rectangle 41"/>
          <p:cNvSpPr>
            <a:spLocks noChangeArrowheads="1"/>
          </p:cNvSpPr>
          <p:nvPr/>
        </p:nvSpPr>
        <p:spPr bwMode="auto">
          <a:xfrm>
            <a:off x="38100" y="6394450"/>
            <a:ext cx="91059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17563"/>
            <a:r>
              <a:rPr lang="en-US" sz="700">
                <a:solidFill>
                  <a:srgbClr val="FFFFFF"/>
                </a:solidFill>
                <a:latin typeface="Futura Std Book"/>
              </a:rPr>
              <a:t>1. CANA: Adapted from http://www.fda.gov/downloads/AdvisoryCommittees/CommitteesMeetingMaterials/Drugs/EndocrinologicandMetabolicDrugsAdvisoryCommittee/UCM336236.pdf. Accessed January 23, 2013</a:t>
            </a:r>
          </a:p>
          <a:p>
            <a:pPr defTabSz="817563"/>
            <a:r>
              <a:rPr lang="en-US" sz="700">
                <a:solidFill>
                  <a:srgbClr val="FFFFFF"/>
                </a:solidFill>
                <a:latin typeface="Futura Std Book"/>
              </a:rPr>
              <a:t>2. DAPA: Available at: www.fda.gov/AdvisoryCommittees/CommitteesMeetingMaterials/Drugs/EndocrinologicandMetabolicDrugsAdvisoryCommittee/ucm252891.htm</a:t>
            </a:r>
          </a:p>
          <a:p>
            <a:pPr defTabSz="817563"/>
            <a:r>
              <a:rPr lang="en-US" sz="700">
                <a:solidFill>
                  <a:srgbClr val="FFFFFF"/>
                </a:solidFill>
                <a:latin typeface="Futura Std Book"/>
              </a:rPr>
              <a:t>3. EMPA: ADA Annual Meeting 2013: Roden M et al 1085-P; Haring H et al: 1092-P; Kovacs C et al: 1120-P and Rosenstock J et al 1102P.</a:t>
            </a:r>
          </a:p>
        </p:txBody>
      </p:sp>
      <p:sp>
        <p:nvSpPr>
          <p:cNvPr id="13346" name="Rectangle 61"/>
          <p:cNvSpPr>
            <a:spLocks/>
          </p:cNvSpPr>
          <p:nvPr/>
        </p:nvSpPr>
        <p:spPr bwMode="auto">
          <a:xfrm>
            <a:off x="2230438" y="5970588"/>
            <a:ext cx="626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200">
                <a:solidFill>
                  <a:srgbClr val="404040"/>
                </a:solidFill>
                <a:latin typeface="Futura Std Book"/>
                <a:sym typeface="Calibri" pitchFamily="34" charset="0"/>
              </a:rPr>
              <a:t>  Canagliflozin 300 mg/d        Dapagliflozin 10 mg/d         Empagliflozin 25 mg/d        Placebo</a:t>
            </a:r>
          </a:p>
          <a:p>
            <a:endParaRPr lang="en-US" sz="1200">
              <a:solidFill>
                <a:srgbClr val="404040"/>
              </a:solidFill>
              <a:latin typeface="Futura Std Book"/>
              <a:sym typeface="Calibri" pitchFamily="34" charset="0"/>
            </a:endParaRPr>
          </a:p>
        </p:txBody>
      </p:sp>
      <p:sp>
        <p:nvSpPr>
          <p:cNvPr id="36" name="Rectangle 57"/>
          <p:cNvSpPr>
            <a:spLocks/>
          </p:cNvSpPr>
          <p:nvPr/>
        </p:nvSpPr>
        <p:spPr bwMode="auto">
          <a:xfrm>
            <a:off x="2122488" y="6011863"/>
            <a:ext cx="160337" cy="125412"/>
          </a:xfrm>
          <a:prstGeom prst="rect">
            <a:avLst/>
          </a:prstGeom>
          <a:gradFill flip="none" rotWithShape="1">
            <a:gsLst>
              <a:gs pos="0">
                <a:srgbClr val="E20000">
                  <a:shade val="30000"/>
                  <a:satMod val="115000"/>
                </a:srgbClr>
              </a:gs>
              <a:gs pos="50000">
                <a:srgbClr val="E20000">
                  <a:shade val="67500"/>
                  <a:satMod val="115000"/>
                </a:srgbClr>
              </a:gs>
              <a:gs pos="100000">
                <a:srgbClr val="E20000">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7" name="Rectangle 58"/>
          <p:cNvSpPr>
            <a:spLocks/>
          </p:cNvSpPr>
          <p:nvPr/>
        </p:nvSpPr>
        <p:spPr bwMode="auto">
          <a:xfrm>
            <a:off x="4038600" y="5994400"/>
            <a:ext cx="160338" cy="142875"/>
          </a:xfrm>
          <a:prstGeom prst="rect">
            <a:avLst/>
          </a:prstGeom>
          <a:solidFill>
            <a:srgbClr val="0070C0"/>
          </a:soli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8" name="Rectangle 59"/>
          <p:cNvSpPr>
            <a:spLocks/>
          </p:cNvSpPr>
          <p:nvPr/>
        </p:nvSpPr>
        <p:spPr bwMode="auto">
          <a:xfrm>
            <a:off x="5881688" y="6003925"/>
            <a:ext cx="161925" cy="13335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9" name="Rectangle 60"/>
          <p:cNvSpPr>
            <a:spLocks/>
          </p:cNvSpPr>
          <p:nvPr/>
        </p:nvSpPr>
        <p:spPr bwMode="auto">
          <a:xfrm>
            <a:off x="7718425" y="5994400"/>
            <a:ext cx="133350" cy="142875"/>
          </a:xfrm>
          <a:prstGeom prst="rect">
            <a:avLst/>
          </a:prstGeom>
          <a:solidFill>
            <a:srgbClr val="02AE44"/>
          </a:soli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srgbClr val="9BBB59">
                  <a:lumMod val="40000"/>
                  <a:lumOff val="60000"/>
                </a:srgbClr>
              </a:solidFill>
              <a:latin typeface="+mn-lt"/>
              <a:cs typeface="+mn-cs"/>
            </a:endParaRPr>
          </a:p>
        </p:txBody>
      </p:sp>
      <p:sp>
        <p:nvSpPr>
          <p:cNvPr id="13351" name="TextBox 1"/>
          <p:cNvSpPr txBox="1">
            <a:spLocks noChangeArrowheads="1"/>
          </p:cNvSpPr>
          <p:nvPr/>
        </p:nvSpPr>
        <p:spPr bwMode="auto">
          <a:xfrm>
            <a:off x="312738" y="1468438"/>
            <a:ext cx="2084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a:solidFill>
                  <a:srgbClr val="000000"/>
                </a:solidFill>
                <a:latin typeface="Futura Std Book"/>
              </a:rPr>
              <a:t>*These are not head to head trials</a:t>
            </a:r>
          </a:p>
        </p:txBody>
      </p:sp>
      <p:sp>
        <p:nvSpPr>
          <p:cNvPr id="13352" name="TextBox 2"/>
          <p:cNvSpPr txBox="1">
            <a:spLocks noChangeArrowheads="1"/>
          </p:cNvSpPr>
          <p:nvPr/>
        </p:nvSpPr>
        <p:spPr bwMode="auto">
          <a:xfrm rot="-5400000">
            <a:off x="-456406" y="3518694"/>
            <a:ext cx="164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a:solidFill>
                  <a:srgbClr val="000000"/>
                </a:solidFill>
              </a:rPr>
              <a:t>%</a:t>
            </a:r>
          </a:p>
        </p:txBody>
      </p:sp>
      <p:sp>
        <p:nvSpPr>
          <p:cNvPr id="34" name="Slide Number Placeholder 4"/>
          <p:cNvSpPr>
            <a:spLocks noGrp="1"/>
          </p:cNvSpPr>
          <p:nvPr>
            <p:ph type="sldNum" sz="quarter" idx="12"/>
          </p:nvPr>
        </p:nvSpPr>
        <p:spPr>
          <a:xfrm>
            <a:off x="8342294" y="603437"/>
            <a:ext cx="504056" cy="360039"/>
          </a:xfrm>
        </p:spPr>
        <p:txBody>
          <a:bodyPr/>
          <a:lstStyle/>
          <a:p>
            <a:fld id="{3FE1A873-9A61-4725-97A1-6983DABC3932}" type="slidenum">
              <a:rPr lang="en-CA" smtClean="0">
                <a:latin typeface="Century Gothic"/>
                <a:cs typeface="Century Gothic"/>
              </a:rPr>
              <a:pPr/>
              <a:t>23</a:t>
            </a:fld>
            <a:endParaRPr lang="en-CA" dirty="0">
              <a:latin typeface="Century Gothic"/>
              <a:cs typeface="Century Gothic"/>
            </a:endParaRPr>
          </a:p>
        </p:txBody>
      </p:sp>
    </p:spTree>
    <p:extLst>
      <p:ext uri="{BB962C8B-B14F-4D97-AF65-F5344CB8AC3E}">
        <p14:creationId xmlns:p14="http://schemas.microsoft.com/office/powerpoint/2010/main" val="15077013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fade">
                                      <p:cBhvr>
                                        <p:cTn id="7" dur="500"/>
                                        <p:tgtEl>
                                          <p:spTgt spid="102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59"/>
                                        </p:tgtEl>
                                        <p:attrNameLst>
                                          <p:attrName>style.visibility</p:attrName>
                                        </p:attrNameLst>
                                      </p:cBhvr>
                                      <p:to>
                                        <p:strVal val="visible"/>
                                      </p:to>
                                    </p:set>
                                    <p:animEffect transition="in" filter="fade">
                                      <p:cBhvr>
                                        <p:cTn id="10" dur="500"/>
                                        <p:tgtEl>
                                          <p:spTgt spid="102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60"/>
                                        </p:tgtEl>
                                        <p:attrNameLst>
                                          <p:attrName>style.visibility</p:attrName>
                                        </p:attrNameLst>
                                      </p:cBhvr>
                                      <p:to>
                                        <p:strVal val="visible"/>
                                      </p:to>
                                    </p:set>
                                    <p:animEffect transition="in" filter="fade">
                                      <p:cBhvr>
                                        <p:cTn id="13" dur="500"/>
                                        <p:tgtEl>
                                          <p:spTgt spid="102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61"/>
                                        </p:tgtEl>
                                        <p:attrNameLst>
                                          <p:attrName>style.visibility</p:attrName>
                                        </p:attrNameLst>
                                      </p:cBhvr>
                                      <p:to>
                                        <p:strVal val="visible"/>
                                      </p:to>
                                    </p:set>
                                    <p:animEffect transition="in" filter="fade">
                                      <p:cBhvr>
                                        <p:cTn id="16" dur="500"/>
                                        <p:tgtEl>
                                          <p:spTgt spid="102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62"/>
                                        </p:tgtEl>
                                        <p:attrNameLst>
                                          <p:attrName>style.visibility</p:attrName>
                                        </p:attrNameLst>
                                      </p:cBhvr>
                                      <p:to>
                                        <p:strVal val="visible"/>
                                      </p:to>
                                    </p:set>
                                    <p:animEffect transition="in" filter="fade">
                                      <p:cBhvr>
                                        <p:cTn id="19" dur="500"/>
                                        <p:tgtEl>
                                          <p:spTgt spid="102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63"/>
                                        </p:tgtEl>
                                        <p:attrNameLst>
                                          <p:attrName>style.visibility</p:attrName>
                                        </p:attrNameLst>
                                      </p:cBhvr>
                                      <p:to>
                                        <p:strVal val="visible"/>
                                      </p:to>
                                    </p:set>
                                    <p:animEffect transition="in" filter="fade">
                                      <p:cBhvr>
                                        <p:cTn id="22" dur="500"/>
                                        <p:tgtEl>
                                          <p:spTgt spid="102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64"/>
                                        </p:tgtEl>
                                        <p:attrNameLst>
                                          <p:attrName>style.visibility</p:attrName>
                                        </p:attrNameLst>
                                      </p:cBhvr>
                                      <p:to>
                                        <p:strVal val="visible"/>
                                      </p:to>
                                    </p:set>
                                    <p:animEffect transition="in" filter="fade">
                                      <p:cBhvr>
                                        <p:cTn id="25" dur="500"/>
                                        <p:tgtEl>
                                          <p:spTgt spid="102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65"/>
                                        </p:tgtEl>
                                        <p:attrNameLst>
                                          <p:attrName>style.visibility</p:attrName>
                                        </p:attrNameLst>
                                      </p:cBhvr>
                                      <p:to>
                                        <p:strVal val="visible"/>
                                      </p:to>
                                    </p:set>
                                    <p:animEffect transition="in" filter="fade">
                                      <p:cBhvr>
                                        <p:cTn id="28" dur="500"/>
                                        <p:tgtEl>
                                          <p:spTgt spid="102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66"/>
                                        </p:tgtEl>
                                        <p:attrNameLst>
                                          <p:attrName>style.visibility</p:attrName>
                                        </p:attrNameLst>
                                      </p:cBhvr>
                                      <p:to>
                                        <p:strVal val="visible"/>
                                      </p:to>
                                    </p:set>
                                    <p:animEffect transition="in" filter="fade">
                                      <p:cBhvr>
                                        <p:cTn id="31" dur="500"/>
                                        <p:tgtEl>
                                          <p:spTgt spid="1026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67"/>
                                        </p:tgtEl>
                                        <p:attrNameLst>
                                          <p:attrName>style.visibility</p:attrName>
                                        </p:attrNameLst>
                                      </p:cBhvr>
                                      <p:to>
                                        <p:strVal val="visible"/>
                                      </p:to>
                                    </p:set>
                                    <p:animEffect transition="in" filter="fade">
                                      <p:cBhvr>
                                        <p:cTn id="34" dur="500"/>
                                        <p:tgtEl>
                                          <p:spTgt spid="102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68"/>
                                        </p:tgtEl>
                                        <p:attrNameLst>
                                          <p:attrName>style.visibility</p:attrName>
                                        </p:attrNameLst>
                                      </p:cBhvr>
                                      <p:to>
                                        <p:strVal val="visible"/>
                                      </p:to>
                                    </p:set>
                                    <p:animEffect transition="in" filter="fade">
                                      <p:cBhvr>
                                        <p:cTn id="37" dur="500"/>
                                        <p:tgtEl>
                                          <p:spTgt spid="102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69"/>
                                        </p:tgtEl>
                                        <p:attrNameLst>
                                          <p:attrName>style.visibility</p:attrName>
                                        </p:attrNameLst>
                                      </p:cBhvr>
                                      <p:to>
                                        <p:strVal val="visible"/>
                                      </p:to>
                                    </p:set>
                                    <p:animEffect transition="in" filter="fade">
                                      <p:cBhvr>
                                        <p:cTn id="40" dur="500"/>
                                        <p:tgtEl>
                                          <p:spTgt spid="102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70"/>
                                        </p:tgtEl>
                                        <p:attrNameLst>
                                          <p:attrName>style.visibility</p:attrName>
                                        </p:attrNameLst>
                                      </p:cBhvr>
                                      <p:to>
                                        <p:strVal val="visible"/>
                                      </p:to>
                                    </p:set>
                                    <p:animEffect transition="in" filter="fade">
                                      <p:cBhvr>
                                        <p:cTn id="43" dur="500"/>
                                        <p:tgtEl>
                                          <p:spTgt spid="1027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71"/>
                                        </p:tgtEl>
                                        <p:attrNameLst>
                                          <p:attrName>style.visibility</p:attrName>
                                        </p:attrNameLst>
                                      </p:cBhvr>
                                      <p:to>
                                        <p:strVal val="visible"/>
                                      </p:to>
                                    </p:set>
                                    <p:animEffect transition="in" filter="fade">
                                      <p:cBhvr>
                                        <p:cTn id="46" dur="500"/>
                                        <p:tgtEl>
                                          <p:spTgt spid="102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272"/>
                                        </p:tgtEl>
                                        <p:attrNameLst>
                                          <p:attrName>style.visibility</p:attrName>
                                        </p:attrNameLst>
                                      </p:cBhvr>
                                      <p:to>
                                        <p:strVal val="visible"/>
                                      </p:to>
                                    </p:set>
                                    <p:animEffect transition="in" filter="fade">
                                      <p:cBhvr>
                                        <p:cTn id="49" dur="500"/>
                                        <p:tgtEl>
                                          <p:spTgt spid="102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73"/>
                                        </p:tgtEl>
                                        <p:attrNameLst>
                                          <p:attrName>style.visibility</p:attrName>
                                        </p:attrNameLst>
                                      </p:cBhvr>
                                      <p:to>
                                        <p:strVal val="visible"/>
                                      </p:to>
                                    </p:set>
                                    <p:animEffect transition="in" filter="fade">
                                      <p:cBhvr>
                                        <p:cTn id="52" dur="500"/>
                                        <p:tgtEl>
                                          <p:spTgt spid="10273"/>
                                        </p:tgtEl>
                                      </p:cBhvr>
                                    </p:animEffect>
                                  </p:childTnLst>
                                </p:cTn>
                              </p:par>
                              <p:par>
                                <p:cTn id="53" presetID="2" presetClass="entr" presetSubtype="8" accel="50000" decel="5000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 calcmode="lin" valueType="num">
                                      <p:cBhvr additive="base">
                                        <p:cTn id="55" dur="3000" fill="hold"/>
                                        <p:tgtEl>
                                          <p:spTgt spid="82"/>
                                        </p:tgtEl>
                                        <p:attrNameLst>
                                          <p:attrName>ppt_x</p:attrName>
                                        </p:attrNameLst>
                                      </p:cBhvr>
                                      <p:tavLst>
                                        <p:tav tm="0">
                                          <p:val>
                                            <p:strVal val="0-#ppt_w/2"/>
                                          </p:val>
                                        </p:tav>
                                        <p:tav tm="100000">
                                          <p:val>
                                            <p:strVal val="#ppt_x"/>
                                          </p:val>
                                        </p:tav>
                                      </p:tavLst>
                                    </p:anim>
                                    <p:anim calcmode="lin" valueType="num">
                                      <p:cBhvr additive="base">
                                        <p:cTn id="56" dur="3000" fill="hold"/>
                                        <p:tgtEl>
                                          <p:spTgt spid="82"/>
                                        </p:tgtEl>
                                        <p:attrNameLst>
                                          <p:attrName>ppt_y</p:attrName>
                                        </p:attrNameLst>
                                      </p:cBhvr>
                                      <p:tavLst>
                                        <p:tav tm="0">
                                          <p:val>
                                            <p:strVal val="#ppt_y"/>
                                          </p:val>
                                        </p:tav>
                                        <p:tav tm="100000">
                                          <p:val>
                                            <p:strVal val="#ppt_y"/>
                                          </p:val>
                                        </p:tav>
                                      </p:tavLst>
                                    </p:anim>
                                  </p:childTnLst>
                                </p:cTn>
                              </p:par>
                              <p:par>
                                <p:cTn id="57" presetID="2" presetClass="exit" presetSubtype="2" accel="50000" decel="50000" fill="hold" grpId="0" nodeType="withEffect">
                                  <p:stCondLst>
                                    <p:cond delay="0"/>
                                  </p:stCondLst>
                                  <p:childTnLst>
                                    <p:anim calcmode="lin" valueType="num">
                                      <p:cBhvr additive="base">
                                        <p:cTn id="58" dur="3000"/>
                                        <p:tgtEl>
                                          <p:spTgt spid="3109"/>
                                        </p:tgtEl>
                                        <p:attrNameLst>
                                          <p:attrName>ppt_x</p:attrName>
                                        </p:attrNameLst>
                                      </p:cBhvr>
                                      <p:tavLst>
                                        <p:tav tm="0">
                                          <p:val>
                                            <p:strVal val="ppt_x"/>
                                          </p:val>
                                        </p:tav>
                                        <p:tav tm="100000">
                                          <p:val>
                                            <p:strVal val="1+ppt_w/2"/>
                                          </p:val>
                                        </p:tav>
                                      </p:tavLst>
                                    </p:anim>
                                    <p:anim calcmode="lin" valueType="num">
                                      <p:cBhvr additive="base">
                                        <p:cTn id="59" dur="3000"/>
                                        <p:tgtEl>
                                          <p:spTgt spid="3109"/>
                                        </p:tgtEl>
                                        <p:attrNameLst>
                                          <p:attrName>ppt_y</p:attrName>
                                        </p:attrNameLst>
                                      </p:cBhvr>
                                      <p:tavLst>
                                        <p:tav tm="0">
                                          <p:val>
                                            <p:strVal val="ppt_y"/>
                                          </p:val>
                                        </p:tav>
                                        <p:tav tm="100000">
                                          <p:val>
                                            <p:strVal val="ppt_y"/>
                                          </p:val>
                                        </p:tav>
                                      </p:tavLst>
                                    </p:anim>
                                    <p:set>
                                      <p:cBhvr>
                                        <p:cTn id="60" dur="1" fill="hold">
                                          <p:stCondLst>
                                            <p:cond delay="2999"/>
                                          </p:stCondLst>
                                        </p:cTn>
                                        <p:tgtEl>
                                          <p:spTgt spid="3109"/>
                                        </p:tgtEl>
                                        <p:attrNameLst>
                                          <p:attrName>style.visibility</p:attrName>
                                        </p:attrNameLst>
                                      </p:cBhvr>
                                      <p:to>
                                        <p:strVal val="hidden"/>
                                      </p:to>
                                    </p:set>
                                  </p:childTnLst>
                                </p:cTn>
                              </p:par>
                            </p:childTnLst>
                          </p:cTn>
                        </p:par>
                        <p:par>
                          <p:cTn id="61" fill="hold" nodeType="afterGroup">
                            <p:stCondLst>
                              <p:cond delay="3000"/>
                            </p:stCondLst>
                            <p:childTnLst>
                              <p:par>
                                <p:cTn id="62" presetID="23" presetClass="entr" presetSubtype="16" fill="hold" grpId="0" nodeType="afterEffect">
                                  <p:stCondLst>
                                    <p:cond delay="0"/>
                                  </p:stCondLst>
                                  <p:childTnLst>
                                    <p:set>
                                      <p:cBhvr>
                                        <p:cTn id="63" dur="1" fill="hold">
                                          <p:stCondLst>
                                            <p:cond delay="0"/>
                                          </p:stCondLst>
                                        </p:cTn>
                                        <p:tgtEl>
                                          <p:spTgt spid="19536"/>
                                        </p:tgtEl>
                                        <p:attrNameLst>
                                          <p:attrName>style.visibility</p:attrName>
                                        </p:attrNameLst>
                                      </p:cBhvr>
                                      <p:to>
                                        <p:strVal val="visible"/>
                                      </p:to>
                                    </p:set>
                                    <p:anim calcmode="lin" valueType="num">
                                      <p:cBhvr>
                                        <p:cTn id="64" dur="500" fill="hold"/>
                                        <p:tgtEl>
                                          <p:spTgt spid="19536"/>
                                        </p:tgtEl>
                                        <p:attrNameLst>
                                          <p:attrName>ppt_w</p:attrName>
                                        </p:attrNameLst>
                                      </p:cBhvr>
                                      <p:tavLst>
                                        <p:tav tm="0">
                                          <p:val>
                                            <p:fltVal val="0"/>
                                          </p:val>
                                        </p:tav>
                                        <p:tav tm="100000">
                                          <p:val>
                                            <p:strVal val="#ppt_w"/>
                                          </p:val>
                                        </p:tav>
                                      </p:tavLst>
                                    </p:anim>
                                    <p:anim calcmode="lin" valueType="num">
                                      <p:cBhvr>
                                        <p:cTn id="65" dur="500" fill="hold"/>
                                        <p:tgtEl>
                                          <p:spTgt spid="195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p:bldP spid="10259" grpId="0"/>
      <p:bldP spid="10260" grpId="0"/>
      <p:bldP spid="10261" grpId="0"/>
      <p:bldP spid="10262" grpId="0"/>
      <p:bldP spid="10263" grpId="0"/>
      <p:bldP spid="10264" grpId="0"/>
      <p:bldP spid="10265" grpId="0"/>
      <p:bldP spid="10266" grpId="0"/>
      <p:bldP spid="10267" grpId="0"/>
      <p:bldP spid="10268" grpId="0"/>
      <p:bldP spid="10269" grpId="0"/>
      <p:bldP spid="10270" grpId="0"/>
      <p:bldP spid="10271" grpId="0"/>
      <p:bldP spid="10272" grpId="0"/>
      <p:bldP spid="10273" grpId="0"/>
      <p:bldP spid="19536" grpId="0" animBg="1"/>
      <p:bldP spid="82" grpId="0"/>
      <p:bldP spid="310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 name="Rectangle à coins arrondis 58"/>
          <p:cNvSpPr/>
          <p:nvPr/>
        </p:nvSpPr>
        <p:spPr>
          <a:xfrm>
            <a:off x="101600" y="1193800"/>
            <a:ext cx="8953500" cy="4876800"/>
          </a:xfrm>
          <a:prstGeom prst="round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8" name="Rectangle à coins arrondis 57"/>
          <p:cNvSpPr/>
          <p:nvPr/>
        </p:nvSpPr>
        <p:spPr>
          <a:xfrm>
            <a:off x="190500" y="1320799"/>
            <a:ext cx="8794749" cy="463867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3" name="Rectangle 9"/>
          <p:cNvSpPr>
            <a:spLocks noChangeArrowheads="1"/>
          </p:cNvSpPr>
          <p:nvPr/>
        </p:nvSpPr>
        <p:spPr bwMode="auto">
          <a:xfrm>
            <a:off x="2155825" y="2755900"/>
            <a:ext cx="533400" cy="1790700"/>
          </a:xfrm>
          <a:prstGeom prst="rect">
            <a:avLst/>
          </a:prstGeom>
          <a:solidFill>
            <a:srgbClr val="A5A2B2"/>
          </a:solidFill>
          <a:ln w="12700">
            <a:noFill/>
            <a:miter lim="800000"/>
            <a:headEnd/>
            <a:tailEnd/>
          </a:ln>
        </p:spPr>
        <p:txBody>
          <a:bodyPr lIns="90548" tIns="45280" rIns="90548" bIns="45280"/>
          <a:lstStyle/>
          <a:p>
            <a:pPr defTabSz="452791">
              <a:defRPr/>
            </a:pPr>
            <a:endParaRPr lang="en-US" dirty="0">
              <a:solidFill>
                <a:srgbClr val="FFFFFF"/>
              </a:solidFill>
              <a:latin typeface="Arial" charset="0"/>
              <a:ea typeface="ヒラギノ角ゴ Pro W3" charset="0"/>
              <a:cs typeface="ヒラギノ角ゴ Pro W3" charset="0"/>
            </a:endParaRPr>
          </a:p>
        </p:txBody>
      </p:sp>
      <p:sp>
        <p:nvSpPr>
          <p:cNvPr id="505894" name="Rectangle 3"/>
          <p:cNvSpPr>
            <a:spLocks noChangeArrowheads="1"/>
          </p:cNvSpPr>
          <p:nvPr/>
        </p:nvSpPr>
        <p:spPr bwMode="auto">
          <a:xfrm>
            <a:off x="2778125" y="2755900"/>
            <a:ext cx="546100" cy="2184400"/>
          </a:xfrm>
          <a:prstGeom prst="rect">
            <a:avLst/>
          </a:prstGeom>
          <a:solidFill>
            <a:srgbClr val="74657C"/>
          </a:solidFill>
          <a:ln>
            <a:noFill/>
          </a:ln>
        </p:spPr>
        <p:txBody>
          <a:bodyPr lIns="90548" tIns="45280" rIns="90548" bIns="45280"/>
          <a:lstStyle/>
          <a:p>
            <a:pPr defTabSz="446203">
              <a:defRPr/>
            </a:pPr>
            <a:endParaRPr lang="en-US" dirty="0">
              <a:solidFill>
                <a:srgbClr val="FFFFFF"/>
              </a:solidFill>
              <a:latin typeface="Arial" charset="0"/>
              <a:ea typeface="ヒラギノ角ゴ Pro W3" charset="0"/>
              <a:cs typeface="ヒラギノ角ゴ Pro W3" charset="0"/>
            </a:endParaRPr>
          </a:p>
        </p:txBody>
      </p:sp>
      <p:sp>
        <p:nvSpPr>
          <p:cNvPr id="332804" name="Rectangle 73"/>
          <p:cNvSpPr>
            <a:spLocks noChangeArrowheads="1"/>
          </p:cNvSpPr>
          <p:nvPr/>
        </p:nvSpPr>
        <p:spPr bwMode="auto">
          <a:xfrm>
            <a:off x="5849157" y="2752725"/>
            <a:ext cx="533400" cy="1984375"/>
          </a:xfrm>
          <a:prstGeom prst="rect">
            <a:avLst/>
          </a:prstGeom>
          <a:solidFill>
            <a:srgbClr val="FFFF00"/>
          </a:solidFill>
          <a:ln w="12700">
            <a:noFill/>
            <a:miter lim="800000"/>
            <a:headEnd/>
            <a:tailEnd/>
          </a:ln>
        </p:spPr>
        <p:txBody>
          <a:bodyPr lIns="90548" tIns="45280" rIns="90548" bIns="45280">
            <a:prstTxWarp prst="textNoShape">
              <a:avLst/>
            </a:prstTxWarp>
          </a:bodyPr>
          <a:lstStyle/>
          <a:p>
            <a:endParaRPr lang="fr-CA" dirty="0">
              <a:solidFill>
                <a:srgbClr val="FFFFFF"/>
              </a:solidFill>
            </a:endParaRPr>
          </a:p>
        </p:txBody>
      </p:sp>
      <p:sp>
        <p:nvSpPr>
          <p:cNvPr id="51" name="Rectangle 3"/>
          <p:cNvSpPr>
            <a:spLocks noChangeArrowheads="1"/>
          </p:cNvSpPr>
          <p:nvPr/>
        </p:nvSpPr>
        <p:spPr bwMode="auto">
          <a:xfrm>
            <a:off x="5190344" y="2743200"/>
            <a:ext cx="546100" cy="2463800"/>
          </a:xfrm>
          <a:prstGeom prst="rect">
            <a:avLst/>
          </a:prstGeom>
          <a:solidFill>
            <a:srgbClr val="8D0E04"/>
          </a:solidFill>
          <a:ln>
            <a:noFill/>
          </a:ln>
        </p:spPr>
        <p:txBody>
          <a:bodyPr lIns="90548" tIns="45280" rIns="90548" bIns="45280"/>
          <a:lstStyle/>
          <a:p>
            <a:pPr defTabSz="446203">
              <a:defRPr/>
            </a:pPr>
            <a:endParaRPr lang="en-US" dirty="0">
              <a:solidFill>
                <a:srgbClr val="8D0E04"/>
              </a:solidFill>
              <a:latin typeface="Arial" charset="0"/>
              <a:ea typeface="ヒラギノ角ゴ Pro W3" charset="0"/>
              <a:cs typeface="ヒラギノ角ゴ Pro W3" charset="0"/>
            </a:endParaRPr>
          </a:p>
        </p:txBody>
      </p:sp>
      <p:sp>
        <p:nvSpPr>
          <p:cNvPr id="332806" name="Line 8"/>
          <p:cNvSpPr>
            <a:spLocks noChangeShapeType="1"/>
          </p:cNvSpPr>
          <p:nvPr/>
        </p:nvSpPr>
        <p:spPr bwMode="auto">
          <a:xfrm>
            <a:off x="1003300" y="2111375"/>
            <a:ext cx="0" cy="3460750"/>
          </a:xfrm>
          <a:prstGeom prst="line">
            <a:avLst/>
          </a:prstGeom>
          <a:noFill/>
          <a:ln w="12700">
            <a:solidFill>
              <a:schemeClr val="tx1"/>
            </a:solidFill>
            <a:round/>
            <a:headEnd/>
            <a:tailEnd/>
          </a:ln>
        </p:spPr>
        <p:txBody>
          <a:bodyPr lIns="90548" tIns="45280" rIns="90548" bIns="45280">
            <a:prstTxWarp prst="textNoShape">
              <a:avLst/>
            </a:prstTxWarp>
          </a:bodyPr>
          <a:lstStyle/>
          <a:p>
            <a:endParaRPr lang="fr-CA" dirty="0"/>
          </a:p>
        </p:txBody>
      </p:sp>
      <p:sp>
        <p:nvSpPr>
          <p:cNvPr id="332807" name="Line 9"/>
          <p:cNvSpPr>
            <a:spLocks noChangeShapeType="1"/>
          </p:cNvSpPr>
          <p:nvPr/>
        </p:nvSpPr>
        <p:spPr bwMode="auto">
          <a:xfrm>
            <a:off x="941388" y="5537200"/>
            <a:ext cx="50800" cy="1588"/>
          </a:xfrm>
          <a:prstGeom prst="line">
            <a:avLst/>
          </a:prstGeom>
          <a:noFill/>
          <a:ln w="12700">
            <a:solidFill>
              <a:srgbClr val="FFFFFF"/>
            </a:solidFill>
            <a:round/>
            <a:headEnd/>
            <a:tailEnd/>
          </a:ln>
        </p:spPr>
        <p:txBody>
          <a:bodyPr lIns="90548" tIns="45280" rIns="90548" bIns="45280">
            <a:prstTxWarp prst="textNoShape">
              <a:avLst/>
            </a:prstTxWarp>
          </a:bodyPr>
          <a:lstStyle/>
          <a:p>
            <a:endParaRPr lang="fr-CA" dirty="0"/>
          </a:p>
        </p:txBody>
      </p:sp>
      <p:sp>
        <p:nvSpPr>
          <p:cNvPr id="332808" name="Line 10"/>
          <p:cNvSpPr>
            <a:spLocks noChangeShapeType="1"/>
          </p:cNvSpPr>
          <p:nvPr/>
        </p:nvSpPr>
        <p:spPr bwMode="auto">
          <a:xfrm>
            <a:off x="941388" y="4838700"/>
            <a:ext cx="50800" cy="1588"/>
          </a:xfrm>
          <a:prstGeom prst="line">
            <a:avLst/>
          </a:prstGeom>
          <a:noFill/>
          <a:ln w="12700">
            <a:solidFill>
              <a:srgbClr val="FFFFFF"/>
            </a:solidFill>
            <a:round/>
            <a:headEnd/>
            <a:tailEnd/>
          </a:ln>
        </p:spPr>
        <p:txBody>
          <a:bodyPr lIns="90548" tIns="45280" rIns="90548" bIns="45280">
            <a:prstTxWarp prst="textNoShape">
              <a:avLst/>
            </a:prstTxWarp>
          </a:bodyPr>
          <a:lstStyle/>
          <a:p>
            <a:endParaRPr lang="fr-CA" dirty="0"/>
          </a:p>
        </p:txBody>
      </p:sp>
      <p:sp>
        <p:nvSpPr>
          <p:cNvPr id="332809" name="Line 11"/>
          <p:cNvSpPr>
            <a:spLocks noChangeShapeType="1"/>
          </p:cNvSpPr>
          <p:nvPr/>
        </p:nvSpPr>
        <p:spPr bwMode="auto">
          <a:xfrm>
            <a:off x="958850" y="4154488"/>
            <a:ext cx="50800" cy="1587"/>
          </a:xfrm>
          <a:prstGeom prst="line">
            <a:avLst/>
          </a:prstGeom>
          <a:noFill/>
          <a:ln w="12700">
            <a:solidFill>
              <a:srgbClr val="FFFFFF"/>
            </a:solidFill>
            <a:round/>
            <a:headEnd/>
            <a:tailEnd/>
          </a:ln>
        </p:spPr>
        <p:txBody>
          <a:bodyPr lIns="90548" tIns="45280" rIns="90548" bIns="45280">
            <a:prstTxWarp prst="textNoShape">
              <a:avLst/>
            </a:prstTxWarp>
          </a:bodyPr>
          <a:lstStyle/>
          <a:p>
            <a:endParaRPr lang="fr-CA" dirty="0"/>
          </a:p>
        </p:txBody>
      </p:sp>
      <p:sp>
        <p:nvSpPr>
          <p:cNvPr id="332810" name="Line 12"/>
          <p:cNvSpPr>
            <a:spLocks noChangeShapeType="1"/>
          </p:cNvSpPr>
          <p:nvPr/>
        </p:nvSpPr>
        <p:spPr bwMode="auto">
          <a:xfrm>
            <a:off x="958850" y="3455988"/>
            <a:ext cx="50800" cy="1587"/>
          </a:xfrm>
          <a:prstGeom prst="line">
            <a:avLst/>
          </a:prstGeom>
          <a:noFill/>
          <a:ln w="12700">
            <a:solidFill>
              <a:srgbClr val="FFFFFF"/>
            </a:solidFill>
            <a:round/>
            <a:headEnd/>
            <a:tailEnd/>
          </a:ln>
        </p:spPr>
        <p:txBody>
          <a:bodyPr lIns="90548" tIns="45280" rIns="90548" bIns="45280">
            <a:prstTxWarp prst="textNoShape">
              <a:avLst/>
            </a:prstTxWarp>
          </a:bodyPr>
          <a:lstStyle/>
          <a:p>
            <a:endParaRPr lang="fr-CA" dirty="0"/>
          </a:p>
        </p:txBody>
      </p:sp>
      <p:sp>
        <p:nvSpPr>
          <p:cNvPr id="332811" name="Rectangle 14"/>
          <p:cNvSpPr>
            <a:spLocks noChangeArrowheads="1"/>
          </p:cNvSpPr>
          <p:nvPr/>
        </p:nvSpPr>
        <p:spPr bwMode="auto">
          <a:xfrm>
            <a:off x="3458868" y="4534860"/>
            <a:ext cx="395942"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9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0.66</a:t>
            </a:r>
            <a:endParaRPr lang="en-US" sz="1400" dirty="0">
              <a:solidFill>
                <a:srgbClr val="000000"/>
              </a:solidFill>
              <a:latin typeface="Century Schoolbook"/>
              <a:cs typeface="Century Schoolbook"/>
            </a:endParaRPr>
          </a:p>
        </p:txBody>
      </p:sp>
      <p:sp>
        <p:nvSpPr>
          <p:cNvPr id="332812" name="Rectangle 21"/>
          <p:cNvSpPr>
            <a:spLocks noChangeArrowheads="1"/>
          </p:cNvSpPr>
          <p:nvPr/>
        </p:nvSpPr>
        <p:spPr bwMode="auto">
          <a:xfrm>
            <a:off x="415412" y="5403850"/>
            <a:ext cx="512961"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dirty="0" smtClean="0">
                <a:solidFill>
                  <a:srgbClr val="000000"/>
                </a:solidFill>
                <a:latin typeface="Century Schoolbook"/>
                <a:cs typeface="Century Schoolbook"/>
              </a:rPr>
              <a:t>–1.00</a:t>
            </a:r>
            <a:endParaRPr lang="en-US" sz="1600" dirty="0">
              <a:solidFill>
                <a:srgbClr val="000000"/>
              </a:solidFill>
              <a:latin typeface="Century Schoolbook"/>
              <a:cs typeface="Century Schoolbook"/>
            </a:endParaRPr>
          </a:p>
        </p:txBody>
      </p:sp>
      <p:sp>
        <p:nvSpPr>
          <p:cNvPr id="332813" name="Rectangle 22"/>
          <p:cNvSpPr>
            <a:spLocks noChangeArrowheads="1"/>
          </p:cNvSpPr>
          <p:nvPr/>
        </p:nvSpPr>
        <p:spPr bwMode="auto">
          <a:xfrm>
            <a:off x="439658" y="4705350"/>
            <a:ext cx="468077"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dirty="0" smtClean="0">
                <a:solidFill>
                  <a:srgbClr val="000000"/>
                </a:solidFill>
                <a:latin typeface="Century Schoolbook"/>
                <a:cs typeface="Century Schoolbook"/>
              </a:rPr>
              <a:t>-0.75</a:t>
            </a:r>
            <a:endParaRPr lang="en-US" sz="1600" dirty="0">
              <a:solidFill>
                <a:srgbClr val="000000"/>
              </a:solidFill>
              <a:latin typeface="Century Schoolbook"/>
              <a:cs typeface="Century Schoolbook"/>
            </a:endParaRPr>
          </a:p>
        </p:txBody>
      </p:sp>
      <p:sp>
        <p:nvSpPr>
          <p:cNvPr id="332814" name="Rectangle 23"/>
          <p:cNvSpPr>
            <a:spLocks noChangeArrowheads="1"/>
          </p:cNvSpPr>
          <p:nvPr/>
        </p:nvSpPr>
        <p:spPr bwMode="auto">
          <a:xfrm>
            <a:off x="472996" y="4019550"/>
            <a:ext cx="468077"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dirty="0" smtClean="0">
                <a:solidFill>
                  <a:srgbClr val="000000"/>
                </a:solidFill>
                <a:latin typeface="Century Schoolbook"/>
                <a:cs typeface="Century Schoolbook"/>
              </a:rPr>
              <a:t>-0.50</a:t>
            </a:r>
            <a:endParaRPr lang="en-US" sz="1600" dirty="0">
              <a:solidFill>
                <a:srgbClr val="000000"/>
              </a:solidFill>
              <a:latin typeface="Century Schoolbook"/>
              <a:cs typeface="Century Schoolbook"/>
            </a:endParaRPr>
          </a:p>
        </p:txBody>
      </p:sp>
      <p:sp>
        <p:nvSpPr>
          <p:cNvPr id="332815" name="Rectangle 24"/>
          <p:cNvSpPr>
            <a:spLocks noChangeArrowheads="1"/>
          </p:cNvSpPr>
          <p:nvPr/>
        </p:nvSpPr>
        <p:spPr bwMode="auto">
          <a:xfrm>
            <a:off x="428112" y="3321050"/>
            <a:ext cx="512961"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dirty="0">
                <a:solidFill>
                  <a:srgbClr val="000000"/>
                </a:solidFill>
                <a:latin typeface="Century Schoolbook"/>
                <a:cs typeface="Century Schoolbook"/>
              </a:rPr>
              <a:t>–</a:t>
            </a:r>
            <a:r>
              <a:rPr lang="en-US" sz="1600" dirty="0" smtClean="0">
                <a:solidFill>
                  <a:srgbClr val="000000"/>
                </a:solidFill>
                <a:latin typeface="Century Schoolbook"/>
                <a:cs typeface="Century Schoolbook"/>
              </a:rPr>
              <a:t>0.25</a:t>
            </a:r>
            <a:endParaRPr lang="en-US" sz="1600" dirty="0">
              <a:solidFill>
                <a:srgbClr val="000000"/>
              </a:solidFill>
              <a:latin typeface="Century Schoolbook"/>
              <a:cs typeface="Century Schoolbook"/>
            </a:endParaRPr>
          </a:p>
        </p:txBody>
      </p:sp>
      <p:sp>
        <p:nvSpPr>
          <p:cNvPr id="332816" name="Rectangle 25"/>
          <p:cNvSpPr>
            <a:spLocks noChangeArrowheads="1"/>
          </p:cNvSpPr>
          <p:nvPr/>
        </p:nvSpPr>
        <p:spPr bwMode="auto">
          <a:xfrm>
            <a:off x="825393" y="2660650"/>
            <a:ext cx="114114"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dirty="0">
                <a:solidFill>
                  <a:srgbClr val="000000"/>
                </a:solidFill>
                <a:latin typeface="Century Schoolbook"/>
                <a:cs typeface="Century Schoolbook"/>
              </a:rPr>
              <a:t>0</a:t>
            </a:r>
          </a:p>
        </p:txBody>
      </p:sp>
      <p:sp>
        <p:nvSpPr>
          <p:cNvPr id="332817" name="Rectangle 34"/>
          <p:cNvSpPr>
            <a:spLocks noChangeArrowheads="1"/>
          </p:cNvSpPr>
          <p:nvPr/>
        </p:nvSpPr>
        <p:spPr bwMode="auto">
          <a:xfrm>
            <a:off x="3400425" y="2755900"/>
            <a:ext cx="533400" cy="1790700"/>
          </a:xfrm>
          <a:prstGeom prst="rect">
            <a:avLst/>
          </a:prstGeom>
          <a:solidFill>
            <a:srgbClr val="FFFF00"/>
          </a:solidFill>
          <a:ln w="12700">
            <a:noFill/>
            <a:miter lim="800000"/>
            <a:headEnd/>
            <a:tailEnd/>
          </a:ln>
        </p:spPr>
        <p:txBody>
          <a:bodyPr lIns="90548" tIns="45280" rIns="90548" bIns="45280">
            <a:prstTxWarp prst="textNoShape">
              <a:avLst/>
            </a:prstTxWarp>
          </a:bodyPr>
          <a:lstStyle/>
          <a:p>
            <a:endParaRPr lang="fr-CA" dirty="0">
              <a:solidFill>
                <a:srgbClr val="FFFF00"/>
              </a:solidFill>
            </a:endParaRPr>
          </a:p>
        </p:txBody>
      </p:sp>
      <p:sp>
        <p:nvSpPr>
          <p:cNvPr id="332818" name="Text Box 48"/>
          <p:cNvSpPr txBox="1">
            <a:spLocks noChangeArrowheads="1"/>
          </p:cNvSpPr>
          <p:nvPr/>
        </p:nvSpPr>
        <p:spPr bwMode="auto">
          <a:xfrm>
            <a:off x="3125825" y="2269486"/>
            <a:ext cx="1077875"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CA" sz="1200" b="1" dirty="0" smtClean="0">
                <a:solidFill>
                  <a:srgbClr val="000000"/>
                </a:solidFill>
                <a:latin typeface="Century Schoolbook"/>
                <a:cs typeface="Century Schoolbook"/>
              </a:rPr>
              <a:t>SITA</a:t>
            </a:r>
          </a:p>
          <a:p>
            <a:pPr algn="ctr" eaLnBrk="0" hangingPunct="0"/>
            <a:r>
              <a:rPr lang="fr-CA" sz="1200" b="1" dirty="0" smtClean="0">
                <a:solidFill>
                  <a:srgbClr val="000000"/>
                </a:solidFill>
                <a:latin typeface="Century Schoolbook"/>
                <a:cs typeface="Century Schoolbook"/>
              </a:rPr>
              <a:t>100</a:t>
            </a:r>
            <a:endParaRPr lang="fr-CA" sz="1200" b="1" dirty="0">
              <a:solidFill>
                <a:srgbClr val="000000"/>
              </a:solidFill>
              <a:latin typeface="Century Schoolbook"/>
              <a:cs typeface="Century Schoolbook"/>
            </a:endParaRPr>
          </a:p>
        </p:txBody>
      </p:sp>
      <p:sp>
        <p:nvSpPr>
          <p:cNvPr id="332819" name="Rectangle 52"/>
          <p:cNvSpPr>
            <a:spLocks noChangeArrowheads="1"/>
          </p:cNvSpPr>
          <p:nvPr/>
        </p:nvSpPr>
        <p:spPr bwMode="auto">
          <a:xfrm rot="-5400000">
            <a:off x="-1551231" y="3433709"/>
            <a:ext cx="3707737" cy="276999"/>
          </a:xfrm>
          <a:prstGeom prst="rect">
            <a:avLst/>
          </a:prstGeom>
          <a:noFill/>
          <a:ln w="9525">
            <a:noFill/>
            <a:miter lim="800000"/>
            <a:headEnd/>
            <a:tailEnd/>
          </a:ln>
        </p:spPr>
        <p:txBody>
          <a:bodyPr wrap="square" lIns="0" tIns="0" rIns="0" bIns="0">
            <a:prstTxWarp prst="textNoShape">
              <a:avLst/>
            </a:prstTxWarp>
            <a:spAutoFit/>
          </a:bodyPr>
          <a:lstStyle/>
          <a:p>
            <a:pPr algn="ctr" eaLnBrk="0" hangingPunct="0"/>
            <a:r>
              <a:rPr lang="fr-CA" b="1" dirty="0" smtClean="0">
                <a:solidFill>
                  <a:srgbClr val="000000"/>
                </a:solidFill>
                <a:latin typeface="Century Schoolbook"/>
                <a:cs typeface="Century Schoolbook"/>
              </a:rPr>
              <a:t>Change in A1c (%) </a:t>
            </a:r>
            <a:endParaRPr lang="fr-CA" b="1" dirty="0">
              <a:solidFill>
                <a:srgbClr val="000000"/>
              </a:solidFill>
              <a:latin typeface="Century Schoolbook"/>
              <a:cs typeface="Century Schoolbook"/>
            </a:endParaRPr>
          </a:p>
        </p:txBody>
      </p:sp>
      <p:sp>
        <p:nvSpPr>
          <p:cNvPr id="332820" name="Line 56"/>
          <p:cNvSpPr>
            <a:spLocks noChangeShapeType="1"/>
          </p:cNvSpPr>
          <p:nvPr/>
        </p:nvSpPr>
        <p:spPr bwMode="auto">
          <a:xfrm>
            <a:off x="954088" y="2108200"/>
            <a:ext cx="50800" cy="1588"/>
          </a:xfrm>
          <a:prstGeom prst="line">
            <a:avLst/>
          </a:prstGeom>
          <a:noFill/>
          <a:ln w="12700">
            <a:solidFill>
              <a:srgbClr val="FFFFFF"/>
            </a:solidFill>
            <a:round/>
            <a:headEnd/>
            <a:tailEnd/>
          </a:ln>
        </p:spPr>
        <p:txBody>
          <a:bodyPr lIns="90548" tIns="45280" rIns="90548" bIns="45280">
            <a:prstTxWarp prst="textNoShape">
              <a:avLst/>
            </a:prstTxWarp>
          </a:bodyPr>
          <a:lstStyle/>
          <a:p>
            <a:endParaRPr lang="fr-CA" dirty="0"/>
          </a:p>
        </p:txBody>
      </p:sp>
      <p:sp>
        <p:nvSpPr>
          <p:cNvPr id="332822" name="Rectangle 65"/>
          <p:cNvSpPr>
            <a:spLocks noChangeArrowheads="1"/>
          </p:cNvSpPr>
          <p:nvPr/>
        </p:nvSpPr>
        <p:spPr bwMode="auto">
          <a:xfrm>
            <a:off x="0" y="-174625"/>
            <a:ext cx="9144000" cy="990600"/>
          </a:xfrm>
          <a:prstGeom prst="rect">
            <a:avLst/>
          </a:prstGeom>
          <a:noFill/>
          <a:ln w="9525">
            <a:noFill/>
            <a:miter lim="800000"/>
            <a:headEnd/>
            <a:tailEnd/>
          </a:ln>
        </p:spPr>
        <p:txBody>
          <a:bodyPr lIns="90548" tIns="45280" rIns="90548" bIns="45280" anchor="ctr">
            <a:prstTxWarp prst="textNoShape">
              <a:avLst/>
            </a:prstTxWarp>
          </a:bodyPr>
          <a:lstStyle/>
          <a:p>
            <a:pPr algn="ctr"/>
            <a:r>
              <a:rPr lang="fr-CA" sz="3600" dirty="0" smtClean="0">
                <a:solidFill>
                  <a:schemeClr val="bg1"/>
                </a:solidFill>
                <a:latin typeface="Trebuchet MS"/>
                <a:ea typeface="Verdana" pitchFamily="34" charset="0"/>
                <a:cs typeface="Trebuchet MS"/>
              </a:rPr>
              <a:t>A</a:t>
            </a:r>
            <a:r>
              <a:rPr lang="fr-CA" sz="3600" baseline="-25000" dirty="0" smtClean="0">
                <a:solidFill>
                  <a:schemeClr val="bg1"/>
                </a:solidFill>
                <a:latin typeface="Trebuchet MS"/>
                <a:ea typeface="Verdana" pitchFamily="34" charset="0"/>
                <a:cs typeface="Trebuchet MS"/>
              </a:rPr>
              <a:t>1</a:t>
            </a:r>
            <a:r>
              <a:rPr lang="fr-CA" sz="3600" dirty="0" smtClean="0">
                <a:solidFill>
                  <a:schemeClr val="bg1"/>
                </a:solidFill>
                <a:latin typeface="Trebuchet MS"/>
                <a:ea typeface="Verdana" pitchFamily="34" charset="0"/>
                <a:cs typeface="Trebuchet MS"/>
              </a:rPr>
              <a:t>C:</a:t>
            </a:r>
            <a:r>
              <a:rPr lang="fr-CA" sz="3000" dirty="0" smtClean="0">
                <a:solidFill>
                  <a:schemeClr val="bg1"/>
                </a:solidFill>
                <a:latin typeface="Trebuchet MS"/>
                <a:ea typeface="Verdana" pitchFamily="34" charset="0"/>
                <a:cs typeface="Trebuchet MS"/>
              </a:rPr>
              <a:t> </a:t>
            </a:r>
            <a:r>
              <a:rPr lang="fr-CA" sz="2600" dirty="0" smtClean="0">
                <a:solidFill>
                  <a:schemeClr val="bg1"/>
                </a:solidFill>
                <a:latin typeface="Trebuchet MS"/>
                <a:ea typeface="Verdana" pitchFamily="34" charset="0"/>
                <a:cs typeface="Trebuchet MS"/>
              </a:rPr>
              <a:t>SGLT2 </a:t>
            </a:r>
            <a:r>
              <a:rPr lang="fr-CA" sz="2600" dirty="0" err="1" smtClean="0">
                <a:solidFill>
                  <a:schemeClr val="bg1"/>
                </a:solidFill>
                <a:latin typeface="Trebuchet MS"/>
                <a:ea typeface="Verdana" pitchFamily="34" charset="0"/>
                <a:cs typeface="Trebuchet MS"/>
              </a:rPr>
              <a:t>Inhibitors</a:t>
            </a:r>
            <a:r>
              <a:rPr lang="fr-CA" sz="2600" dirty="0" smtClean="0">
                <a:solidFill>
                  <a:schemeClr val="bg1"/>
                </a:solidFill>
                <a:latin typeface="Trebuchet MS"/>
                <a:ea typeface="Verdana" pitchFamily="34" charset="0"/>
                <a:cs typeface="Trebuchet MS"/>
              </a:rPr>
              <a:t> vs DPP-4 </a:t>
            </a:r>
            <a:r>
              <a:rPr lang="fr-CA" sz="2600" dirty="0" err="1" smtClean="0">
                <a:solidFill>
                  <a:schemeClr val="bg1"/>
                </a:solidFill>
                <a:latin typeface="Trebuchet MS"/>
                <a:ea typeface="Verdana" pitchFamily="34" charset="0"/>
                <a:cs typeface="Trebuchet MS"/>
              </a:rPr>
              <a:t>Inhibitors</a:t>
            </a:r>
            <a:endParaRPr lang="fr-CA" sz="2600" dirty="0">
              <a:solidFill>
                <a:schemeClr val="bg1"/>
              </a:solidFill>
              <a:latin typeface="Trebuchet MS"/>
              <a:ea typeface="Verdana" pitchFamily="34" charset="0"/>
              <a:cs typeface="Trebuchet MS"/>
            </a:endParaRPr>
          </a:p>
        </p:txBody>
      </p:sp>
      <p:sp>
        <p:nvSpPr>
          <p:cNvPr id="332823" name="Rectangle 72"/>
          <p:cNvSpPr>
            <a:spLocks noChangeArrowheads="1"/>
          </p:cNvSpPr>
          <p:nvPr/>
        </p:nvSpPr>
        <p:spPr bwMode="auto">
          <a:xfrm>
            <a:off x="7334903" y="5641348"/>
            <a:ext cx="596317"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1.03</a:t>
            </a:r>
            <a:r>
              <a:rPr lang="en-US" sz="1400" b="1" dirty="0">
                <a:solidFill>
                  <a:srgbClr val="000000"/>
                </a:solidFill>
                <a:latin typeface="Century Schoolbook"/>
                <a:cs typeface="Century Schoolbook"/>
              </a:rPr>
              <a:t>**</a:t>
            </a:r>
            <a:endParaRPr lang="en-US" sz="1400" dirty="0">
              <a:solidFill>
                <a:srgbClr val="000000"/>
              </a:solidFill>
              <a:latin typeface="Century Schoolbook"/>
              <a:cs typeface="Century Schoolbook"/>
            </a:endParaRPr>
          </a:p>
        </p:txBody>
      </p:sp>
      <p:sp>
        <p:nvSpPr>
          <p:cNvPr id="332824" name="Rectangle 73"/>
          <p:cNvSpPr>
            <a:spLocks noChangeArrowheads="1"/>
          </p:cNvSpPr>
          <p:nvPr/>
        </p:nvSpPr>
        <p:spPr bwMode="auto">
          <a:xfrm>
            <a:off x="7958138" y="2778124"/>
            <a:ext cx="533400" cy="1781175"/>
          </a:xfrm>
          <a:prstGeom prst="rect">
            <a:avLst/>
          </a:prstGeom>
          <a:solidFill>
            <a:srgbClr val="FFFF00"/>
          </a:solidFill>
          <a:ln w="12700">
            <a:noFill/>
            <a:miter lim="800000"/>
            <a:headEnd/>
            <a:tailEnd/>
          </a:ln>
        </p:spPr>
        <p:txBody>
          <a:bodyPr lIns="90548" tIns="45280" rIns="90548" bIns="45280">
            <a:prstTxWarp prst="textNoShape">
              <a:avLst/>
            </a:prstTxWarp>
          </a:bodyPr>
          <a:lstStyle/>
          <a:p>
            <a:endParaRPr lang="fr-CA" dirty="0">
              <a:solidFill>
                <a:srgbClr val="FFFFFF"/>
              </a:solidFill>
            </a:endParaRPr>
          </a:p>
        </p:txBody>
      </p:sp>
      <p:sp>
        <p:nvSpPr>
          <p:cNvPr id="332825" name="Rectangle 74"/>
          <p:cNvSpPr>
            <a:spLocks noChangeArrowheads="1"/>
          </p:cNvSpPr>
          <p:nvPr/>
        </p:nvSpPr>
        <p:spPr bwMode="auto">
          <a:xfrm>
            <a:off x="8008015" y="4574548"/>
            <a:ext cx="416781"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0.66</a:t>
            </a:r>
            <a:endParaRPr lang="en-US" sz="1400" dirty="0">
              <a:solidFill>
                <a:srgbClr val="000000"/>
              </a:solidFill>
              <a:latin typeface="Century Schoolbook"/>
              <a:cs typeface="Century Schoolbook"/>
            </a:endParaRPr>
          </a:p>
        </p:txBody>
      </p:sp>
      <p:sp>
        <p:nvSpPr>
          <p:cNvPr id="332826" name="Text Box 75"/>
          <p:cNvSpPr txBox="1">
            <a:spLocks noChangeArrowheads="1"/>
          </p:cNvSpPr>
          <p:nvPr/>
        </p:nvSpPr>
        <p:spPr bwMode="auto">
          <a:xfrm>
            <a:off x="7871013" y="2284413"/>
            <a:ext cx="688787"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BE" sz="1200" b="1" dirty="0" smtClean="0">
                <a:solidFill>
                  <a:srgbClr val="000000"/>
                </a:solidFill>
                <a:latin typeface="Century Schoolbook"/>
                <a:cs typeface="Century Schoolbook"/>
              </a:rPr>
              <a:t>SITA</a:t>
            </a:r>
          </a:p>
          <a:p>
            <a:pPr algn="ctr" eaLnBrk="0" hangingPunct="0"/>
            <a:r>
              <a:rPr lang="fr-BE" sz="1200" b="1" dirty="0" smtClean="0">
                <a:solidFill>
                  <a:srgbClr val="000000"/>
                </a:solidFill>
                <a:latin typeface="Century Schoolbook"/>
                <a:cs typeface="Century Schoolbook"/>
              </a:rPr>
              <a:t>100</a:t>
            </a:r>
            <a:endParaRPr lang="fr-BE" sz="1200" b="1" dirty="0">
              <a:solidFill>
                <a:srgbClr val="000000"/>
              </a:solidFill>
              <a:latin typeface="Century Schoolbook"/>
              <a:cs typeface="Century Schoolbook"/>
            </a:endParaRPr>
          </a:p>
        </p:txBody>
      </p:sp>
      <p:sp>
        <p:nvSpPr>
          <p:cNvPr id="332827" name="Text Box 78"/>
          <p:cNvSpPr txBox="1">
            <a:spLocks noChangeArrowheads="1"/>
          </p:cNvSpPr>
          <p:nvPr/>
        </p:nvSpPr>
        <p:spPr bwMode="auto">
          <a:xfrm>
            <a:off x="107950" y="6275230"/>
            <a:ext cx="9036050" cy="537720"/>
          </a:xfrm>
          <a:prstGeom prst="rect">
            <a:avLst/>
          </a:prstGeom>
          <a:noFill/>
          <a:ln w="9525">
            <a:noFill/>
            <a:miter lim="800000"/>
            <a:headEnd/>
            <a:tailEnd/>
          </a:ln>
        </p:spPr>
        <p:txBody>
          <a:bodyPr lIns="90548" tIns="45280" rIns="90548" bIns="45280">
            <a:prstTxWarp prst="textNoShape">
              <a:avLst/>
            </a:prstTxWarp>
            <a:spAutoFit/>
          </a:bodyPr>
          <a:lstStyle/>
          <a:p>
            <a:pPr eaLnBrk="0" hangingPunct="0"/>
            <a:endParaRPr lang="fr-CA" sz="1100" dirty="0" smtClean="0">
              <a:solidFill>
                <a:schemeClr val="bg1"/>
              </a:solidFill>
              <a:latin typeface="Monaco"/>
              <a:cs typeface="Century Schoolbook"/>
            </a:endParaRPr>
          </a:p>
          <a:p>
            <a:pPr eaLnBrk="0" hangingPunct="0"/>
            <a:r>
              <a:rPr lang="fr-CA" sz="900" dirty="0" smtClean="0">
                <a:solidFill>
                  <a:schemeClr val="bg1"/>
                </a:solidFill>
                <a:latin typeface="Monaco"/>
                <a:cs typeface="Century Schoolbook"/>
              </a:rPr>
              <a:t>Roden M </a:t>
            </a:r>
            <a:r>
              <a:rPr lang="fr-CA" sz="900" i="1" dirty="0" smtClean="0">
                <a:solidFill>
                  <a:schemeClr val="bg1"/>
                </a:solidFill>
                <a:latin typeface="Monaco"/>
                <a:cs typeface="Century Schoolbook"/>
              </a:rPr>
              <a:t>et al. </a:t>
            </a:r>
            <a:r>
              <a:rPr lang="fr-CA" sz="900" dirty="0" smtClean="0">
                <a:solidFill>
                  <a:schemeClr val="bg1"/>
                </a:solidFill>
                <a:latin typeface="Monaco"/>
                <a:cs typeface="Century Schoolbook"/>
              </a:rPr>
              <a:t>ADA </a:t>
            </a:r>
            <a:r>
              <a:rPr lang="fr-CA" sz="900" dirty="0" err="1" smtClean="0">
                <a:solidFill>
                  <a:schemeClr val="bg1"/>
                </a:solidFill>
                <a:latin typeface="Monaco"/>
                <a:cs typeface="Century Schoolbook"/>
              </a:rPr>
              <a:t>Annual</a:t>
            </a:r>
            <a:r>
              <a:rPr lang="fr-CA" sz="900" dirty="0" smtClean="0">
                <a:solidFill>
                  <a:schemeClr val="bg1"/>
                </a:solidFill>
                <a:latin typeface="Monaco"/>
                <a:cs typeface="Century Schoolbook"/>
              </a:rPr>
              <a:t> Meeting, 2013; 1085-P. Lavalle Gonzalez FJ </a:t>
            </a:r>
            <a:r>
              <a:rPr lang="fr-CA" sz="900" i="1" dirty="0" smtClean="0">
                <a:solidFill>
                  <a:schemeClr val="bg1"/>
                </a:solidFill>
                <a:latin typeface="Monaco"/>
                <a:cs typeface="Century Schoolbook"/>
              </a:rPr>
              <a:t>et al. </a:t>
            </a:r>
            <a:r>
              <a:rPr lang="fr-CA" sz="900" dirty="0" smtClean="0">
                <a:solidFill>
                  <a:schemeClr val="bg1"/>
                </a:solidFill>
                <a:latin typeface="Monaco"/>
                <a:cs typeface="Century Schoolbook"/>
              </a:rPr>
              <a:t>ADA </a:t>
            </a:r>
            <a:r>
              <a:rPr lang="fr-CA" sz="900" dirty="0" err="1" smtClean="0">
                <a:solidFill>
                  <a:schemeClr val="bg1"/>
                </a:solidFill>
                <a:latin typeface="Monaco"/>
                <a:cs typeface="Century Schoolbook"/>
              </a:rPr>
              <a:t>Annual</a:t>
            </a:r>
            <a:r>
              <a:rPr lang="fr-CA" sz="900" dirty="0" smtClean="0">
                <a:solidFill>
                  <a:schemeClr val="bg1"/>
                </a:solidFill>
                <a:latin typeface="Monaco"/>
                <a:cs typeface="Century Schoolbook"/>
              </a:rPr>
              <a:t> Meeting, 2013; 238-OR.      </a:t>
            </a:r>
          </a:p>
          <a:p>
            <a:pPr eaLnBrk="0" hangingPunct="0"/>
            <a:r>
              <a:rPr lang="fr-CA" sz="900" dirty="0" err="1" smtClean="0">
                <a:solidFill>
                  <a:schemeClr val="bg1"/>
                </a:solidFill>
                <a:latin typeface="Monaco"/>
                <a:cs typeface="Century Schoolbook"/>
              </a:rPr>
              <a:t>Schernthaner</a:t>
            </a:r>
            <a:r>
              <a:rPr lang="fr-CA" sz="900" dirty="0" smtClean="0">
                <a:solidFill>
                  <a:schemeClr val="bg1"/>
                </a:solidFill>
                <a:latin typeface="Monaco"/>
                <a:cs typeface="Century Schoolbook"/>
              </a:rPr>
              <a:t> G </a:t>
            </a:r>
            <a:r>
              <a:rPr lang="fr-CA" sz="900" i="1" dirty="0" smtClean="0">
                <a:solidFill>
                  <a:schemeClr val="bg1"/>
                </a:solidFill>
                <a:latin typeface="Monaco"/>
                <a:cs typeface="Century Schoolbook"/>
              </a:rPr>
              <a:t>et al. Diabetes Care</a:t>
            </a:r>
            <a:r>
              <a:rPr lang="fr-CA" sz="900" dirty="0" smtClean="0">
                <a:solidFill>
                  <a:schemeClr val="bg1"/>
                </a:solidFill>
                <a:latin typeface="Monaco"/>
                <a:cs typeface="Century Schoolbook"/>
              </a:rPr>
              <a:t> 2013</a:t>
            </a:r>
            <a:r>
              <a:rPr lang="fr-CA" sz="900" dirty="0" smtClean="0">
                <a:solidFill>
                  <a:schemeClr val="bg1"/>
                </a:solidFill>
                <a:latin typeface="Century Schoolbook"/>
                <a:cs typeface="Century Schoolbook"/>
              </a:rPr>
              <a:t>.</a:t>
            </a:r>
            <a:endParaRPr lang="fr-CA" sz="900" dirty="0">
              <a:solidFill>
                <a:schemeClr val="bg1"/>
              </a:solidFill>
              <a:latin typeface="Century Schoolbook"/>
              <a:cs typeface="Century Schoolbook"/>
            </a:endParaRPr>
          </a:p>
        </p:txBody>
      </p:sp>
      <p:sp>
        <p:nvSpPr>
          <p:cNvPr id="332829" name="Text Box 39"/>
          <p:cNvSpPr txBox="1">
            <a:spLocks noChangeArrowheads="1"/>
          </p:cNvSpPr>
          <p:nvPr/>
        </p:nvSpPr>
        <p:spPr bwMode="auto">
          <a:xfrm>
            <a:off x="1564464" y="1457281"/>
            <a:ext cx="2494441" cy="706998"/>
          </a:xfrm>
          <a:prstGeom prst="rect">
            <a:avLst/>
          </a:prstGeom>
          <a:noFill/>
          <a:ln w="9525">
            <a:noFill/>
            <a:miter lim="800000"/>
            <a:headEnd/>
            <a:tailEnd/>
          </a:ln>
        </p:spPr>
        <p:txBody>
          <a:bodyPr wrap="square" lIns="90548" tIns="45280" rIns="90548" bIns="45280">
            <a:prstTxWarp prst="textNoShape">
              <a:avLst/>
            </a:prstTxWarp>
            <a:spAutoFit/>
          </a:bodyPr>
          <a:lstStyle/>
          <a:p>
            <a:pPr algn="ctr" eaLnBrk="0" hangingPunct="0">
              <a:spcBef>
                <a:spcPct val="50000"/>
              </a:spcBef>
            </a:pPr>
            <a:r>
              <a:rPr lang="fr-CA" sz="1200" b="1" dirty="0" smtClean="0">
                <a:solidFill>
                  <a:srgbClr val="000000"/>
                </a:solidFill>
                <a:latin typeface="Century Schoolbook"/>
                <a:cs typeface="Century Schoolbook"/>
              </a:rPr>
              <a:t>   </a:t>
            </a:r>
            <a:r>
              <a:rPr lang="fr-CA" sz="1600" b="1" cap="small" dirty="0" smtClean="0">
                <a:solidFill>
                  <a:srgbClr val="000000"/>
                </a:solidFill>
                <a:latin typeface="Century Schoolbook"/>
                <a:cs typeface="Century Schoolbook"/>
              </a:rPr>
              <a:t>MONOTHERAPY</a:t>
            </a:r>
            <a:r>
              <a:rPr lang="fr-CA" sz="1600" b="1" dirty="0" smtClean="0">
                <a:solidFill>
                  <a:srgbClr val="000000"/>
                </a:solidFill>
                <a:latin typeface="Century Schoolbook"/>
                <a:cs typeface="Century Schoolbook"/>
              </a:rPr>
              <a:t>  </a:t>
            </a:r>
            <a:r>
              <a:rPr lang="fr-CA" sz="1200" b="1" dirty="0" smtClean="0">
                <a:solidFill>
                  <a:srgbClr val="000000"/>
                </a:solidFill>
                <a:latin typeface="Century Schoolbook"/>
                <a:cs typeface="Century Schoolbook"/>
              </a:rPr>
              <a:t>   </a:t>
            </a:r>
            <a:br>
              <a:rPr lang="fr-CA" sz="1200" b="1" dirty="0" smtClean="0">
                <a:solidFill>
                  <a:srgbClr val="000000"/>
                </a:solidFill>
                <a:latin typeface="Century Schoolbook"/>
                <a:cs typeface="Century Schoolbook"/>
              </a:rPr>
            </a:br>
            <a:r>
              <a:rPr lang="fr-CA" sz="1200" b="1" dirty="0" smtClean="0">
                <a:solidFill>
                  <a:srgbClr val="000000"/>
                </a:solidFill>
                <a:latin typeface="Century Schoolbook"/>
                <a:cs typeface="Century Schoolbook"/>
              </a:rPr>
              <a:t>24 </a:t>
            </a:r>
            <a:r>
              <a:rPr lang="fr-CA" sz="1200" b="1" dirty="0" err="1" smtClean="0">
                <a:solidFill>
                  <a:srgbClr val="000000"/>
                </a:solidFill>
                <a:latin typeface="Century Schoolbook"/>
                <a:cs typeface="Century Schoolbook"/>
              </a:rPr>
              <a:t>weeks</a:t>
            </a:r>
            <a:r>
              <a:rPr lang="fr-CA" sz="1200" b="1" dirty="0" smtClean="0">
                <a:solidFill>
                  <a:srgbClr val="000000"/>
                </a:solidFill>
                <a:latin typeface="Century Schoolbook"/>
                <a:cs typeface="Century Schoolbook"/>
              </a:rPr>
              <a:t>  </a:t>
            </a:r>
            <a:br>
              <a:rPr lang="fr-CA" sz="1200" b="1" dirty="0" smtClean="0">
                <a:solidFill>
                  <a:srgbClr val="000000"/>
                </a:solidFill>
                <a:latin typeface="Century Schoolbook"/>
                <a:cs typeface="Century Schoolbook"/>
              </a:rPr>
            </a:br>
            <a:r>
              <a:rPr lang="fr-CA" sz="1200" b="1" dirty="0" smtClean="0">
                <a:solidFill>
                  <a:srgbClr val="000000"/>
                </a:solidFill>
                <a:latin typeface="Century Schoolbook"/>
                <a:cs typeface="Century Schoolbook"/>
              </a:rPr>
              <a:t>A1c 7.9%</a:t>
            </a:r>
            <a:endParaRPr lang="fr-CA" sz="1200" b="1" dirty="0">
              <a:solidFill>
                <a:srgbClr val="000000"/>
              </a:solidFill>
              <a:latin typeface="Century Schoolbook"/>
              <a:cs typeface="Century Schoolbook"/>
            </a:endParaRPr>
          </a:p>
        </p:txBody>
      </p:sp>
      <p:sp>
        <p:nvSpPr>
          <p:cNvPr id="332830" name="Rectangle 18"/>
          <p:cNvSpPr>
            <a:spLocks noChangeArrowheads="1"/>
          </p:cNvSpPr>
          <p:nvPr/>
        </p:nvSpPr>
        <p:spPr bwMode="auto">
          <a:xfrm>
            <a:off x="2213013" y="4569785"/>
            <a:ext cx="701675" cy="215444"/>
          </a:xfrm>
          <a:prstGeom prst="rect">
            <a:avLst/>
          </a:prstGeom>
          <a:noFill/>
          <a:ln w="9525">
            <a:noFill/>
            <a:miter lim="800000"/>
            <a:headEnd/>
            <a:tailEnd/>
          </a:ln>
        </p:spPr>
        <p:txBody>
          <a:bodyPr lIns="0" tIns="0" rIns="0" bIns="0">
            <a:prstTxWarp prst="textNoShape">
              <a:avLst/>
            </a:prstTxWarp>
            <a:spAutoFit/>
          </a:bodyPr>
          <a:lstStyle/>
          <a:p>
            <a:pPr eaLnBrk="0" hangingPunct="0"/>
            <a:r>
              <a:rPr lang="en-US" sz="9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0.66</a:t>
            </a:r>
            <a:endParaRPr lang="en-US" sz="1400" dirty="0">
              <a:solidFill>
                <a:srgbClr val="000000"/>
              </a:solidFill>
              <a:latin typeface="Century Schoolbook"/>
              <a:cs typeface="Century Schoolbook"/>
            </a:endParaRPr>
          </a:p>
        </p:txBody>
      </p:sp>
      <p:sp>
        <p:nvSpPr>
          <p:cNvPr id="332831" name="Rectangle 41"/>
          <p:cNvSpPr>
            <a:spLocks noChangeArrowheads="1"/>
          </p:cNvSpPr>
          <p:nvPr/>
        </p:nvSpPr>
        <p:spPr bwMode="auto">
          <a:xfrm>
            <a:off x="2827043" y="4943168"/>
            <a:ext cx="430507" cy="215444"/>
          </a:xfrm>
          <a:prstGeom prst="rect">
            <a:avLst/>
          </a:prstGeom>
          <a:noFill/>
          <a:ln w="9525">
            <a:noFill/>
            <a:miter lim="800000"/>
            <a:headEnd/>
            <a:tailEnd/>
          </a:ln>
        </p:spPr>
        <p:txBody>
          <a:bodyPr wrap="square" lIns="0" tIns="0" rIns="0" bIns="0">
            <a:prstTxWarp prst="textNoShape">
              <a:avLst/>
            </a:prstTxWarp>
            <a:spAutoFit/>
          </a:bodyPr>
          <a:lstStyle/>
          <a:p>
            <a:pPr eaLnBrk="0" hangingPunct="0"/>
            <a:r>
              <a:rPr lang="en-US" sz="9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0.78</a:t>
            </a:r>
            <a:endParaRPr lang="en-US" sz="1400" dirty="0">
              <a:solidFill>
                <a:srgbClr val="000000"/>
              </a:solidFill>
              <a:latin typeface="Century Schoolbook"/>
              <a:cs typeface="Century Schoolbook"/>
            </a:endParaRPr>
          </a:p>
        </p:txBody>
      </p:sp>
      <p:sp>
        <p:nvSpPr>
          <p:cNvPr id="332832" name="Text Box 49"/>
          <p:cNvSpPr txBox="1">
            <a:spLocks noChangeArrowheads="1"/>
          </p:cNvSpPr>
          <p:nvPr/>
        </p:nvSpPr>
        <p:spPr bwMode="auto">
          <a:xfrm>
            <a:off x="1968500" y="2269486"/>
            <a:ext cx="922928"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CA" sz="1200" b="1" dirty="0" smtClean="0">
                <a:solidFill>
                  <a:srgbClr val="000000"/>
                </a:solidFill>
                <a:latin typeface="Century Schoolbook"/>
                <a:cs typeface="Century Schoolbook"/>
              </a:rPr>
              <a:t>EMPA </a:t>
            </a:r>
          </a:p>
          <a:p>
            <a:pPr algn="ctr" eaLnBrk="0" hangingPunct="0"/>
            <a:r>
              <a:rPr lang="fr-CA" sz="1200" b="1" dirty="0" smtClean="0">
                <a:solidFill>
                  <a:srgbClr val="000000"/>
                </a:solidFill>
                <a:latin typeface="Century Schoolbook"/>
                <a:cs typeface="Century Schoolbook"/>
              </a:rPr>
              <a:t>10</a:t>
            </a:r>
            <a:endParaRPr lang="fr-CA" sz="1200" b="1" dirty="0">
              <a:solidFill>
                <a:srgbClr val="000000"/>
              </a:solidFill>
              <a:latin typeface="Century Schoolbook"/>
              <a:cs typeface="Century Schoolbook"/>
            </a:endParaRPr>
          </a:p>
        </p:txBody>
      </p:sp>
      <p:sp>
        <p:nvSpPr>
          <p:cNvPr id="332833" name="Line 32"/>
          <p:cNvSpPr>
            <a:spLocks noChangeShapeType="1"/>
          </p:cNvSpPr>
          <p:nvPr/>
        </p:nvSpPr>
        <p:spPr bwMode="auto">
          <a:xfrm>
            <a:off x="4460875" y="2773363"/>
            <a:ext cx="0" cy="71437"/>
          </a:xfrm>
          <a:prstGeom prst="line">
            <a:avLst/>
          </a:prstGeom>
          <a:noFill/>
          <a:ln w="9525">
            <a:solidFill>
              <a:schemeClr val="bg1"/>
            </a:solidFill>
            <a:round/>
            <a:headEnd/>
            <a:tailEnd/>
          </a:ln>
        </p:spPr>
        <p:txBody>
          <a:bodyPr lIns="90548" tIns="45280" rIns="90548" bIns="45280">
            <a:prstTxWarp prst="textNoShape">
              <a:avLst/>
            </a:prstTxWarp>
          </a:bodyPr>
          <a:lstStyle/>
          <a:p>
            <a:endParaRPr lang="fr-CA" dirty="0"/>
          </a:p>
        </p:txBody>
      </p:sp>
      <p:sp>
        <p:nvSpPr>
          <p:cNvPr id="332834" name="Text Box 49"/>
          <p:cNvSpPr txBox="1">
            <a:spLocks noChangeArrowheads="1"/>
          </p:cNvSpPr>
          <p:nvPr/>
        </p:nvSpPr>
        <p:spPr bwMode="auto">
          <a:xfrm>
            <a:off x="2578122" y="2263136"/>
            <a:ext cx="918368"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CA" sz="1200" b="1" dirty="0" smtClean="0">
                <a:solidFill>
                  <a:srgbClr val="000000"/>
                </a:solidFill>
                <a:latin typeface="Century Schoolbook"/>
                <a:cs typeface="Century Schoolbook"/>
              </a:rPr>
              <a:t>EMPA</a:t>
            </a:r>
          </a:p>
          <a:p>
            <a:pPr algn="ctr" eaLnBrk="0" hangingPunct="0"/>
            <a:r>
              <a:rPr lang="fr-CA" sz="1200" b="1" dirty="0" smtClean="0">
                <a:solidFill>
                  <a:srgbClr val="000000"/>
                </a:solidFill>
                <a:latin typeface="Century Schoolbook"/>
                <a:cs typeface="Century Schoolbook"/>
              </a:rPr>
              <a:t>25</a:t>
            </a:r>
            <a:endParaRPr lang="fr-CA" sz="1200" b="1" dirty="0">
              <a:solidFill>
                <a:srgbClr val="000000"/>
              </a:solidFill>
              <a:latin typeface="Century Schoolbook"/>
              <a:cs typeface="Century Schoolbook"/>
            </a:endParaRPr>
          </a:p>
        </p:txBody>
      </p:sp>
      <p:sp>
        <p:nvSpPr>
          <p:cNvPr id="332835" name="Text Box 39"/>
          <p:cNvSpPr txBox="1">
            <a:spLocks noChangeArrowheads="1"/>
          </p:cNvSpPr>
          <p:nvPr/>
        </p:nvSpPr>
        <p:spPr bwMode="auto">
          <a:xfrm>
            <a:off x="6666556" y="1458931"/>
            <a:ext cx="2256874" cy="706998"/>
          </a:xfrm>
          <a:prstGeom prst="rect">
            <a:avLst/>
          </a:prstGeom>
          <a:noFill/>
          <a:ln w="9525">
            <a:noFill/>
            <a:miter lim="800000"/>
            <a:headEnd/>
            <a:tailEnd/>
          </a:ln>
        </p:spPr>
        <p:txBody>
          <a:bodyPr wrap="square" lIns="90548" tIns="45280" rIns="90548" bIns="45280">
            <a:prstTxWarp prst="textNoShape">
              <a:avLst/>
            </a:prstTxWarp>
            <a:spAutoFit/>
          </a:bodyPr>
          <a:lstStyle/>
          <a:p>
            <a:pPr algn="ctr" eaLnBrk="0" hangingPunct="0">
              <a:spcBef>
                <a:spcPct val="50000"/>
              </a:spcBef>
            </a:pPr>
            <a:r>
              <a:rPr lang="fr-CA" sz="1600" b="1" cap="small" dirty="0" smtClean="0">
                <a:solidFill>
                  <a:srgbClr val="000000"/>
                </a:solidFill>
                <a:latin typeface="Century Schoolbook"/>
                <a:cs typeface="Century Schoolbook"/>
              </a:rPr>
              <a:t>+MET  +SU</a:t>
            </a:r>
            <a:r>
              <a:rPr lang="fr-CA" sz="1200" b="1" dirty="0" smtClean="0">
                <a:solidFill>
                  <a:srgbClr val="000000"/>
                </a:solidFill>
                <a:latin typeface="Century Schoolbook"/>
                <a:cs typeface="Century Schoolbook"/>
              </a:rPr>
              <a:t/>
            </a:r>
            <a:br>
              <a:rPr lang="fr-CA" sz="1200" b="1" dirty="0" smtClean="0">
                <a:solidFill>
                  <a:srgbClr val="000000"/>
                </a:solidFill>
                <a:latin typeface="Century Schoolbook"/>
                <a:cs typeface="Century Schoolbook"/>
              </a:rPr>
            </a:br>
            <a:r>
              <a:rPr lang="fr-CA" sz="1200" b="1" dirty="0" smtClean="0">
                <a:solidFill>
                  <a:srgbClr val="000000"/>
                </a:solidFill>
                <a:latin typeface="Century Schoolbook"/>
                <a:cs typeface="Century Schoolbook"/>
              </a:rPr>
              <a:t>52 </a:t>
            </a:r>
            <a:r>
              <a:rPr lang="fr-CA" sz="1200" b="1" dirty="0" err="1" smtClean="0">
                <a:solidFill>
                  <a:srgbClr val="000000"/>
                </a:solidFill>
                <a:latin typeface="Century Schoolbook"/>
                <a:cs typeface="Century Schoolbook"/>
              </a:rPr>
              <a:t>weeks</a:t>
            </a:r>
            <a:r>
              <a:rPr lang="fr-CA" sz="1200" b="1" dirty="0" smtClean="0">
                <a:solidFill>
                  <a:srgbClr val="000000"/>
                </a:solidFill>
                <a:latin typeface="Century Schoolbook"/>
                <a:cs typeface="Century Schoolbook"/>
              </a:rPr>
              <a:t/>
            </a:r>
            <a:br>
              <a:rPr lang="fr-CA" sz="1200" b="1" dirty="0" smtClean="0">
                <a:solidFill>
                  <a:srgbClr val="000000"/>
                </a:solidFill>
                <a:latin typeface="Century Schoolbook"/>
                <a:cs typeface="Century Schoolbook"/>
              </a:rPr>
            </a:br>
            <a:r>
              <a:rPr lang="fr-CA" sz="1200" b="1" dirty="0" smtClean="0">
                <a:solidFill>
                  <a:srgbClr val="000000"/>
                </a:solidFill>
                <a:latin typeface="Century Schoolbook"/>
                <a:cs typeface="Century Schoolbook"/>
              </a:rPr>
              <a:t> A1c 8.1%</a:t>
            </a:r>
            <a:endParaRPr lang="fr-CA" sz="1200" b="1" dirty="0">
              <a:solidFill>
                <a:srgbClr val="000000"/>
              </a:solidFill>
              <a:latin typeface="Century Schoolbook"/>
              <a:cs typeface="Century Schoolbook"/>
            </a:endParaRPr>
          </a:p>
        </p:txBody>
      </p:sp>
      <p:sp>
        <p:nvSpPr>
          <p:cNvPr id="505891" name="Rectangle 3"/>
          <p:cNvSpPr>
            <a:spLocks noChangeArrowheads="1"/>
          </p:cNvSpPr>
          <p:nvPr/>
        </p:nvSpPr>
        <p:spPr bwMode="auto">
          <a:xfrm>
            <a:off x="7335838" y="2755900"/>
            <a:ext cx="546100" cy="2870200"/>
          </a:xfrm>
          <a:prstGeom prst="rect">
            <a:avLst/>
          </a:prstGeom>
          <a:solidFill>
            <a:srgbClr val="8D0E04"/>
          </a:solidFill>
          <a:ln>
            <a:noFill/>
          </a:ln>
        </p:spPr>
        <p:txBody>
          <a:bodyPr lIns="90548" tIns="45280" rIns="90548" bIns="45280"/>
          <a:lstStyle/>
          <a:p>
            <a:pPr defTabSz="446203">
              <a:defRPr/>
            </a:pPr>
            <a:endParaRPr lang="en-US" dirty="0">
              <a:solidFill>
                <a:srgbClr val="FFFFFF"/>
              </a:solidFill>
              <a:latin typeface="Arial" charset="0"/>
              <a:ea typeface="ヒラギノ角ゴ Pro W3" charset="0"/>
              <a:cs typeface="ヒラギノ角ゴ Pro W3" charset="0"/>
            </a:endParaRPr>
          </a:p>
        </p:txBody>
      </p:sp>
      <p:sp>
        <p:nvSpPr>
          <p:cNvPr id="332838" name="Text Box 49"/>
          <p:cNvSpPr txBox="1">
            <a:spLocks noChangeArrowheads="1"/>
          </p:cNvSpPr>
          <p:nvPr/>
        </p:nvSpPr>
        <p:spPr bwMode="auto">
          <a:xfrm>
            <a:off x="7062789" y="2284413"/>
            <a:ext cx="971550"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BE" sz="1200" b="1" dirty="0" smtClean="0">
                <a:solidFill>
                  <a:srgbClr val="000000"/>
                </a:solidFill>
                <a:latin typeface="Century Schoolbook"/>
                <a:cs typeface="Century Schoolbook"/>
              </a:rPr>
              <a:t>CANA</a:t>
            </a:r>
          </a:p>
          <a:p>
            <a:pPr algn="ctr" eaLnBrk="0" hangingPunct="0"/>
            <a:r>
              <a:rPr lang="fr-BE" sz="1200" b="1" dirty="0" smtClean="0">
                <a:solidFill>
                  <a:srgbClr val="000000"/>
                </a:solidFill>
                <a:latin typeface="Century Schoolbook"/>
                <a:cs typeface="Century Schoolbook"/>
              </a:rPr>
              <a:t>300</a:t>
            </a:r>
            <a:endParaRPr lang="fr-BE" sz="1200" b="1" dirty="0">
              <a:solidFill>
                <a:srgbClr val="000000"/>
              </a:solidFill>
              <a:latin typeface="Century Schoolbook"/>
              <a:cs typeface="Century Schoolbook"/>
            </a:endParaRPr>
          </a:p>
        </p:txBody>
      </p:sp>
      <p:sp>
        <p:nvSpPr>
          <p:cNvPr id="40" name="Rectangle 50"/>
          <p:cNvSpPr>
            <a:spLocks noChangeArrowheads="1"/>
          </p:cNvSpPr>
          <p:nvPr/>
        </p:nvSpPr>
        <p:spPr bwMode="auto">
          <a:xfrm flipV="1">
            <a:off x="1474788" y="2511424"/>
            <a:ext cx="546100" cy="244475"/>
          </a:xfrm>
          <a:prstGeom prst="rect">
            <a:avLst/>
          </a:prstGeom>
          <a:solidFill>
            <a:srgbClr val="002060"/>
          </a:solidFill>
          <a:ln w="12700">
            <a:noFill/>
            <a:miter lim="800000"/>
            <a:headEnd/>
            <a:tailEnd/>
          </a:ln>
        </p:spPr>
        <p:txBody>
          <a:bodyPr lIns="90663" tIns="45338" rIns="90663" bIns="45338"/>
          <a:lstStyle/>
          <a:p>
            <a:pPr defTabSz="453374" fontAlgn="auto">
              <a:spcBef>
                <a:spcPts val="0"/>
              </a:spcBef>
              <a:spcAft>
                <a:spcPts val="0"/>
              </a:spcAft>
              <a:defRPr/>
            </a:pPr>
            <a:endParaRPr lang="en-US" dirty="0">
              <a:solidFill>
                <a:prstClr val="white"/>
              </a:solidFill>
              <a:latin typeface="Arial"/>
              <a:ea typeface="ＭＳ Ｐゴシック"/>
              <a:cs typeface="ＭＳ Ｐゴシック"/>
            </a:endParaRPr>
          </a:p>
        </p:txBody>
      </p:sp>
      <p:sp>
        <p:nvSpPr>
          <p:cNvPr id="332840" name="Text Box 49"/>
          <p:cNvSpPr txBox="1">
            <a:spLocks noChangeArrowheads="1"/>
          </p:cNvSpPr>
          <p:nvPr/>
        </p:nvSpPr>
        <p:spPr bwMode="auto">
          <a:xfrm>
            <a:off x="1308101" y="2244725"/>
            <a:ext cx="838200" cy="276110"/>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eaLnBrk="0" hangingPunct="0"/>
            <a:r>
              <a:rPr lang="fr-CA" sz="1200" b="1" dirty="0" smtClean="0">
                <a:latin typeface="Century Schoolbook"/>
                <a:cs typeface="Century Schoolbook"/>
              </a:rPr>
              <a:t>Placebo</a:t>
            </a:r>
            <a:endParaRPr lang="fr-CA" sz="1200" b="1" dirty="0">
              <a:latin typeface="Century Schoolbook"/>
              <a:cs typeface="Century Schoolbook"/>
            </a:endParaRPr>
          </a:p>
        </p:txBody>
      </p:sp>
      <p:sp>
        <p:nvSpPr>
          <p:cNvPr id="332841" name="Line 32"/>
          <p:cNvSpPr>
            <a:spLocks noChangeShapeType="1"/>
          </p:cNvSpPr>
          <p:nvPr/>
        </p:nvSpPr>
        <p:spPr bwMode="auto">
          <a:xfrm>
            <a:off x="7062788" y="2762250"/>
            <a:ext cx="0" cy="71438"/>
          </a:xfrm>
          <a:prstGeom prst="line">
            <a:avLst/>
          </a:prstGeom>
          <a:noFill/>
          <a:ln w="9525">
            <a:solidFill>
              <a:schemeClr val="bg1"/>
            </a:solidFill>
            <a:round/>
            <a:headEnd/>
            <a:tailEnd/>
          </a:ln>
        </p:spPr>
        <p:txBody>
          <a:bodyPr lIns="90548" tIns="45280" rIns="90548" bIns="45280">
            <a:prstTxWarp prst="textNoShape">
              <a:avLst/>
            </a:prstTxWarp>
          </a:bodyPr>
          <a:lstStyle/>
          <a:p>
            <a:endParaRPr lang="fr-CA" dirty="0"/>
          </a:p>
        </p:txBody>
      </p:sp>
      <p:sp>
        <p:nvSpPr>
          <p:cNvPr id="332843" name="Text Box 39"/>
          <p:cNvSpPr txBox="1">
            <a:spLocks noChangeArrowheads="1"/>
          </p:cNvSpPr>
          <p:nvPr/>
        </p:nvSpPr>
        <p:spPr bwMode="auto">
          <a:xfrm>
            <a:off x="4276186" y="1462770"/>
            <a:ext cx="2275148" cy="706998"/>
          </a:xfrm>
          <a:prstGeom prst="rect">
            <a:avLst/>
          </a:prstGeom>
          <a:noFill/>
          <a:ln w="9525">
            <a:noFill/>
            <a:miter lim="800000"/>
            <a:headEnd/>
            <a:tailEnd/>
          </a:ln>
        </p:spPr>
        <p:txBody>
          <a:bodyPr wrap="square" lIns="90548" tIns="45280" rIns="90548" bIns="45280">
            <a:prstTxWarp prst="textNoShape">
              <a:avLst/>
            </a:prstTxWarp>
            <a:spAutoFit/>
          </a:bodyPr>
          <a:lstStyle/>
          <a:p>
            <a:pPr algn="ctr" eaLnBrk="0" hangingPunct="0">
              <a:spcBef>
                <a:spcPct val="50000"/>
              </a:spcBef>
            </a:pPr>
            <a:r>
              <a:rPr lang="fr-CA" sz="1600" b="1" cap="small" dirty="0" smtClean="0">
                <a:solidFill>
                  <a:srgbClr val="000000"/>
                </a:solidFill>
                <a:latin typeface="Century Schoolbook"/>
                <a:cs typeface="Century Schoolbook"/>
              </a:rPr>
              <a:t>+ MET</a:t>
            </a:r>
            <a:r>
              <a:rPr lang="fr-CA" sz="1200" b="1" dirty="0" smtClean="0">
                <a:solidFill>
                  <a:srgbClr val="000000"/>
                </a:solidFill>
                <a:latin typeface="Century Schoolbook"/>
                <a:cs typeface="Century Schoolbook"/>
              </a:rPr>
              <a:t/>
            </a:r>
            <a:br>
              <a:rPr lang="fr-CA" sz="1200" b="1" dirty="0" smtClean="0">
                <a:solidFill>
                  <a:srgbClr val="000000"/>
                </a:solidFill>
                <a:latin typeface="Century Schoolbook"/>
                <a:cs typeface="Century Schoolbook"/>
              </a:rPr>
            </a:br>
            <a:r>
              <a:rPr lang="fr-CA" sz="1200" b="1" dirty="0" smtClean="0">
                <a:solidFill>
                  <a:srgbClr val="000000"/>
                </a:solidFill>
                <a:latin typeface="Century Schoolbook"/>
                <a:cs typeface="Century Schoolbook"/>
              </a:rPr>
              <a:t>52 </a:t>
            </a:r>
            <a:r>
              <a:rPr lang="fr-CA" sz="1200" b="1" dirty="0" err="1" smtClean="0">
                <a:solidFill>
                  <a:srgbClr val="000000"/>
                </a:solidFill>
                <a:latin typeface="Century Schoolbook"/>
                <a:cs typeface="Century Schoolbook"/>
              </a:rPr>
              <a:t>weeks</a:t>
            </a:r>
            <a:r>
              <a:rPr lang="fr-CA" sz="1200" b="1" dirty="0" smtClean="0">
                <a:solidFill>
                  <a:srgbClr val="000000"/>
                </a:solidFill>
                <a:latin typeface="Century Schoolbook"/>
                <a:cs typeface="Century Schoolbook"/>
              </a:rPr>
              <a:t/>
            </a:r>
            <a:br>
              <a:rPr lang="fr-CA" sz="1200" b="1" dirty="0" smtClean="0">
                <a:solidFill>
                  <a:srgbClr val="000000"/>
                </a:solidFill>
                <a:latin typeface="Century Schoolbook"/>
                <a:cs typeface="Century Schoolbook"/>
              </a:rPr>
            </a:br>
            <a:r>
              <a:rPr lang="fr-CA" sz="1200" b="1" dirty="0" smtClean="0">
                <a:solidFill>
                  <a:srgbClr val="000000"/>
                </a:solidFill>
                <a:latin typeface="Century Schoolbook"/>
                <a:cs typeface="Century Schoolbook"/>
              </a:rPr>
              <a:t>A1c 7.9%</a:t>
            </a:r>
            <a:endParaRPr lang="fr-CA" sz="1200" b="1" dirty="0">
              <a:solidFill>
                <a:srgbClr val="000000"/>
              </a:solidFill>
              <a:latin typeface="Century Schoolbook"/>
              <a:cs typeface="Century Schoolbook"/>
            </a:endParaRPr>
          </a:p>
        </p:txBody>
      </p:sp>
      <p:sp>
        <p:nvSpPr>
          <p:cNvPr id="332844" name="Text Box 75"/>
          <p:cNvSpPr txBox="1">
            <a:spLocks noChangeArrowheads="1"/>
          </p:cNvSpPr>
          <p:nvPr/>
        </p:nvSpPr>
        <p:spPr bwMode="auto">
          <a:xfrm>
            <a:off x="5733059" y="2290763"/>
            <a:ext cx="743941"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CA" sz="1200" b="1" dirty="0" smtClean="0">
                <a:solidFill>
                  <a:srgbClr val="000000"/>
                </a:solidFill>
                <a:latin typeface="Century Schoolbook"/>
                <a:cs typeface="Century Schoolbook"/>
              </a:rPr>
              <a:t>SITA</a:t>
            </a:r>
          </a:p>
          <a:p>
            <a:pPr algn="ctr" eaLnBrk="0" hangingPunct="0"/>
            <a:r>
              <a:rPr lang="fr-CA" sz="1200" b="1" dirty="0" smtClean="0">
                <a:solidFill>
                  <a:srgbClr val="000000"/>
                </a:solidFill>
                <a:latin typeface="Century Schoolbook"/>
                <a:cs typeface="Century Schoolbook"/>
              </a:rPr>
              <a:t>100</a:t>
            </a:r>
            <a:endParaRPr lang="fr-CA" sz="1200" b="1" dirty="0">
              <a:solidFill>
                <a:srgbClr val="000000"/>
              </a:solidFill>
              <a:latin typeface="Century Schoolbook"/>
              <a:cs typeface="Century Schoolbook"/>
            </a:endParaRPr>
          </a:p>
        </p:txBody>
      </p:sp>
      <p:sp>
        <p:nvSpPr>
          <p:cNvPr id="332845" name="Rectangle 74"/>
          <p:cNvSpPr>
            <a:spLocks noChangeArrowheads="1"/>
          </p:cNvSpPr>
          <p:nvPr/>
        </p:nvSpPr>
        <p:spPr bwMode="auto">
          <a:xfrm>
            <a:off x="5932130" y="4763460"/>
            <a:ext cx="416781"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0.73</a:t>
            </a:r>
            <a:endParaRPr lang="en-US" sz="1400" dirty="0">
              <a:solidFill>
                <a:srgbClr val="000000"/>
              </a:solidFill>
              <a:latin typeface="Century Schoolbook"/>
              <a:cs typeface="Century Schoolbook"/>
            </a:endParaRPr>
          </a:p>
        </p:txBody>
      </p:sp>
      <p:sp>
        <p:nvSpPr>
          <p:cNvPr id="332846" name="Rectangle 72"/>
          <p:cNvSpPr>
            <a:spLocks noChangeArrowheads="1"/>
          </p:cNvSpPr>
          <p:nvPr/>
        </p:nvSpPr>
        <p:spPr bwMode="auto">
          <a:xfrm>
            <a:off x="5220708" y="5218550"/>
            <a:ext cx="627642" cy="215444"/>
          </a:xfrm>
          <a:prstGeom prst="rect">
            <a:avLst/>
          </a:prstGeom>
          <a:noFill/>
          <a:ln w="9525">
            <a:noFill/>
            <a:miter lim="800000"/>
            <a:headEnd/>
            <a:tailEnd/>
          </a:ln>
        </p:spPr>
        <p:txBody>
          <a:bodyPr wrap="square" lIns="0" tIns="0" rIns="0" bIns="0">
            <a:prstTxWarp prst="textNoShape">
              <a:avLst/>
            </a:prstTxWarp>
            <a:spAutoFit/>
          </a:bodyPr>
          <a:lstStyle/>
          <a:p>
            <a:pPr eaLnBrk="0" hangingPunct="0"/>
            <a:r>
              <a:rPr lang="en-US" sz="14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0.88</a:t>
            </a:r>
            <a:r>
              <a:rPr lang="en-US" sz="1400" b="1" dirty="0">
                <a:solidFill>
                  <a:srgbClr val="000000"/>
                </a:solidFill>
                <a:latin typeface="Century Schoolbook"/>
                <a:cs typeface="Century Schoolbook"/>
              </a:rPr>
              <a:t>**</a:t>
            </a:r>
            <a:endParaRPr lang="en-US" sz="1400" dirty="0">
              <a:solidFill>
                <a:srgbClr val="000000"/>
              </a:solidFill>
              <a:latin typeface="Century Schoolbook"/>
              <a:cs typeface="Century Schoolbook"/>
            </a:endParaRPr>
          </a:p>
        </p:txBody>
      </p:sp>
      <p:sp>
        <p:nvSpPr>
          <p:cNvPr id="332847" name="Text Box 49"/>
          <p:cNvSpPr txBox="1">
            <a:spLocks noChangeArrowheads="1"/>
          </p:cNvSpPr>
          <p:nvPr/>
        </p:nvSpPr>
        <p:spPr bwMode="auto">
          <a:xfrm>
            <a:off x="5012506" y="2290763"/>
            <a:ext cx="852931"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BE" sz="1200" b="1" dirty="0" smtClean="0">
                <a:solidFill>
                  <a:srgbClr val="000000"/>
                </a:solidFill>
                <a:latin typeface="Century Schoolbook"/>
                <a:cs typeface="Century Schoolbook"/>
              </a:rPr>
              <a:t>CANA</a:t>
            </a:r>
          </a:p>
          <a:p>
            <a:pPr algn="ctr" eaLnBrk="0" hangingPunct="0"/>
            <a:r>
              <a:rPr lang="fr-BE" sz="1200" b="1" dirty="0" smtClean="0">
                <a:solidFill>
                  <a:srgbClr val="000000"/>
                </a:solidFill>
                <a:latin typeface="Century Schoolbook"/>
                <a:cs typeface="Century Schoolbook"/>
              </a:rPr>
              <a:t>300</a:t>
            </a:r>
            <a:endParaRPr lang="fr-BE" sz="1200" b="1" dirty="0">
              <a:solidFill>
                <a:srgbClr val="000000"/>
              </a:solidFill>
              <a:latin typeface="Century Schoolbook"/>
              <a:cs typeface="Century Schoolbook"/>
            </a:endParaRPr>
          </a:p>
        </p:txBody>
      </p:sp>
      <p:sp>
        <p:nvSpPr>
          <p:cNvPr id="332848" name="Text Box 49"/>
          <p:cNvSpPr txBox="1">
            <a:spLocks noChangeArrowheads="1"/>
          </p:cNvSpPr>
          <p:nvPr/>
        </p:nvSpPr>
        <p:spPr bwMode="auto">
          <a:xfrm>
            <a:off x="4293329" y="2279650"/>
            <a:ext cx="786671" cy="460776"/>
          </a:xfrm>
          <a:prstGeom prst="rect">
            <a:avLst/>
          </a:prstGeom>
          <a:noFill/>
          <a:ln w="12700">
            <a:noFill/>
            <a:miter lim="800000"/>
            <a:headEnd type="none" w="sm" len="sm"/>
            <a:tailEnd type="none" w="sm" len="sm"/>
          </a:ln>
        </p:spPr>
        <p:txBody>
          <a:bodyPr wrap="square" lIns="90548" tIns="45280" rIns="90548" bIns="45280">
            <a:prstTxWarp prst="textNoShape">
              <a:avLst/>
            </a:prstTxWarp>
            <a:spAutoFit/>
          </a:bodyPr>
          <a:lstStyle/>
          <a:p>
            <a:pPr algn="ctr" eaLnBrk="0" hangingPunct="0"/>
            <a:r>
              <a:rPr lang="fr-CA" sz="1200" b="1" dirty="0" smtClean="0">
                <a:solidFill>
                  <a:srgbClr val="000000"/>
                </a:solidFill>
                <a:latin typeface="Century Schoolbook"/>
                <a:cs typeface="Century Schoolbook"/>
              </a:rPr>
              <a:t>CANA</a:t>
            </a:r>
          </a:p>
          <a:p>
            <a:pPr algn="ctr" eaLnBrk="0" hangingPunct="0"/>
            <a:r>
              <a:rPr lang="fr-CA" sz="1200" b="1" dirty="0" smtClean="0">
                <a:solidFill>
                  <a:srgbClr val="000000"/>
                </a:solidFill>
                <a:latin typeface="Century Schoolbook"/>
                <a:cs typeface="Century Schoolbook"/>
              </a:rPr>
              <a:t>100</a:t>
            </a:r>
            <a:endParaRPr lang="fr-CA" sz="1200" b="1" dirty="0">
              <a:solidFill>
                <a:srgbClr val="000000"/>
              </a:solidFill>
              <a:latin typeface="Century Schoolbook"/>
              <a:cs typeface="Century Schoolbook"/>
            </a:endParaRPr>
          </a:p>
        </p:txBody>
      </p:sp>
      <p:sp>
        <p:nvSpPr>
          <p:cNvPr id="332849" name="Rectangle 73"/>
          <p:cNvSpPr>
            <a:spLocks noChangeArrowheads="1"/>
          </p:cNvSpPr>
          <p:nvPr/>
        </p:nvSpPr>
        <p:spPr bwMode="auto">
          <a:xfrm>
            <a:off x="4455931" y="2744242"/>
            <a:ext cx="533400" cy="1980157"/>
          </a:xfrm>
          <a:prstGeom prst="rect">
            <a:avLst/>
          </a:prstGeom>
          <a:solidFill>
            <a:srgbClr val="A90F03">
              <a:alpha val="60000"/>
            </a:srgbClr>
          </a:solidFill>
          <a:ln w="9525">
            <a:noFill/>
            <a:miter lim="800000"/>
            <a:headEnd/>
            <a:tailEnd/>
          </a:ln>
        </p:spPr>
        <p:txBody>
          <a:bodyPr lIns="90548" tIns="45280" rIns="90548" bIns="45280">
            <a:prstTxWarp prst="textNoShape">
              <a:avLst/>
            </a:prstTxWarp>
          </a:bodyPr>
          <a:lstStyle/>
          <a:p>
            <a:endParaRPr lang="fr-CA" dirty="0">
              <a:solidFill>
                <a:srgbClr val="FFFFFF"/>
              </a:solidFill>
            </a:endParaRPr>
          </a:p>
        </p:txBody>
      </p:sp>
      <p:sp>
        <p:nvSpPr>
          <p:cNvPr id="332850" name="Rectangle 74"/>
          <p:cNvSpPr>
            <a:spLocks noChangeArrowheads="1"/>
          </p:cNvSpPr>
          <p:nvPr/>
        </p:nvSpPr>
        <p:spPr bwMode="auto">
          <a:xfrm>
            <a:off x="4521556" y="4726511"/>
            <a:ext cx="416781"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dirty="0">
                <a:solidFill>
                  <a:srgbClr val="000000"/>
                </a:solidFill>
                <a:latin typeface="Century Schoolbook"/>
                <a:cs typeface="Century Schoolbook"/>
              </a:rPr>
              <a:t>-</a:t>
            </a:r>
            <a:r>
              <a:rPr lang="en-US" sz="1400" b="1" dirty="0" smtClean="0">
                <a:solidFill>
                  <a:srgbClr val="000000"/>
                </a:solidFill>
                <a:latin typeface="Century Schoolbook"/>
                <a:cs typeface="Century Schoolbook"/>
              </a:rPr>
              <a:t>0.73</a:t>
            </a:r>
            <a:endParaRPr lang="en-US" sz="1400" dirty="0">
              <a:solidFill>
                <a:srgbClr val="000000"/>
              </a:solidFill>
              <a:latin typeface="Century Schoolbook"/>
              <a:cs typeface="Century Schoolbook"/>
            </a:endParaRPr>
          </a:p>
        </p:txBody>
      </p:sp>
      <p:sp>
        <p:nvSpPr>
          <p:cNvPr id="332851" name="Rectangle 14"/>
          <p:cNvSpPr>
            <a:spLocks noChangeArrowheads="1"/>
          </p:cNvSpPr>
          <p:nvPr/>
        </p:nvSpPr>
        <p:spPr bwMode="auto">
          <a:xfrm>
            <a:off x="1567515" y="2798763"/>
            <a:ext cx="357470"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dirty="0" smtClean="0">
                <a:solidFill>
                  <a:srgbClr val="000000"/>
                </a:solidFill>
                <a:latin typeface="Century Schoolbook"/>
                <a:cs typeface="Century Schoolbook"/>
              </a:rPr>
              <a:t>0.08</a:t>
            </a:r>
            <a:endParaRPr lang="en-US" sz="1400" b="1" dirty="0">
              <a:solidFill>
                <a:srgbClr val="000000"/>
              </a:solidFill>
              <a:latin typeface="Century Schoolbook"/>
              <a:cs typeface="Century Schoolbook"/>
            </a:endParaRPr>
          </a:p>
        </p:txBody>
      </p:sp>
      <p:sp>
        <p:nvSpPr>
          <p:cNvPr id="332855" name="Freeform 64"/>
          <p:cNvSpPr>
            <a:spLocks/>
          </p:cNvSpPr>
          <p:nvPr/>
        </p:nvSpPr>
        <p:spPr bwMode="auto">
          <a:xfrm flipV="1">
            <a:off x="1022350" y="2706688"/>
            <a:ext cx="7758113" cy="46037"/>
          </a:xfrm>
          <a:custGeom>
            <a:avLst/>
            <a:gdLst>
              <a:gd name="T0" fmla="*/ 0 w 4440"/>
              <a:gd name="T1" fmla="*/ 0 h 55563"/>
              <a:gd name="T2" fmla="*/ 2147483647 w 4440"/>
              <a:gd name="T3" fmla="*/ 0 h 55563"/>
              <a:gd name="T4" fmla="*/ 2147483647 w 4440"/>
              <a:gd name="T5" fmla="*/ 0 h 55563"/>
              <a:gd name="T6" fmla="*/ 0 60000 65536"/>
              <a:gd name="T7" fmla="*/ 0 60000 65536"/>
              <a:gd name="T8" fmla="*/ 0 60000 65536"/>
              <a:gd name="T9" fmla="*/ 0 w 4440"/>
              <a:gd name="T10" fmla="*/ 0 h 55563"/>
              <a:gd name="T11" fmla="*/ 4440 w 4440"/>
              <a:gd name="T12" fmla="*/ 55563 h 55563"/>
            </a:gdLst>
            <a:ahLst/>
            <a:cxnLst>
              <a:cxn ang="T6">
                <a:pos x="T0" y="T1"/>
              </a:cxn>
              <a:cxn ang="T7">
                <a:pos x="T2" y="T3"/>
              </a:cxn>
              <a:cxn ang="T8">
                <a:pos x="T4" y="T5"/>
              </a:cxn>
            </a:cxnLst>
            <a:rect l="T9" t="T10" r="T11" b="T12"/>
            <a:pathLst>
              <a:path w="4440" h="55563">
                <a:moveTo>
                  <a:pt x="0" y="0"/>
                </a:moveTo>
                <a:lnTo>
                  <a:pt x="32" y="0"/>
                </a:lnTo>
                <a:lnTo>
                  <a:pt x="4440" y="0"/>
                </a:lnTo>
              </a:path>
            </a:pathLst>
          </a:custGeom>
          <a:noFill/>
          <a:ln w="12700">
            <a:solidFill>
              <a:schemeClr val="tx1"/>
            </a:solidFill>
            <a:round/>
            <a:headEnd/>
            <a:tailEnd/>
          </a:ln>
        </p:spPr>
        <p:txBody>
          <a:bodyPr lIns="90548" tIns="45280" rIns="90548" bIns="45280">
            <a:prstTxWarp prst="textNoShape">
              <a:avLst/>
            </a:prstTxWarp>
          </a:bodyPr>
          <a:lstStyle/>
          <a:p>
            <a:endParaRPr lang="fr-CA" dirty="0"/>
          </a:p>
        </p:txBody>
      </p:sp>
      <p:sp>
        <p:nvSpPr>
          <p:cNvPr id="332856" name="TextBox 1"/>
          <p:cNvSpPr txBox="1">
            <a:spLocks noChangeArrowheads="1"/>
          </p:cNvSpPr>
          <p:nvPr/>
        </p:nvSpPr>
        <p:spPr bwMode="auto">
          <a:xfrm>
            <a:off x="1344613" y="5333438"/>
            <a:ext cx="2954337" cy="307777"/>
          </a:xfrm>
          <a:prstGeom prst="rect">
            <a:avLst/>
          </a:prstGeom>
          <a:noFill/>
          <a:ln w="9525">
            <a:noFill/>
            <a:miter lim="800000"/>
            <a:headEnd/>
            <a:tailEnd/>
          </a:ln>
        </p:spPr>
        <p:txBody>
          <a:bodyPr wrap="square">
            <a:prstTxWarp prst="textNoShape">
              <a:avLst/>
            </a:prstTxWarp>
            <a:spAutoFit/>
          </a:bodyPr>
          <a:lstStyle/>
          <a:p>
            <a:pPr algn="ctr"/>
            <a:r>
              <a:rPr lang="fr-CA" sz="1400" dirty="0" smtClean="0">
                <a:solidFill>
                  <a:srgbClr val="000000"/>
                </a:solidFill>
                <a:latin typeface="Century Schoolbook"/>
                <a:cs typeface="Century Schoolbook"/>
              </a:rPr>
              <a:t>**p&lt;0.05 vs </a:t>
            </a:r>
            <a:r>
              <a:rPr lang="fr-CA" sz="1400" dirty="0" err="1" smtClean="0">
                <a:solidFill>
                  <a:srgbClr val="000000"/>
                </a:solidFill>
                <a:latin typeface="Century Schoolbook"/>
                <a:cs typeface="Century Schoolbook"/>
              </a:rPr>
              <a:t>sitagliptin</a:t>
            </a:r>
            <a:endParaRPr lang="fr-CA" sz="1400" dirty="0" smtClean="0">
              <a:solidFill>
                <a:srgbClr val="000000"/>
              </a:solidFill>
              <a:latin typeface="Century Schoolbook"/>
              <a:cs typeface="Century Schoolbook"/>
            </a:endParaRPr>
          </a:p>
        </p:txBody>
      </p:sp>
      <p:sp>
        <p:nvSpPr>
          <p:cNvPr id="54"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24</a:t>
            </a:fld>
            <a:endParaRPr lang="en-CA" dirty="0">
              <a:solidFill>
                <a:prstClr val="white">
                  <a:alpha val="99000"/>
                </a:prstClr>
              </a:solidFill>
              <a:latin typeface="Century Gothic"/>
              <a:cs typeface="Century Gothic"/>
            </a:endParaRPr>
          </a:p>
        </p:txBody>
      </p:sp>
    </p:spTree>
    <p:custDataLst>
      <p:tags r:id="rId1"/>
    </p:custDataLst>
    <p:extLst>
      <p:ext uri="{BB962C8B-B14F-4D97-AF65-F5344CB8AC3E}">
        <p14:creationId xmlns:p14="http://schemas.microsoft.com/office/powerpoint/2010/main" val="355379903"/>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9" name="Rectangle 79"/>
          <p:cNvSpPr>
            <a:spLocks/>
          </p:cNvSpPr>
          <p:nvPr/>
        </p:nvSpPr>
        <p:spPr bwMode="auto">
          <a:xfrm>
            <a:off x="239713" y="1100138"/>
            <a:ext cx="8975725" cy="665162"/>
          </a:xfrm>
          <a:prstGeom prst="rect">
            <a:avLst/>
          </a:prstGeom>
          <a:noFill/>
          <a:ln w="12700">
            <a:noFill/>
            <a:miter lim="800000"/>
            <a:headEnd/>
            <a:tailEnd/>
          </a:ln>
        </p:spPr>
        <p:txBody>
          <a:bodyPr lIns="0" tIns="0" rIns="0" bIns="0"/>
          <a:lstStyle/>
          <a:p>
            <a:pPr fontAlgn="auto">
              <a:spcBef>
                <a:spcPts val="0"/>
              </a:spcBef>
              <a:spcAft>
                <a:spcPts val="0"/>
              </a:spcAft>
              <a:defRPr/>
            </a:pPr>
            <a:r>
              <a:rPr lang="en-US" sz="28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a:t>
            </a:r>
            <a:r>
              <a:rPr lang="en-US" sz="28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a:t>
            </a:r>
            <a:r>
              <a:rPr lang="en-US" sz="28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INHIBITORS ON BODY WEIGHT </a:t>
            </a:r>
          </a:p>
        </p:txBody>
      </p:sp>
      <p:sp>
        <p:nvSpPr>
          <p:cNvPr id="14339" name="Rectangle 1"/>
          <p:cNvSpPr>
            <a:spLocks/>
          </p:cNvSpPr>
          <p:nvPr/>
        </p:nvSpPr>
        <p:spPr bwMode="auto">
          <a:xfrm>
            <a:off x="258763" y="1660525"/>
            <a:ext cx="86534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CA">
              <a:solidFill>
                <a:srgbClr val="404040"/>
              </a:solidFill>
            </a:endParaRPr>
          </a:p>
        </p:txBody>
      </p:sp>
      <p:sp>
        <p:nvSpPr>
          <p:cNvPr id="14340" name="Rectangle 9"/>
          <p:cNvSpPr>
            <a:spLocks/>
          </p:cNvSpPr>
          <p:nvPr/>
        </p:nvSpPr>
        <p:spPr bwMode="auto">
          <a:xfrm>
            <a:off x="909638" y="1725613"/>
            <a:ext cx="73453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200">
                <a:solidFill>
                  <a:srgbClr val="404040"/>
                </a:solidFill>
                <a:latin typeface="Futura Std Book"/>
                <a:sym typeface="Calibri Bold" pitchFamily="34" charset="0"/>
              </a:rPr>
              <a:t>Monotherapy             + Metformin               + SU                   + Met + SU            + Pio ± SU               + Insulin</a:t>
            </a:r>
          </a:p>
        </p:txBody>
      </p:sp>
      <p:sp>
        <p:nvSpPr>
          <p:cNvPr id="12298" name="Rectangle 10"/>
          <p:cNvSpPr>
            <a:spLocks/>
          </p:cNvSpPr>
          <p:nvPr/>
        </p:nvSpPr>
        <p:spPr bwMode="auto">
          <a:xfrm>
            <a:off x="1012825" y="5749925"/>
            <a:ext cx="2762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(-3.2)</a:t>
            </a:r>
          </a:p>
        </p:txBody>
      </p:sp>
      <p:sp>
        <p:nvSpPr>
          <p:cNvPr id="12299" name="Rectangle 11"/>
          <p:cNvSpPr>
            <a:spLocks/>
          </p:cNvSpPr>
          <p:nvPr/>
        </p:nvSpPr>
        <p:spPr bwMode="auto">
          <a:xfrm>
            <a:off x="1382713" y="5480050"/>
            <a:ext cx="3079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 -1.0)</a:t>
            </a:r>
          </a:p>
        </p:txBody>
      </p:sp>
      <p:sp>
        <p:nvSpPr>
          <p:cNvPr id="12300" name="Rectangle 12"/>
          <p:cNvSpPr>
            <a:spLocks/>
          </p:cNvSpPr>
          <p:nvPr/>
        </p:nvSpPr>
        <p:spPr bwMode="auto">
          <a:xfrm>
            <a:off x="1731963" y="5006975"/>
            <a:ext cx="2762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(-2.2)</a:t>
            </a:r>
          </a:p>
        </p:txBody>
      </p:sp>
      <p:sp>
        <p:nvSpPr>
          <p:cNvPr id="12301" name="Rectangle 13"/>
          <p:cNvSpPr>
            <a:spLocks/>
          </p:cNvSpPr>
          <p:nvPr/>
        </p:nvSpPr>
        <p:spPr bwMode="auto">
          <a:xfrm>
            <a:off x="2239963" y="5770563"/>
            <a:ext cx="27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(-2.9)</a:t>
            </a:r>
          </a:p>
        </p:txBody>
      </p:sp>
      <p:sp>
        <p:nvSpPr>
          <p:cNvPr id="12302" name="Rectangle 14"/>
          <p:cNvSpPr>
            <a:spLocks/>
          </p:cNvSpPr>
          <p:nvPr/>
        </p:nvSpPr>
        <p:spPr bwMode="auto">
          <a:xfrm>
            <a:off x="2668588" y="5302250"/>
            <a:ext cx="2762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(-2.0)</a:t>
            </a:r>
          </a:p>
        </p:txBody>
      </p:sp>
      <p:sp>
        <p:nvSpPr>
          <p:cNvPr id="12303" name="Rectangle 15"/>
          <p:cNvSpPr>
            <a:spLocks/>
          </p:cNvSpPr>
          <p:nvPr/>
        </p:nvSpPr>
        <p:spPr bwMode="auto">
          <a:xfrm>
            <a:off x="2955925" y="5006975"/>
            <a:ext cx="339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(-2.95)</a:t>
            </a:r>
          </a:p>
        </p:txBody>
      </p:sp>
      <p:graphicFrame>
        <p:nvGraphicFramePr>
          <p:cNvPr id="22544" name="Group 16"/>
          <p:cNvGraphicFramePr>
            <a:graphicFrameLocks noGrp="1"/>
          </p:cNvGraphicFramePr>
          <p:nvPr/>
        </p:nvGraphicFramePr>
        <p:xfrm>
          <a:off x="0" y="0"/>
          <a:ext cx="9144000" cy="800100"/>
        </p:xfrm>
        <a:graphic>
          <a:graphicData uri="http://schemas.openxmlformats.org/drawingml/2006/table">
            <a:tbl>
              <a:tblPr/>
              <a:tblGrid>
                <a:gridCol w="1806998"/>
                <a:gridCol w="1318811"/>
                <a:gridCol w="1296299"/>
                <a:gridCol w="774935"/>
                <a:gridCol w="1216910"/>
                <a:gridCol w="1604377"/>
                <a:gridCol w="1125670"/>
              </a:tblGrid>
              <a:tr h="8001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Mechanism:</a:t>
                      </a:r>
                      <a:b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b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Induces glucosuria</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 pos="1295400" algn="l"/>
                        </a:tabLst>
                      </a:pPr>
                      <a:r>
                        <a:rPr kumimoji="0" lang="en-US" sz="15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Reduces A1c: 0.7 to 1.2</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Calibri Bold" charset="0"/>
                          <a:cs typeface="Calibri Bold" charset="0"/>
                          <a:sym typeface="Calibri Bold" charset="0"/>
                        </a:rPr>
                        <a:t> BW</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Hypos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BP</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Side Effects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Conclusion</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2312" name="Rectangle 68"/>
          <p:cNvSpPr>
            <a:spLocks/>
          </p:cNvSpPr>
          <p:nvPr/>
        </p:nvSpPr>
        <p:spPr bwMode="auto">
          <a:xfrm>
            <a:off x="3470275" y="4683125"/>
            <a:ext cx="2762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(-1.8)</a:t>
            </a:r>
          </a:p>
        </p:txBody>
      </p:sp>
      <p:sp>
        <p:nvSpPr>
          <p:cNvPr id="12313" name="Rectangle 69"/>
          <p:cNvSpPr>
            <a:spLocks/>
          </p:cNvSpPr>
          <p:nvPr/>
        </p:nvSpPr>
        <p:spPr bwMode="auto">
          <a:xfrm>
            <a:off x="3924300" y="4911725"/>
            <a:ext cx="2762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(-1.6)</a:t>
            </a:r>
          </a:p>
        </p:txBody>
      </p:sp>
      <p:sp>
        <p:nvSpPr>
          <p:cNvPr id="12314" name="Rectangle 70"/>
          <p:cNvSpPr>
            <a:spLocks/>
          </p:cNvSpPr>
          <p:nvPr/>
        </p:nvSpPr>
        <p:spPr bwMode="auto">
          <a:xfrm>
            <a:off x="4760913" y="5049838"/>
            <a:ext cx="27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(-1.9)</a:t>
            </a:r>
          </a:p>
        </p:txBody>
      </p:sp>
      <p:sp>
        <p:nvSpPr>
          <p:cNvPr id="12315" name="Rectangle 71"/>
          <p:cNvSpPr>
            <a:spLocks/>
          </p:cNvSpPr>
          <p:nvPr/>
        </p:nvSpPr>
        <p:spPr bwMode="auto">
          <a:xfrm>
            <a:off x="5489575" y="4964113"/>
            <a:ext cx="27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(-2.0)</a:t>
            </a:r>
          </a:p>
        </p:txBody>
      </p:sp>
      <p:sp>
        <p:nvSpPr>
          <p:cNvPr id="12316" name="Rectangle 72"/>
          <p:cNvSpPr>
            <a:spLocks/>
          </p:cNvSpPr>
          <p:nvPr/>
        </p:nvSpPr>
        <p:spPr bwMode="auto">
          <a:xfrm>
            <a:off x="6062663" y="5756275"/>
            <a:ext cx="2746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(-3.7)</a:t>
            </a:r>
          </a:p>
        </p:txBody>
      </p:sp>
      <p:sp>
        <p:nvSpPr>
          <p:cNvPr id="12317" name="Rectangle 73"/>
          <p:cNvSpPr>
            <a:spLocks/>
          </p:cNvSpPr>
          <p:nvPr/>
        </p:nvSpPr>
        <p:spPr bwMode="auto">
          <a:xfrm>
            <a:off x="6408738" y="3433763"/>
            <a:ext cx="3079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 -1.6)</a:t>
            </a:r>
          </a:p>
        </p:txBody>
      </p:sp>
      <p:sp>
        <p:nvSpPr>
          <p:cNvPr id="12318" name="Rectangle 74"/>
          <p:cNvSpPr>
            <a:spLocks/>
          </p:cNvSpPr>
          <p:nvPr/>
        </p:nvSpPr>
        <p:spPr bwMode="auto">
          <a:xfrm>
            <a:off x="6799263" y="4367213"/>
            <a:ext cx="27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(-1.8)</a:t>
            </a:r>
          </a:p>
        </p:txBody>
      </p:sp>
      <p:sp>
        <p:nvSpPr>
          <p:cNvPr id="12319" name="Rectangle 75"/>
          <p:cNvSpPr>
            <a:spLocks/>
          </p:cNvSpPr>
          <p:nvPr/>
        </p:nvSpPr>
        <p:spPr bwMode="auto">
          <a:xfrm>
            <a:off x="7337425" y="4852988"/>
            <a:ext cx="2746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(-2.3)</a:t>
            </a:r>
          </a:p>
        </p:txBody>
      </p:sp>
      <p:sp>
        <p:nvSpPr>
          <p:cNvPr id="12320" name="Rectangle 76"/>
          <p:cNvSpPr>
            <a:spLocks/>
          </p:cNvSpPr>
          <p:nvPr/>
        </p:nvSpPr>
        <p:spPr bwMode="auto">
          <a:xfrm>
            <a:off x="7685088" y="4468813"/>
            <a:ext cx="27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(-1.7)</a:t>
            </a:r>
          </a:p>
        </p:txBody>
      </p:sp>
      <p:sp>
        <p:nvSpPr>
          <p:cNvPr id="12321" name="Rectangle 77"/>
          <p:cNvSpPr>
            <a:spLocks/>
          </p:cNvSpPr>
          <p:nvPr/>
        </p:nvSpPr>
        <p:spPr bwMode="auto">
          <a:xfrm>
            <a:off x="8086725" y="4697413"/>
            <a:ext cx="27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900">
                <a:solidFill>
                  <a:srgbClr val="404040"/>
                </a:solidFill>
                <a:latin typeface="Futura Std Book"/>
                <a:sym typeface="Calibri Bold" pitchFamily="34" charset="0"/>
              </a:rPr>
              <a:t>(-2.7)</a:t>
            </a:r>
          </a:p>
        </p:txBody>
      </p:sp>
      <p:sp>
        <p:nvSpPr>
          <p:cNvPr id="22608" name="Rectangle 80"/>
          <p:cNvSpPr>
            <a:spLocks/>
          </p:cNvSpPr>
          <p:nvPr/>
        </p:nvSpPr>
        <p:spPr bwMode="auto">
          <a:xfrm>
            <a:off x="3087688" y="80963"/>
            <a:ext cx="1385887" cy="571500"/>
          </a:xfrm>
          <a:prstGeom prst="rect">
            <a:avLst/>
          </a:prstGeom>
          <a:solidFill>
            <a:srgbClr val="77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500">
                <a:solidFill>
                  <a:srgbClr val="FFFFFF"/>
                </a:solidFill>
                <a:latin typeface="Futura Std Book"/>
                <a:sym typeface="Calibri" pitchFamily="34" charset="0"/>
              </a:rPr>
              <a:t>Reduces Wt: 1.0 to 3.7 Kg</a:t>
            </a:r>
          </a:p>
        </p:txBody>
      </p:sp>
      <p:sp>
        <p:nvSpPr>
          <p:cNvPr id="82" name="Rectangle 79"/>
          <p:cNvSpPr>
            <a:spLocks/>
          </p:cNvSpPr>
          <p:nvPr/>
        </p:nvSpPr>
        <p:spPr bwMode="auto">
          <a:xfrm>
            <a:off x="241300" y="1175025"/>
            <a:ext cx="8902700" cy="395287"/>
          </a:xfrm>
          <a:prstGeom prst="rect">
            <a:avLst/>
          </a:prstGeom>
          <a:noFill/>
          <a:ln w="12700">
            <a:noFill/>
            <a:miter lim="800000"/>
            <a:headEnd/>
            <a:tailEnd/>
          </a:ln>
        </p:spPr>
        <p:txBody>
          <a:bodyPr lIns="0" tIns="0" rIns="0" bIns="0"/>
          <a:lstStyle/>
          <a:p>
            <a:pPr fontAlgn="auto">
              <a:spcBef>
                <a:spcPts val="0"/>
              </a:spcBef>
              <a:spcAft>
                <a:spcPts val="0"/>
              </a:spcAft>
              <a:defRPr/>
            </a:pPr>
            <a:r>
              <a:rPr lang="en-US"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BW DECREASES BY 0.1 TO 3.9 KG (1.0 TO 3.7 KG PLACEBO-CORRECTED)</a:t>
            </a:r>
          </a:p>
        </p:txBody>
      </p:sp>
      <p:sp>
        <p:nvSpPr>
          <p:cNvPr id="1436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0F74242-DA03-4D03-BCA0-AE4CCFBE33D3}" type="slidenum">
              <a:rPr lang="en-CA">
                <a:solidFill>
                  <a:srgbClr val="FFFFFF"/>
                </a:solidFill>
                <a:latin typeface="Andale Mono"/>
              </a:rPr>
              <a:pPr fontAlgn="base">
                <a:spcBef>
                  <a:spcPct val="0"/>
                </a:spcBef>
                <a:spcAft>
                  <a:spcPct val="0"/>
                </a:spcAft>
              </a:pPr>
              <a:t>25</a:t>
            </a:fld>
            <a:endParaRPr lang="en-CA">
              <a:solidFill>
                <a:srgbClr val="FFFFFF"/>
              </a:solidFill>
              <a:latin typeface="Andale Mono"/>
            </a:endParaRPr>
          </a:p>
        </p:txBody>
      </p:sp>
      <p:sp>
        <p:nvSpPr>
          <p:cNvPr id="14368" name="Rectangle 40"/>
          <p:cNvSpPr>
            <a:spLocks noChangeArrowheads="1"/>
          </p:cNvSpPr>
          <p:nvPr/>
        </p:nvSpPr>
        <p:spPr bwMode="auto">
          <a:xfrm>
            <a:off x="38100" y="6394450"/>
            <a:ext cx="91059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17563"/>
            <a:r>
              <a:rPr lang="en-US" sz="700">
                <a:solidFill>
                  <a:srgbClr val="FFFFFF"/>
                </a:solidFill>
                <a:latin typeface="Futura Std Book"/>
              </a:rPr>
              <a:t>1. CANA: Adapted from http://www.fda.gov/downloads/AdvisoryCommittees/CommitteesMeetingMaterials/Drugs/EndocrinologicandMetabolicDrugsAdvisoryCommittee/UCM336236.pdf. Accessed January 23, 2013</a:t>
            </a:r>
          </a:p>
          <a:p>
            <a:pPr defTabSz="817563"/>
            <a:r>
              <a:rPr lang="en-US" sz="700">
                <a:solidFill>
                  <a:srgbClr val="FFFFFF"/>
                </a:solidFill>
                <a:latin typeface="Futura Std Book"/>
              </a:rPr>
              <a:t>2. DAPA: Available at: www.fda.gov/AdvisoryCommittees/CommitteesMeetingMaterials/Drugs/EndocrinologicandMetabolicDrugsAdvisoryCommittee/ucm252891.htm</a:t>
            </a:r>
          </a:p>
          <a:p>
            <a:pPr defTabSz="817563"/>
            <a:r>
              <a:rPr lang="en-US" sz="700">
                <a:solidFill>
                  <a:srgbClr val="FFFFFF"/>
                </a:solidFill>
                <a:latin typeface="Futura Std Book"/>
              </a:rPr>
              <a:t>3. EMPA: ADA Annual Meeting 2013: Roden M et al 1085-P; Haring H et al: 1092-P; Kovacs C et al: 1120-P and Rosenstock J et al 1102P.</a:t>
            </a:r>
          </a:p>
        </p:txBody>
      </p:sp>
      <p:graphicFrame>
        <p:nvGraphicFramePr>
          <p:cNvPr id="14369" name="Object 10"/>
          <p:cNvGraphicFramePr>
            <a:graphicFrameLocks/>
          </p:cNvGraphicFramePr>
          <p:nvPr/>
        </p:nvGraphicFramePr>
        <p:xfrm>
          <a:off x="477838" y="1887538"/>
          <a:ext cx="8259762" cy="4157662"/>
        </p:xfrm>
        <a:graphic>
          <a:graphicData uri="http://schemas.openxmlformats.org/presentationml/2006/ole">
            <mc:AlternateContent xmlns:mc="http://schemas.openxmlformats.org/markup-compatibility/2006">
              <mc:Choice xmlns:v="urn:schemas-microsoft-com:vml" Requires="v">
                <p:oleObj spid="_x0000_s609324" name="Worksheet" r:id="rId4" imgW="8244813" imgH="4145316" progId="Excel.Sheet.8">
                  <p:embed/>
                </p:oleObj>
              </mc:Choice>
              <mc:Fallback>
                <p:oleObj name="Worksheet" r:id="rId4" imgW="8244813" imgH="414531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8" y="1887538"/>
                        <a:ext cx="8259762"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ctangle 57"/>
          <p:cNvSpPr>
            <a:spLocks/>
          </p:cNvSpPr>
          <p:nvPr/>
        </p:nvSpPr>
        <p:spPr bwMode="auto">
          <a:xfrm>
            <a:off x="2047875" y="6013450"/>
            <a:ext cx="160338" cy="125413"/>
          </a:xfrm>
          <a:prstGeom prst="rect">
            <a:avLst/>
          </a:prstGeom>
          <a:gradFill flip="none" rotWithShape="1">
            <a:gsLst>
              <a:gs pos="0">
                <a:srgbClr val="E20000">
                  <a:shade val="30000"/>
                  <a:satMod val="115000"/>
                </a:srgbClr>
              </a:gs>
              <a:gs pos="50000">
                <a:srgbClr val="E20000">
                  <a:shade val="67500"/>
                  <a:satMod val="115000"/>
                </a:srgbClr>
              </a:gs>
              <a:gs pos="100000">
                <a:srgbClr val="E20000">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6" name="Rectangle 58"/>
          <p:cNvSpPr>
            <a:spLocks/>
          </p:cNvSpPr>
          <p:nvPr/>
        </p:nvSpPr>
        <p:spPr bwMode="auto">
          <a:xfrm>
            <a:off x="3957638" y="6003925"/>
            <a:ext cx="161925" cy="142875"/>
          </a:xfrm>
          <a:prstGeom prst="rect">
            <a:avLst/>
          </a:prstGeom>
          <a:gradFill flip="none" rotWithShape="1">
            <a:gsLst>
              <a:gs pos="0">
                <a:srgbClr val="739ED3">
                  <a:shade val="30000"/>
                  <a:satMod val="115000"/>
                </a:srgbClr>
              </a:gs>
              <a:gs pos="50000">
                <a:srgbClr val="739ED3">
                  <a:shade val="67500"/>
                  <a:satMod val="115000"/>
                </a:srgbClr>
              </a:gs>
              <a:gs pos="100000">
                <a:srgbClr val="739ED3">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7" name="Rectangle 59"/>
          <p:cNvSpPr>
            <a:spLocks/>
          </p:cNvSpPr>
          <p:nvPr/>
        </p:nvSpPr>
        <p:spPr bwMode="auto">
          <a:xfrm>
            <a:off x="5729288" y="6030913"/>
            <a:ext cx="161925" cy="13335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8" name="Rectangle 60"/>
          <p:cNvSpPr>
            <a:spLocks/>
          </p:cNvSpPr>
          <p:nvPr/>
        </p:nvSpPr>
        <p:spPr bwMode="auto">
          <a:xfrm>
            <a:off x="7604125" y="6021388"/>
            <a:ext cx="160338" cy="142875"/>
          </a:xfrm>
          <a:prstGeom prst="rect">
            <a:avLst/>
          </a:prstGeom>
          <a:solidFill>
            <a:srgbClr val="02AE44"/>
          </a:soli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14374" name="Rectangle 61"/>
          <p:cNvSpPr>
            <a:spLocks/>
          </p:cNvSpPr>
          <p:nvPr/>
        </p:nvSpPr>
        <p:spPr bwMode="auto">
          <a:xfrm>
            <a:off x="2128838" y="6013450"/>
            <a:ext cx="6370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r>
              <a:rPr lang="en-US" sz="1200">
                <a:solidFill>
                  <a:srgbClr val="404040"/>
                </a:solidFill>
                <a:latin typeface="Futura Std Book"/>
                <a:sym typeface="Calibri" pitchFamily="34" charset="0"/>
              </a:rPr>
              <a:t>  Canagliflozin 300 mg/d         Dapagliflozin 10 mg/d        Empagliflozin 25 mg/d         Placebo</a:t>
            </a:r>
          </a:p>
          <a:p>
            <a:r>
              <a:rPr lang="en-US" sz="1200">
                <a:solidFill>
                  <a:srgbClr val="404040"/>
                </a:solidFill>
                <a:latin typeface="Futura Std Book"/>
                <a:sym typeface="Calibri" pitchFamily="34" charset="0"/>
              </a:rPr>
              <a:t>*</a:t>
            </a:r>
          </a:p>
        </p:txBody>
      </p:sp>
      <p:sp>
        <p:nvSpPr>
          <p:cNvPr id="14375" name="TextBox 1"/>
          <p:cNvSpPr txBox="1">
            <a:spLocks noChangeArrowheads="1"/>
          </p:cNvSpPr>
          <p:nvPr/>
        </p:nvSpPr>
        <p:spPr bwMode="auto">
          <a:xfrm>
            <a:off x="252413" y="1431925"/>
            <a:ext cx="217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a:solidFill>
                  <a:srgbClr val="000000"/>
                </a:solidFill>
                <a:latin typeface="Futura Std Book"/>
              </a:rPr>
              <a:t>*These are not head to head trials</a:t>
            </a:r>
          </a:p>
          <a:p>
            <a:endParaRPr lang="en-US" sz="1000">
              <a:solidFill>
                <a:srgbClr val="000000"/>
              </a:solidFill>
            </a:endParaRPr>
          </a:p>
        </p:txBody>
      </p:sp>
      <p:sp>
        <p:nvSpPr>
          <p:cNvPr id="14376" name="TextBox 2"/>
          <p:cNvSpPr txBox="1">
            <a:spLocks noChangeArrowheads="1"/>
          </p:cNvSpPr>
          <p:nvPr/>
        </p:nvSpPr>
        <p:spPr bwMode="auto">
          <a:xfrm rot="-5400000">
            <a:off x="-649287" y="3556000"/>
            <a:ext cx="185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a:solidFill>
                  <a:srgbClr val="000000"/>
                </a:solidFill>
              </a:rPr>
              <a:t>Weight- kg </a:t>
            </a:r>
          </a:p>
        </p:txBody>
      </p:sp>
      <p:sp>
        <p:nvSpPr>
          <p:cNvPr id="34" name="Slide Number Placeholder 4"/>
          <p:cNvSpPr>
            <a:spLocks noGrp="1"/>
          </p:cNvSpPr>
          <p:nvPr>
            <p:ph type="sldNum" sz="quarter" idx="12"/>
          </p:nvPr>
        </p:nvSpPr>
        <p:spPr>
          <a:xfrm>
            <a:off x="8342294" y="603437"/>
            <a:ext cx="504056" cy="360039"/>
          </a:xfrm>
        </p:spPr>
        <p:txBody>
          <a:bodyPr/>
          <a:lstStyle/>
          <a:p>
            <a:fld id="{3FE1A873-9A61-4725-97A1-6983DABC3932}" type="slidenum">
              <a:rPr lang="en-CA" smtClean="0">
                <a:latin typeface="Century Gothic"/>
                <a:cs typeface="Century Gothic"/>
              </a:rPr>
              <a:pPr/>
              <a:t>25</a:t>
            </a:fld>
            <a:endParaRPr lang="en-CA" dirty="0">
              <a:latin typeface="Century Gothic"/>
              <a:cs typeface="Century Gothic"/>
            </a:endParaRPr>
          </a:p>
        </p:txBody>
      </p:sp>
    </p:spTree>
    <p:extLst>
      <p:ext uri="{BB962C8B-B14F-4D97-AF65-F5344CB8AC3E}">
        <p14:creationId xmlns:p14="http://schemas.microsoft.com/office/powerpoint/2010/main" val="39775561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grpId="0" nodeType="clickEffect">
                                  <p:stCondLst>
                                    <p:cond delay="0"/>
                                  </p:stCondLst>
                                  <p:childTnLst>
                                    <p:anim calcmode="lin" valueType="num">
                                      <p:cBhvr additive="base">
                                        <p:cTn id="6" dur="3000"/>
                                        <p:tgtEl>
                                          <p:spTgt spid="4149"/>
                                        </p:tgtEl>
                                        <p:attrNameLst>
                                          <p:attrName>ppt_x</p:attrName>
                                        </p:attrNameLst>
                                      </p:cBhvr>
                                      <p:tavLst>
                                        <p:tav tm="0">
                                          <p:val>
                                            <p:strVal val="ppt_x"/>
                                          </p:val>
                                        </p:tav>
                                        <p:tav tm="100000">
                                          <p:val>
                                            <p:strVal val="1+ppt_w/2"/>
                                          </p:val>
                                        </p:tav>
                                      </p:tavLst>
                                    </p:anim>
                                    <p:anim calcmode="lin" valueType="num">
                                      <p:cBhvr additive="base">
                                        <p:cTn id="7" dur="3000"/>
                                        <p:tgtEl>
                                          <p:spTgt spid="4149"/>
                                        </p:tgtEl>
                                        <p:attrNameLst>
                                          <p:attrName>ppt_y</p:attrName>
                                        </p:attrNameLst>
                                      </p:cBhvr>
                                      <p:tavLst>
                                        <p:tav tm="0">
                                          <p:val>
                                            <p:strVal val="ppt_y"/>
                                          </p:val>
                                        </p:tav>
                                        <p:tav tm="100000">
                                          <p:val>
                                            <p:strVal val="ppt_y"/>
                                          </p:val>
                                        </p:tav>
                                      </p:tavLst>
                                    </p:anim>
                                    <p:set>
                                      <p:cBhvr>
                                        <p:cTn id="8" dur="1" fill="hold">
                                          <p:stCondLst>
                                            <p:cond delay="2999"/>
                                          </p:stCondLst>
                                        </p:cTn>
                                        <p:tgtEl>
                                          <p:spTgt spid="4149"/>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3000" fill="hold"/>
                                        <p:tgtEl>
                                          <p:spTgt spid="82"/>
                                        </p:tgtEl>
                                        <p:attrNameLst>
                                          <p:attrName>ppt_x</p:attrName>
                                        </p:attrNameLst>
                                      </p:cBhvr>
                                      <p:tavLst>
                                        <p:tav tm="0">
                                          <p:val>
                                            <p:strVal val="0-#ppt_w/2"/>
                                          </p:val>
                                        </p:tav>
                                        <p:tav tm="100000">
                                          <p:val>
                                            <p:strVal val="#ppt_x"/>
                                          </p:val>
                                        </p:tav>
                                      </p:tavLst>
                                    </p:anim>
                                    <p:anim calcmode="lin" valueType="num">
                                      <p:cBhvr additive="base">
                                        <p:cTn id="12" dur="3000" fill="hold"/>
                                        <p:tgtEl>
                                          <p:spTgt spid="8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23" presetClass="entr" presetSubtype="16" fill="hold" grpId="0" nodeType="afterEffect">
                                  <p:stCondLst>
                                    <p:cond delay="0"/>
                                  </p:stCondLst>
                                  <p:childTnLst>
                                    <p:set>
                                      <p:cBhvr>
                                        <p:cTn id="15" dur="1" fill="hold">
                                          <p:stCondLst>
                                            <p:cond delay="0"/>
                                          </p:stCondLst>
                                        </p:cTn>
                                        <p:tgtEl>
                                          <p:spTgt spid="22608"/>
                                        </p:tgtEl>
                                        <p:attrNameLst>
                                          <p:attrName>style.visibility</p:attrName>
                                        </p:attrNameLst>
                                      </p:cBhvr>
                                      <p:to>
                                        <p:strVal val="visible"/>
                                      </p:to>
                                    </p:set>
                                    <p:anim calcmode="lin" valueType="num">
                                      <p:cBhvr>
                                        <p:cTn id="16" dur="500" fill="hold"/>
                                        <p:tgtEl>
                                          <p:spTgt spid="22608"/>
                                        </p:tgtEl>
                                        <p:attrNameLst>
                                          <p:attrName>ppt_w</p:attrName>
                                        </p:attrNameLst>
                                      </p:cBhvr>
                                      <p:tavLst>
                                        <p:tav tm="0">
                                          <p:val>
                                            <p:fltVal val="0"/>
                                          </p:val>
                                        </p:tav>
                                        <p:tav tm="100000">
                                          <p:val>
                                            <p:strVal val="#ppt_w"/>
                                          </p:val>
                                        </p:tav>
                                      </p:tavLst>
                                    </p:anim>
                                    <p:anim calcmode="lin" valueType="num">
                                      <p:cBhvr>
                                        <p:cTn id="17" dur="500" fill="hold"/>
                                        <p:tgtEl>
                                          <p:spTgt spid="22608"/>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30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29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30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30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30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3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3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3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3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3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3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31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3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32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9" grpId="0"/>
      <p:bldP spid="12298" grpId="0"/>
      <p:bldP spid="12299" grpId="0"/>
      <p:bldP spid="12300" grpId="0"/>
      <p:bldP spid="12301" grpId="0"/>
      <p:bldP spid="12302" grpId="0"/>
      <p:bldP spid="12303" grpId="0"/>
      <p:bldP spid="12312" grpId="0"/>
      <p:bldP spid="12313" grpId="0"/>
      <p:bldP spid="12314" grpId="0"/>
      <p:bldP spid="12315" grpId="0"/>
      <p:bldP spid="12316" grpId="0"/>
      <p:bldP spid="12317" grpId="0"/>
      <p:bldP spid="12318" grpId="0"/>
      <p:bldP spid="12319" grpId="0"/>
      <p:bldP spid="12320" grpId="0"/>
      <p:bldP spid="12321" grpId="0"/>
      <p:bldP spid="22608" grpId="0" animBg="1"/>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à coins arrondis 47"/>
          <p:cNvSpPr/>
          <p:nvPr/>
        </p:nvSpPr>
        <p:spPr>
          <a:xfrm>
            <a:off x="152400" y="1308100"/>
            <a:ext cx="8788400" cy="49276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solidFill>
                <a:srgbClr val="8D0E04"/>
              </a:solidFill>
            </a:endParaRPr>
          </a:p>
        </p:txBody>
      </p:sp>
      <p:graphicFrame>
        <p:nvGraphicFramePr>
          <p:cNvPr id="45" name="Object 65"/>
          <p:cNvGraphicFramePr>
            <a:graphicFrameLocks/>
          </p:cNvGraphicFramePr>
          <p:nvPr>
            <p:extLst>
              <p:ext uri="{D42A27DB-BD31-4B8C-83A1-F6EECF244321}">
                <p14:modId xmlns:p14="http://schemas.microsoft.com/office/powerpoint/2010/main" val="3946028034"/>
              </p:ext>
            </p:extLst>
          </p:nvPr>
        </p:nvGraphicFramePr>
        <p:xfrm>
          <a:off x="5245111" y="2070100"/>
          <a:ext cx="2981680" cy="3695699"/>
        </p:xfrm>
        <a:graphic>
          <a:graphicData uri="http://schemas.openxmlformats.org/drawingml/2006/chart">
            <c:chart xmlns:c="http://schemas.openxmlformats.org/drawingml/2006/chart" xmlns:r="http://schemas.openxmlformats.org/officeDocument/2006/relationships" r:id="rId5"/>
          </a:graphicData>
        </a:graphic>
      </p:graphicFrame>
      <p:sp>
        <p:nvSpPr>
          <p:cNvPr id="40034" name="Text Box 28"/>
          <p:cNvSpPr txBox="1">
            <a:spLocks noChangeArrowheads="1"/>
          </p:cNvSpPr>
          <p:nvPr/>
        </p:nvSpPr>
        <p:spPr bwMode="auto">
          <a:xfrm>
            <a:off x="5871182" y="2855913"/>
            <a:ext cx="922711" cy="6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914400">
              <a:lnSpc>
                <a:spcPct val="90000"/>
              </a:lnSpc>
            </a:pPr>
            <a:r>
              <a:rPr lang="fr-CA" sz="1400" b="1" dirty="0" smtClean="0">
                <a:solidFill>
                  <a:srgbClr val="000000"/>
                </a:solidFill>
                <a:latin typeface="Century Schoolbook"/>
                <a:cs typeface="Century Schoolbook"/>
              </a:rPr>
              <a:t>Placebo</a:t>
            </a:r>
            <a:br>
              <a:rPr lang="fr-CA" sz="1400" b="1" dirty="0" smtClean="0">
                <a:solidFill>
                  <a:srgbClr val="000000"/>
                </a:solidFill>
                <a:latin typeface="Century Schoolbook"/>
                <a:cs typeface="Century Schoolbook"/>
              </a:rPr>
            </a:br>
            <a:r>
              <a:rPr lang="fr-CA" sz="1400" b="1" dirty="0" smtClean="0">
                <a:solidFill>
                  <a:srgbClr val="000000"/>
                </a:solidFill>
                <a:latin typeface="Century Schoolbook"/>
                <a:cs typeface="Century Schoolbook"/>
              </a:rPr>
              <a:t>+ Met.</a:t>
            </a:r>
          </a:p>
          <a:p>
            <a:pPr algn="ctr" defTabSz="914400">
              <a:lnSpc>
                <a:spcPct val="90000"/>
              </a:lnSpc>
            </a:pPr>
            <a:r>
              <a:rPr lang="fr-CA" sz="1400" b="1" dirty="0">
                <a:solidFill>
                  <a:srgbClr val="000000"/>
                </a:solidFill>
                <a:latin typeface="Century Schoolbook"/>
                <a:cs typeface="Century Schoolbook"/>
              </a:rPr>
              <a:t>n</a:t>
            </a:r>
            <a:r>
              <a:rPr lang="fr-CA" sz="1400" b="1" dirty="0" smtClean="0">
                <a:solidFill>
                  <a:srgbClr val="000000"/>
                </a:solidFill>
                <a:latin typeface="Century Schoolbook"/>
                <a:cs typeface="Century Schoolbook"/>
              </a:rPr>
              <a:t> = 79</a:t>
            </a:r>
          </a:p>
        </p:txBody>
      </p:sp>
      <p:sp>
        <p:nvSpPr>
          <p:cNvPr id="40039" name="Text Box 29"/>
          <p:cNvSpPr txBox="1">
            <a:spLocks noChangeArrowheads="1"/>
          </p:cNvSpPr>
          <p:nvPr/>
        </p:nvSpPr>
        <p:spPr bwMode="auto">
          <a:xfrm>
            <a:off x="7141847" y="2843213"/>
            <a:ext cx="792793" cy="6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914400">
              <a:lnSpc>
                <a:spcPct val="90000"/>
              </a:lnSpc>
            </a:pPr>
            <a:r>
              <a:rPr lang="fr-CA" sz="1400" b="1" dirty="0" smtClean="0">
                <a:solidFill>
                  <a:srgbClr val="000000"/>
                </a:solidFill>
                <a:latin typeface="Century Schoolbook"/>
                <a:cs typeface="Century Schoolbook"/>
              </a:rPr>
              <a:t>DAPA.</a:t>
            </a:r>
            <a:br>
              <a:rPr lang="fr-CA" sz="1400" b="1" dirty="0" smtClean="0">
                <a:solidFill>
                  <a:srgbClr val="000000"/>
                </a:solidFill>
                <a:latin typeface="Century Schoolbook"/>
                <a:cs typeface="Century Schoolbook"/>
              </a:rPr>
            </a:br>
            <a:r>
              <a:rPr lang="fr-CA" sz="1400" b="1" dirty="0" smtClean="0">
                <a:solidFill>
                  <a:srgbClr val="000000"/>
                </a:solidFill>
                <a:latin typeface="Century Schoolbook"/>
                <a:cs typeface="Century Schoolbook"/>
              </a:rPr>
              <a:t>+ Met.</a:t>
            </a:r>
          </a:p>
          <a:p>
            <a:pPr algn="ctr" defTabSz="914400">
              <a:lnSpc>
                <a:spcPct val="90000"/>
              </a:lnSpc>
            </a:pPr>
            <a:r>
              <a:rPr lang="fr-CA" sz="1400" b="1" dirty="0">
                <a:solidFill>
                  <a:srgbClr val="000000"/>
                </a:solidFill>
                <a:latin typeface="Century Schoolbook"/>
                <a:cs typeface="Century Schoolbook"/>
              </a:rPr>
              <a:t>n</a:t>
            </a:r>
            <a:r>
              <a:rPr lang="fr-CA" sz="1400" b="1" dirty="0" smtClean="0">
                <a:solidFill>
                  <a:srgbClr val="000000"/>
                </a:solidFill>
                <a:latin typeface="Century Schoolbook"/>
                <a:cs typeface="Century Schoolbook"/>
              </a:rPr>
              <a:t> = 82</a:t>
            </a:r>
          </a:p>
        </p:txBody>
      </p:sp>
      <p:sp>
        <p:nvSpPr>
          <p:cNvPr id="40046" name="Text Box 28"/>
          <p:cNvSpPr txBox="1">
            <a:spLocks noChangeArrowheads="1"/>
          </p:cNvSpPr>
          <p:nvPr/>
        </p:nvSpPr>
        <p:spPr bwMode="auto">
          <a:xfrm>
            <a:off x="4953001" y="1703802"/>
            <a:ext cx="337820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914400">
              <a:lnSpc>
                <a:spcPct val="95000"/>
              </a:lnSpc>
              <a:spcBef>
                <a:spcPct val="45000"/>
              </a:spcBef>
            </a:pPr>
            <a:r>
              <a:rPr lang="fr-CA" sz="1300" b="1" dirty="0" smtClean="0">
                <a:solidFill>
                  <a:srgbClr val="A90F03"/>
                </a:solidFill>
                <a:latin typeface="Century Schoolbook"/>
                <a:cs typeface="Century Schoolbook"/>
              </a:rPr>
              <a:t> </a:t>
            </a:r>
            <a:r>
              <a:rPr lang="fr-BE" sz="1300" b="1" dirty="0">
                <a:solidFill>
                  <a:srgbClr val="A90F03"/>
                </a:solidFill>
                <a:latin typeface="Century Schoolbook"/>
                <a:cs typeface="Century Schoolbook"/>
              </a:rPr>
              <a:t>Variation</a:t>
            </a:r>
            <a:r>
              <a:rPr lang="fr-BE" sz="1300" b="1" dirty="0" smtClean="0">
                <a:solidFill>
                  <a:srgbClr val="A90F03"/>
                </a:solidFill>
                <a:latin typeface="Century Schoolbook"/>
                <a:cs typeface="Century Schoolbook"/>
              </a:rPr>
              <a:t> at week </a:t>
            </a:r>
            <a:r>
              <a:rPr lang="fr-BE" sz="1600" b="1" dirty="0" smtClean="0">
                <a:solidFill>
                  <a:srgbClr val="A90F03"/>
                </a:solidFill>
                <a:latin typeface="Century Schoolbook"/>
                <a:cs typeface="Century Schoolbook"/>
              </a:rPr>
              <a:t>24</a:t>
            </a:r>
            <a:endParaRPr lang="fr-CA" sz="1600" b="1" dirty="0" smtClean="0">
              <a:solidFill>
                <a:srgbClr val="A90F03"/>
              </a:solidFill>
              <a:latin typeface="Century Schoolbook"/>
              <a:cs typeface="Century Schoolbook"/>
            </a:endParaRPr>
          </a:p>
        </p:txBody>
      </p:sp>
      <p:sp>
        <p:nvSpPr>
          <p:cNvPr id="65561" name="TextBox 29"/>
          <p:cNvSpPr txBox="1">
            <a:spLocks noChangeArrowheads="1"/>
          </p:cNvSpPr>
          <p:nvPr/>
        </p:nvSpPr>
        <p:spPr bwMode="auto">
          <a:xfrm>
            <a:off x="127000" y="6472238"/>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defTabSz="914400" eaLnBrk="1" hangingPunct="1"/>
            <a:r>
              <a:rPr lang="fr-CA" sz="1100" dirty="0" smtClean="0">
                <a:solidFill>
                  <a:schemeClr val="bg1"/>
                </a:solidFill>
                <a:latin typeface="Monaco"/>
                <a:cs typeface="Century Schoolbook"/>
              </a:rPr>
              <a:t>  </a:t>
            </a:r>
            <a:r>
              <a:rPr lang="fr-CA" sz="900" dirty="0" smtClean="0">
                <a:solidFill>
                  <a:schemeClr val="bg1"/>
                </a:solidFill>
                <a:latin typeface="Monaco"/>
                <a:cs typeface="Century Schoolbook"/>
              </a:rPr>
              <a:t>Toubro S </a:t>
            </a:r>
            <a:r>
              <a:rPr lang="fr-CA" sz="900" i="1" dirty="0" smtClean="0">
                <a:solidFill>
                  <a:schemeClr val="bg1"/>
                </a:solidFill>
                <a:latin typeface="Monaco"/>
                <a:cs typeface="Century Schoolbook"/>
              </a:rPr>
              <a:t>et </a:t>
            </a:r>
            <a:r>
              <a:rPr lang="fr-CA" sz="900" i="1" dirty="0" err="1" smtClean="0">
                <a:solidFill>
                  <a:schemeClr val="bg1"/>
                </a:solidFill>
                <a:latin typeface="Monaco"/>
                <a:cs typeface="Century Schoolbook"/>
              </a:rPr>
              <a:t>al</a:t>
            </a:r>
            <a:r>
              <a:rPr lang="fr-CA" sz="900" dirty="0" err="1" smtClean="0">
                <a:solidFill>
                  <a:schemeClr val="bg1"/>
                </a:solidFill>
                <a:latin typeface="Monaco"/>
                <a:cs typeface="Century Schoolbook"/>
              </a:rPr>
              <a:t>.EASD</a:t>
            </a:r>
            <a:r>
              <a:rPr lang="fr-CA" sz="900" dirty="0" smtClean="0">
                <a:solidFill>
                  <a:schemeClr val="bg1"/>
                </a:solidFill>
                <a:latin typeface="Monaco"/>
                <a:cs typeface="Century Schoolbook"/>
              </a:rPr>
              <a:t> </a:t>
            </a:r>
            <a:r>
              <a:rPr lang="fr-CA" sz="900" dirty="0" err="1" smtClean="0">
                <a:solidFill>
                  <a:schemeClr val="bg1"/>
                </a:solidFill>
                <a:latin typeface="Monaco"/>
                <a:cs typeface="Century Schoolbook"/>
              </a:rPr>
              <a:t>Annual</a:t>
            </a:r>
            <a:r>
              <a:rPr lang="fr-CA" sz="900" dirty="0" smtClean="0">
                <a:solidFill>
                  <a:schemeClr val="bg1"/>
                </a:solidFill>
                <a:latin typeface="Monaco"/>
                <a:cs typeface="Century Schoolbook"/>
              </a:rPr>
              <a:t> Meeting, 2012. Abstract 762.</a:t>
            </a:r>
          </a:p>
          <a:p>
            <a:pPr marL="0" indent="0" defTabSz="914400" eaLnBrk="1" hangingPunct="1"/>
            <a:r>
              <a:rPr lang="fr-CA" sz="900" dirty="0" smtClean="0">
                <a:solidFill>
                  <a:schemeClr val="bg1"/>
                </a:solidFill>
                <a:latin typeface="Monaco"/>
                <a:cs typeface="Century Schoolbook"/>
              </a:rPr>
              <a:t>  Bolinder J </a:t>
            </a:r>
            <a:r>
              <a:rPr lang="fr-CA" sz="900" i="1" dirty="0" smtClean="0">
                <a:solidFill>
                  <a:schemeClr val="bg1"/>
                </a:solidFill>
                <a:latin typeface="Monaco"/>
                <a:cs typeface="Century Schoolbook"/>
              </a:rPr>
              <a:t>et al. J Clin Endocrinol Metab</a:t>
            </a:r>
            <a:r>
              <a:rPr lang="fr-CA" sz="900" dirty="0" smtClean="0">
                <a:solidFill>
                  <a:schemeClr val="bg1"/>
                </a:solidFill>
                <a:latin typeface="Monaco"/>
                <a:cs typeface="Century Schoolbook"/>
              </a:rPr>
              <a:t>. 97; 2012.</a:t>
            </a:r>
          </a:p>
        </p:txBody>
      </p:sp>
      <p:graphicFrame>
        <p:nvGraphicFramePr>
          <p:cNvPr id="29" name="Chart 4"/>
          <p:cNvGraphicFramePr>
            <a:graphicFrameLocks/>
          </p:cNvGraphicFramePr>
          <p:nvPr>
            <p:extLst>
              <p:ext uri="{D42A27DB-BD31-4B8C-83A1-F6EECF244321}">
                <p14:modId xmlns:p14="http://schemas.microsoft.com/office/powerpoint/2010/main" val="2056332448"/>
              </p:ext>
            </p:extLst>
          </p:nvPr>
        </p:nvGraphicFramePr>
        <p:xfrm>
          <a:off x="216254" y="1644165"/>
          <a:ext cx="4383087" cy="4718050"/>
        </p:xfrm>
        <a:graphic>
          <a:graphicData uri="http://schemas.openxmlformats.org/presentationml/2006/ole">
            <mc:AlternateContent xmlns:mc="http://schemas.openxmlformats.org/markup-compatibility/2006">
              <mc:Choice xmlns:v="urn:schemas-microsoft-com:vml" Requires="v">
                <p:oleObj spid="_x0000_s1054" name="Worksheet" r:id="rId6" imgW="4526361" imgH="3779502" progId="Excel.Sheet.8">
                  <p:embed/>
                </p:oleObj>
              </mc:Choice>
              <mc:Fallback>
                <p:oleObj name="Worksheet" r:id="rId6" imgW="4526361" imgH="3779502" progId="Excel.Sheet.8">
                  <p:embed/>
                  <p:pic>
                    <p:nvPicPr>
                      <p:cNvPr id="0" name=""/>
                      <p:cNvPicPr>
                        <a:picLocks noChangeArrowheads="1"/>
                      </p:cNvPicPr>
                      <p:nvPr/>
                    </p:nvPicPr>
                    <p:blipFill>
                      <a:blip r:embed="rId7"/>
                      <a:srcRect/>
                      <a:stretch>
                        <a:fillRect/>
                      </a:stretch>
                    </p:blipFill>
                    <p:spPr bwMode="auto">
                      <a:xfrm>
                        <a:off x="216254" y="1644165"/>
                        <a:ext cx="4383087" cy="4718050"/>
                      </a:xfrm>
                      <a:prstGeom prst="rect">
                        <a:avLst/>
                      </a:prstGeom>
                      <a:noFill/>
                      <a:extLst/>
                    </p:spPr>
                  </p:pic>
                </p:oleObj>
              </mc:Fallback>
            </mc:AlternateContent>
          </a:graphicData>
        </a:graphic>
      </p:graphicFrame>
      <p:sp>
        <p:nvSpPr>
          <p:cNvPr id="32" name="Text Box 28"/>
          <p:cNvSpPr txBox="1">
            <a:spLocks noChangeArrowheads="1"/>
          </p:cNvSpPr>
          <p:nvPr/>
        </p:nvSpPr>
        <p:spPr bwMode="auto">
          <a:xfrm>
            <a:off x="2407798" y="2803799"/>
            <a:ext cx="827967" cy="67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nchor="b">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defTabSz="914400">
              <a:lnSpc>
                <a:spcPct val="90000"/>
              </a:lnSpc>
            </a:pPr>
            <a:r>
              <a:rPr lang="sv-SE" sz="1400" b="1" dirty="0" smtClean="0">
                <a:solidFill>
                  <a:srgbClr val="000000"/>
                </a:solidFill>
                <a:latin typeface="Century Schoolbook"/>
                <a:cs typeface="Century Schoolbook"/>
              </a:rPr>
              <a:t>CANA. </a:t>
            </a:r>
            <a:br>
              <a:rPr lang="sv-SE" sz="1400" b="1" dirty="0" smtClean="0">
                <a:solidFill>
                  <a:srgbClr val="000000"/>
                </a:solidFill>
                <a:latin typeface="Century Schoolbook"/>
                <a:cs typeface="Century Schoolbook"/>
              </a:rPr>
            </a:br>
            <a:r>
              <a:rPr lang="sv-SE" sz="1400" b="1" dirty="0" smtClean="0">
                <a:solidFill>
                  <a:srgbClr val="000000"/>
                </a:solidFill>
                <a:latin typeface="Century Schoolbook"/>
                <a:cs typeface="Century Schoolbook"/>
              </a:rPr>
              <a:t>100 </a:t>
            </a:r>
            <a:r>
              <a:rPr lang="sv-SE" sz="1400" b="1" dirty="0">
                <a:solidFill>
                  <a:srgbClr val="000000"/>
                </a:solidFill>
                <a:latin typeface="Century Schoolbook"/>
                <a:cs typeface="Century Schoolbook"/>
              </a:rPr>
              <a:t>mg</a:t>
            </a:r>
            <a:br>
              <a:rPr lang="sv-SE" sz="1400" b="1" dirty="0">
                <a:solidFill>
                  <a:srgbClr val="000000"/>
                </a:solidFill>
                <a:latin typeface="Century Schoolbook"/>
                <a:cs typeface="Century Schoolbook"/>
              </a:rPr>
            </a:br>
            <a:r>
              <a:rPr lang="sv-SE" sz="1400" b="1" dirty="0">
                <a:solidFill>
                  <a:srgbClr val="000000"/>
                </a:solidFill>
                <a:latin typeface="Century Schoolbook"/>
                <a:cs typeface="Century Schoolbook"/>
              </a:rPr>
              <a:t>n</a:t>
            </a:r>
            <a:r>
              <a:rPr lang="sv-SE" sz="1400" b="1" dirty="0" smtClean="0">
                <a:solidFill>
                  <a:srgbClr val="000000"/>
                </a:solidFill>
                <a:latin typeface="Century Schoolbook"/>
                <a:cs typeface="Century Schoolbook"/>
              </a:rPr>
              <a:t> = 71</a:t>
            </a:r>
            <a:endParaRPr lang="en-US" sz="1400" b="1" dirty="0">
              <a:solidFill>
                <a:srgbClr val="000000"/>
              </a:solidFill>
              <a:latin typeface="Century Schoolbook"/>
              <a:cs typeface="Century Schoolbook"/>
            </a:endParaRPr>
          </a:p>
        </p:txBody>
      </p:sp>
      <p:sp>
        <p:nvSpPr>
          <p:cNvPr id="33" name="Text Box 29"/>
          <p:cNvSpPr txBox="1">
            <a:spLocks noChangeArrowheads="1"/>
          </p:cNvSpPr>
          <p:nvPr/>
        </p:nvSpPr>
        <p:spPr bwMode="auto">
          <a:xfrm>
            <a:off x="1051542" y="2047648"/>
            <a:ext cx="1308455" cy="48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nchor="b">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defTabSz="914400">
              <a:lnSpc>
                <a:spcPct val="90000"/>
              </a:lnSpc>
            </a:pPr>
            <a:r>
              <a:rPr lang="sv-SE" sz="1400" b="1" dirty="0" err="1" smtClean="0">
                <a:latin typeface="Century Schoolbook"/>
                <a:cs typeface="Century Schoolbook"/>
              </a:rPr>
              <a:t>Glimepiride</a:t>
            </a:r>
            <a:r>
              <a:rPr lang="sv-SE" sz="1400" b="1" dirty="0">
                <a:latin typeface="Century Schoolbook"/>
                <a:cs typeface="Century Schoolbook"/>
              </a:rPr>
              <a:t/>
            </a:r>
            <a:br>
              <a:rPr lang="sv-SE" sz="1400" b="1" dirty="0">
                <a:latin typeface="Century Schoolbook"/>
                <a:cs typeface="Century Schoolbook"/>
              </a:rPr>
            </a:br>
            <a:r>
              <a:rPr lang="sv-SE" sz="1400" b="1" dirty="0">
                <a:latin typeface="Century Schoolbook"/>
                <a:cs typeface="Century Schoolbook"/>
              </a:rPr>
              <a:t>n</a:t>
            </a:r>
            <a:r>
              <a:rPr lang="sv-SE" sz="1400" b="1" dirty="0" smtClean="0">
                <a:latin typeface="Century Schoolbook"/>
                <a:cs typeface="Century Schoolbook"/>
              </a:rPr>
              <a:t> = 68</a:t>
            </a:r>
            <a:endParaRPr lang="en-US" sz="1400" b="1" dirty="0">
              <a:latin typeface="Century Schoolbook"/>
              <a:cs typeface="Century Schoolbook"/>
            </a:endParaRPr>
          </a:p>
        </p:txBody>
      </p:sp>
      <p:sp>
        <p:nvSpPr>
          <p:cNvPr id="34" name="Text Box 28"/>
          <p:cNvSpPr txBox="1">
            <a:spLocks noChangeArrowheads="1"/>
          </p:cNvSpPr>
          <p:nvPr/>
        </p:nvSpPr>
        <p:spPr bwMode="auto">
          <a:xfrm>
            <a:off x="3526985" y="2803799"/>
            <a:ext cx="827967" cy="67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nchor="b">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defTabSz="914400">
              <a:lnSpc>
                <a:spcPct val="90000"/>
              </a:lnSpc>
            </a:pPr>
            <a:r>
              <a:rPr lang="sv-SE" sz="1400" b="1" dirty="0" smtClean="0">
                <a:solidFill>
                  <a:srgbClr val="000000"/>
                </a:solidFill>
                <a:latin typeface="Century Schoolbook"/>
                <a:cs typeface="Century Schoolbook"/>
              </a:rPr>
              <a:t>CANA. </a:t>
            </a:r>
            <a:br>
              <a:rPr lang="sv-SE" sz="1400" b="1" dirty="0" smtClean="0">
                <a:solidFill>
                  <a:srgbClr val="000000"/>
                </a:solidFill>
                <a:latin typeface="Century Schoolbook"/>
                <a:cs typeface="Century Schoolbook"/>
              </a:rPr>
            </a:br>
            <a:r>
              <a:rPr lang="sv-SE" sz="1400" b="1" dirty="0" smtClean="0">
                <a:solidFill>
                  <a:srgbClr val="000000"/>
                </a:solidFill>
                <a:latin typeface="Century Schoolbook"/>
                <a:cs typeface="Century Schoolbook"/>
              </a:rPr>
              <a:t>300 </a:t>
            </a:r>
            <a:r>
              <a:rPr lang="sv-SE" sz="1400" b="1" dirty="0">
                <a:solidFill>
                  <a:srgbClr val="000000"/>
                </a:solidFill>
                <a:latin typeface="Century Schoolbook"/>
                <a:cs typeface="Century Schoolbook"/>
              </a:rPr>
              <a:t>mg</a:t>
            </a:r>
            <a:br>
              <a:rPr lang="sv-SE" sz="1400" b="1" dirty="0">
                <a:solidFill>
                  <a:srgbClr val="000000"/>
                </a:solidFill>
                <a:latin typeface="Century Schoolbook"/>
                <a:cs typeface="Century Schoolbook"/>
              </a:rPr>
            </a:br>
            <a:r>
              <a:rPr lang="sv-SE" sz="1400" b="1" dirty="0">
                <a:solidFill>
                  <a:srgbClr val="000000"/>
                </a:solidFill>
                <a:latin typeface="Century Schoolbook"/>
                <a:cs typeface="Century Schoolbook"/>
              </a:rPr>
              <a:t>n</a:t>
            </a:r>
            <a:r>
              <a:rPr lang="sv-SE" sz="1400" b="1" dirty="0" smtClean="0">
                <a:solidFill>
                  <a:srgbClr val="000000"/>
                </a:solidFill>
                <a:latin typeface="Century Schoolbook"/>
                <a:cs typeface="Century Schoolbook"/>
              </a:rPr>
              <a:t> = 69</a:t>
            </a:r>
            <a:endParaRPr lang="en-US" sz="1400" b="1" dirty="0">
              <a:solidFill>
                <a:srgbClr val="000000"/>
              </a:solidFill>
              <a:latin typeface="Century Schoolbook"/>
              <a:cs typeface="Century Schoolbook"/>
            </a:endParaRPr>
          </a:p>
        </p:txBody>
      </p:sp>
      <p:grpSp>
        <p:nvGrpSpPr>
          <p:cNvPr id="6" name="Group 7"/>
          <p:cNvGrpSpPr>
            <a:grpSpLocks/>
          </p:cNvGrpSpPr>
          <p:nvPr/>
        </p:nvGrpSpPr>
        <p:grpSpPr bwMode="auto">
          <a:xfrm>
            <a:off x="4724427" y="5876920"/>
            <a:ext cx="1371311" cy="290870"/>
            <a:chOff x="8761226" y="5652264"/>
            <a:chExt cx="1371302" cy="290871"/>
          </a:xfrm>
        </p:grpSpPr>
        <p:sp>
          <p:nvSpPr>
            <p:cNvPr id="36" name="Text Box 28"/>
            <p:cNvSpPr txBox="1">
              <a:spLocks noChangeArrowheads="1"/>
            </p:cNvSpPr>
            <p:nvPr/>
          </p:nvSpPr>
          <p:spPr bwMode="auto">
            <a:xfrm>
              <a:off x="9066175" y="5677677"/>
              <a:ext cx="1066353" cy="26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a:lnSpc>
                  <a:spcPct val="95000"/>
                </a:lnSpc>
                <a:spcBef>
                  <a:spcPct val="45000"/>
                </a:spcBef>
              </a:pPr>
              <a:r>
                <a:rPr lang="sv-SE" sz="1800" b="1" dirty="0" smtClean="0">
                  <a:solidFill>
                    <a:srgbClr val="000000"/>
                  </a:solidFill>
                  <a:latin typeface="Century Schoolbook"/>
                  <a:cs typeface="Century Schoolbook"/>
                </a:rPr>
                <a:t>Fat </a:t>
              </a:r>
              <a:r>
                <a:rPr lang="sv-SE" sz="1800" b="1" dirty="0" err="1" smtClean="0">
                  <a:solidFill>
                    <a:srgbClr val="000000"/>
                  </a:solidFill>
                  <a:latin typeface="Century Schoolbook"/>
                  <a:cs typeface="Century Schoolbook"/>
                </a:rPr>
                <a:t>mass</a:t>
              </a:r>
              <a:endParaRPr lang="en-US" sz="1800" b="1" dirty="0">
                <a:solidFill>
                  <a:srgbClr val="000000"/>
                </a:solidFill>
                <a:latin typeface="Century Schoolbook"/>
                <a:cs typeface="Century Schoolbook"/>
              </a:endParaRPr>
            </a:p>
          </p:txBody>
        </p:sp>
        <p:sp>
          <p:nvSpPr>
            <p:cNvPr id="37" name="Rectangle 36"/>
            <p:cNvSpPr/>
            <p:nvPr/>
          </p:nvSpPr>
          <p:spPr>
            <a:xfrm>
              <a:off x="8761226" y="5652264"/>
              <a:ext cx="230184" cy="25717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dirty="0">
                <a:solidFill>
                  <a:schemeClr val="bg1"/>
                </a:solidFill>
                <a:latin typeface="Century Schoolbook"/>
                <a:cs typeface="Century Schoolbook"/>
              </a:endParaRPr>
            </a:p>
          </p:txBody>
        </p:sp>
      </p:grpSp>
      <p:sp>
        <p:nvSpPr>
          <p:cNvPr id="39" name="Text Box 28"/>
          <p:cNvSpPr txBox="1">
            <a:spLocks noChangeArrowheads="1"/>
          </p:cNvSpPr>
          <p:nvPr/>
        </p:nvSpPr>
        <p:spPr bwMode="auto">
          <a:xfrm>
            <a:off x="2341310" y="5894387"/>
            <a:ext cx="125875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a:lnSpc>
                <a:spcPct val="95000"/>
              </a:lnSpc>
              <a:spcBef>
                <a:spcPct val="45000"/>
              </a:spcBef>
            </a:pPr>
            <a:r>
              <a:rPr lang="sv-SE" sz="1800" b="1" dirty="0" err="1" smtClean="0">
                <a:solidFill>
                  <a:srgbClr val="000000"/>
                </a:solidFill>
                <a:latin typeface="Century Schoolbook"/>
                <a:cs typeface="Century Schoolbook"/>
              </a:rPr>
              <a:t>Lean</a:t>
            </a:r>
            <a:r>
              <a:rPr lang="sv-SE" sz="1800" b="1" dirty="0" smtClean="0">
                <a:solidFill>
                  <a:srgbClr val="000000"/>
                </a:solidFill>
                <a:latin typeface="Century Schoolbook"/>
                <a:cs typeface="Century Schoolbook"/>
              </a:rPr>
              <a:t> </a:t>
            </a:r>
            <a:r>
              <a:rPr lang="sv-SE" sz="1800" b="1" dirty="0" err="1" smtClean="0">
                <a:solidFill>
                  <a:srgbClr val="000000"/>
                </a:solidFill>
                <a:latin typeface="Century Schoolbook"/>
                <a:cs typeface="Century Schoolbook"/>
              </a:rPr>
              <a:t>mass</a:t>
            </a:r>
            <a:endParaRPr lang="en-US" sz="1800" b="1" dirty="0">
              <a:solidFill>
                <a:srgbClr val="000000"/>
              </a:solidFill>
              <a:latin typeface="Century Schoolbook"/>
              <a:cs typeface="Century Schoolbook"/>
            </a:endParaRPr>
          </a:p>
        </p:txBody>
      </p:sp>
      <p:sp>
        <p:nvSpPr>
          <p:cNvPr id="43" name="TextBox 42"/>
          <p:cNvSpPr txBox="1"/>
          <p:nvPr/>
        </p:nvSpPr>
        <p:spPr>
          <a:xfrm>
            <a:off x="5245100" y="1309424"/>
            <a:ext cx="2895600" cy="430887"/>
          </a:xfrm>
          <a:prstGeom prst="rect">
            <a:avLst/>
          </a:prstGeom>
          <a:noFill/>
        </p:spPr>
        <p:txBody>
          <a:bodyPr wrap="square" rtlCol="0">
            <a:spAutoFit/>
          </a:bodyPr>
          <a:lstStyle/>
          <a:p>
            <a:pPr algn="ctr"/>
            <a:r>
              <a:rPr lang="fr-CA" sz="2200" b="1" dirty="0" err="1" smtClean="0">
                <a:solidFill>
                  <a:srgbClr val="A90F03"/>
                </a:solidFill>
                <a:latin typeface="Century Schoolbook"/>
                <a:cs typeface="Century Schoolbook"/>
              </a:rPr>
              <a:t>Dapagliflozin</a:t>
            </a:r>
            <a:endParaRPr lang="fr-CA" sz="2200" b="1" dirty="0">
              <a:solidFill>
                <a:srgbClr val="A90F03"/>
              </a:solidFill>
              <a:latin typeface="Century Schoolbook"/>
              <a:cs typeface="Century Schoolbook"/>
            </a:endParaRPr>
          </a:p>
        </p:txBody>
      </p:sp>
      <p:sp>
        <p:nvSpPr>
          <p:cNvPr id="44" name="Text Box 28"/>
          <p:cNvSpPr txBox="1">
            <a:spLocks noChangeArrowheads="1"/>
          </p:cNvSpPr>
          <p:nvPr/>
        </p:nvSpPr>
        <p:spPr bwMode="auto">
          <a:xfrm>
            <a:off x="776220" y="1682031"/>
            <a:ext cx="46442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a:lnSpc>
                <a:spcPct val="95000"/>
              </a:lnSpc>
              <a:spcBef>
                <a:spcPct val="45000"/>
              </a:spcBef>
            </a:pPr>
            <a:r>
              <a:rPr lang="fr-CA" sz="1300" b="1" dirty="0" smtClean="0">
                <a:solidFill>
                  <a:srgbClr val="A90F03"/>
                </a:solidFill>
                <a:latin typeface="Century Schoolbook"/>
                <a:cs typeface="Century Schoolbook"/>
              </a:rPr>
              <a:t>Variation </a:t>
            </a:r>
            <a:r>
              <a:rPr lang="fr-CA" sz="1300" b="1" dirty="0" err="1" smtClean="0">
                <a:solidFill>
                  <a:srgbClr val="A90F03"/>
                </a:solidFill>
                <a:latin typeface="Century Schoolbook"/>
                <a:cs typeface="Century Schoolbook"/>
              </a:rPr>
              <a:t>at</a:t>
            </a:r>
            <a:r>
              <a:rPr lang="fr-CA" sz="1300" b="1" dirty="0" smtClean="0">
                <a:solidFill>
                  <a:srgbClr val="A90F03"/>
                </a:solidFill>
                <a:latin typeface="Century Schoolbook"/>
                <a:cs typeface="Century Schoolbook"/>
              </a:rPr>
              <a:t> </a:t>
            </a:r>
            <a:r>
              <a:rPr lang="fr-CA" sz="1300" b="1" dirty="0" err="1" smtClean="0">
                <a:solidFill>
                  <a:srgbClr val="A90F03"/>
                </a:solidFill>
                <a:latin typeface="Century Schoolbook"/>
                <a:cs typeface="Century Schoolbook"/>
              </a:rPr>
              <a:t>week</a:t>
            </a:r>
            <a:r>
              <a:rPr lang="fr-CA" sz="1300" b="1" dirty="0" smtClean="0">
                <a:solidFill>
                  <a:srgbClr val="A90F03"/>
                </a:solidFill>
                <a:latin typeface="Century Schoolbook"/>
                <a:cs typeface="Century Schoolbook"/>
              </a:rPr>
              <a:t> </a:t>
            </a:r>
            <a:r>
              <a:rPr lang="fr-CA" sz="1600" b="1" dirty="0" smtClean="0">
                <a:solidFill>
                  <a:srgbClr val="A90F03"/>
                </a:solidFill>
                <a:latin typeface="Century Schoolbook"/>
                <a:cs typeface="Century Schoolbook"/>
              </a:rPr>
              <a:t>52</a:t>
            </a:r>
          </a:p>
        </p:txBody>
      </p:sp>
      <p:sp>
        <p:nvSpPr>
          <p:cNvPr id="5" name="ZoneTexte 4"/>
          <p:cNvSpPr txBox="1"/>
          <p:nvPr/>
        </p:nvSpPr>
        <p:spPr>
          <a:xfrm rot="16200000">
            <a:off x="-1645973" y="3469628"/>
            <a:ext cx="4327524" cy="461665"/>
          </a:xfrm>
          <a:prstGeom prst="rect">
            <a:avLst/>
          </a:prstGeom>
          <a:solidFill>
            <a:schemeClr val="bg1"/>
          </a:solidFill>
        </p:spPr>
        <p:txBody>
          <a:bodyPr wrap="square" rtlCol="0">
            <a:spAutoFit/>
          </a:bodyPr>
          <a:lstStyle/>
          <a:p>
            <a:pPr algn="ctr"/>
            <a:r>
              <a:rPr lang="fr-BE" sz="1200" b="1" dirty="0" smtClean="0">
                <a:solidFill>
                  <a:srgbClr val="000000"/>
                </a:solidFill>
                <a:latin typeface="Century Schoolbook"/>
                <a:cs typeface="Century Schoolbook"/>
              </a:rPr>
              <a:t>Variation versus baseline</a:t>
            </a:r>
          </a:p>
          <a:p>
            <a:pPr algn="ctr"/>
            <a:r>
              <a:rPr lang="fr-BE" sz="1200" b="1" dirty="0" smtClean="0">
                <a:solidFill>
                  <a:srgbClr val="000000"/>
                </a:solidFill>
                <a:latin typeface="Century Schoolbook"/>
                <a:cs typeface="Century Schoolbook"/>
              </a:rPr>
              <a:t> (kg)</a:t>
            </a:r>
            <a:endParaRPr lang="fr-BE" sz="1200" b="1" dirty="0">
              <a:solidFill>
                <a:srgbClr val="000000"/>
              </a:solidFill>
              <a:latin typeface="Century Schoolbook"/>
              <a:cs typeface="Century Schoolbook"/>
            </a:endParaRPr>
          </a:p>
        </p:txBody>
      </p:sp>
      <p:sp>
        <p:nvSpPr>
          <p:cNvPr id="38" name="Rectangle 54"/>
          <p:cNvSpPr>
            <a:spLocks/>
          </p:cNvSpPr>
          <p:nvPr/>
        </p:nvSpPr>
        <p:spPr bwMode="auto">
          <a:xfrm>
            <a:off x="131763" y="76200"/>
            <a:ext cx="8974137" cy="579437"/>
          </a:xfrm>
          <a:prstGeom prst="rect">
            <a:avLst/>
          </a:prstGeom>
          <a:noFill/>
          <a:ln w="12700">
            <a:noFill/>
            <a:miter lim="800000"/>
            <a:headEnd/>
            <a:tailEnd/>
          </a:ln>
        </p:spPr>
        <p:txBody>
          <a:bodyPr lIns="0" tIns="0" rIns="0" bIns="0"/>
          <a:lstStyle/>
          <a:p>
            <a:pPr algn="ctr">
              <a:defRPr/>
            </a:pPr>
            <a:r>
              <a:rPr lang="en-US" sz="2200" b="1" dirty="0"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Body Composition Studies with </a:t>
            </a:r>
            <a:r>
              <a:rPr lang="en-US" sz="2200" b="1" dirty="0"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a:t>
            </a:r>
            <a:r>
              <a:rPr lang="en-US" sz="2200" b="1" dirty="0"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Inhibitor Treatment</a:t>
            </a:r>
          </a:p>
          <a:p>
            <a:pPr algn="ctr">
              <a:defRPr/>
            </a:pPr>
            <a:r>
              <a:rPr lang="en-US" sz="1400" b="1" dirty="0" smtClean="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(DEXA measurements)</a:t>
            </a:r>
            <a:endParaRPr lang="en-US" sz="1400" b="1" dirty="0">
              <a:solidFill>
                <a:schemeClr val="bg1"/>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49" name="Rectangle 48"/>
          <p:cNvSpPr/>
          <p:nvPr/>
        </p:nvSpPr>
        <p:spPr bwMode="auto">
          <a:xfrm>
            <a:off x="2006600" y="5864224"/>
            <a:ext cx="230185" cy="257176"/>
          </a:xfrm>
          <a:prstGeom prst="rect">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dirty="0">
              <a:solidFill>
                <a:schemeClr val="bg1"/>
              </a:solidFill>
              <a:latin typeface="Century Schoolbook"/>
              <a:cs typeface="Century Schoolbook"/>
            </a:endParaRPr>
          </a:p>
        </p:txBody>
      </p:sp>
      <p:cxnSp>
        <p:nvCxnSpPr>
          <p:cNvPr id="51" name="Connecteur droit 50"/>
          <p:cNvCxnSpPr/>
          <p:nvPr/>
        </p:nvCxnSpPr>
        <p:spPr>
          <a:xfrm flipV="1">
            <a:off x="927100" y="3505200"/>
            <a:ext cx="3467100" cy="12700"/>
          </a:xfrm>
          <a:prstGeom prst="line">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Espace réservé du numéro de diapositive 4"/>
          <p:cNvSpPr txBox="1">
            <a:spLocks/>
          </p:cNvSpPr>
          <p:nvPr/>
        </p:nvSpPr>
        <p:spPr>
          <a:xfrm>
            <a:off x="8384274" y="603437"/>
            <a:ext cx="462075"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z="1400" b="1" smtClean="0">
                <a:solidFill>
                  <a:prstClr val="white">
                    <a:alpha val="99000"/>
                  </a:prstClr>
                </a:solidFill>
                <a:latin typeface="Century Gothic"/>
                <a:cs typeface="Century Gothic"/>
              </a:rPr>
              <a:pPr/>
              <a:t>26</a:t>
            </a:fld>
            <a:endParaRPr lang="en-CA" sz="1400" b="1" dirty="0">
              <a:solidFill>
                <a:prstClr val="white">
                  <a:alpha val="99000"/>
                </a:prstClr>
              </a:solidFill>
              <a:latin typeface="Century Gothic"/>
              <a:cs typeface="Century Gothic"/>
            </a:endParaRPr>
          </a:p>
        </p:txBody>
      </p:sp>
      <p:sp>
        <p:nvSpPr>
          <p:cNvPr id="30" name="Rectangle à coins arrondis 29"/>
          <p:cNvSpPr/>
          <p:nvPr/>
        </p:nvSpPr>
        <p:spPr>
          <a:xfrm>
            <a:off x="152400" y="1219200"/>
            <a:ext cx="8847137" cy="5016500"/>
          </a:xfrm>
          <a:prstGeom prst="roundRect">
            <a:avLst/>
          </a:prstGeom>
          <a:noFill/>
          <a:ln w="149225"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40" name="Connecteur droit 39"/>
          <p:cNvCxnSpPr/>
          <p:nvPr/>
        </p:nvCxnSpPr>
        <p:spPr>
          <a:xfrm flipV="1">
            <a:off x="5715000" y="3517900"/>
            <a:ext cx="3098800" cy="12700"/>
          </a:xfrm>
          <a:prstGeom prst="line">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5963" y="1548019"/>
            <a:ext cx="4121566" cy="1922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2" name="Rectangle 51"/>
          <p:cNvSpPr/>
          <p:nvPr/>
        </p:nvSpPr>
        <p:spPr>
          <a:xfrm>
            <a:off x="4419600" y="1536700"/>
            <a:ext cx="266700" cy="462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TextBox 3"/>
          <p:cNvSpPr txBox="1"/>
          <p:nvPr/>
        </p:nvSpPr>
        <p:spPr>
          <a:xfrm>
            <a:off x="685800" y="1258624"/>
            <a:ext cx="2895600" cy="430887"/>
          </a:xfrm>
          <a:prstGeom prst="rect">
            <a:avLst/>
          </a:prstGeom>
          <a:noFill/>
        </p:spPr>
        <p:txBody>
          <a:bodyPr wrap="square" rtlCol="0">
            <a:spAutoFit/>
          </a:bodyPr>
          <a:lstStyle/>
          <a:p>
            <a:r>
              <a:rPr lang="fr-CA" sz="2200" b="1" dirty="0" smtClean="0">
                <a:solidFill>
                  <a:srgbClr val="A90F03"/>
                </a:solidFill>
                <a:latin typeface="Century Schoolbook"/>
                <a:cs typeface="Century Schoolbook"/>
              </a:rPr>
              <a:t> </a:t>
            </a:r>
            <a:r>
              <a:rPr lang="fr-CA" sz="2200" b="1" dirty="0" err="1" smtClean="0">
                <a:solidFill>
                  <a:srgbClr val="A90F03"/>
                </a:solidFill>
                <a:latin typeface="Century Schoolbook"/>
                <a:cs typeface="Century Schoolbook"/>
              </a:rPr>
              <a:t>Canagliflozin</a:t>
            </a:r>
            <a:endParaRPr lang="fr-CA" sz="2200" b="1" dirty="0">
              <a:solidFill>
                <a:srgbClr val="A90F03"/>
              </a:solidFill>
              <a:latin typeface="Century Schoolbook"/>
              <a:cs typeface="Century Schoolbook"/>
            </a:endParaRPr>
          </a:p>
        </p:txBody>
      </p:sp>
      <p:sp>
        <p:nvSpPr>
          <p:cNvPr id="31" name="ZoneTexte 4"/>
          <p:cNvSpPr txBox="1"/>
          <p:nvPr/>
        </p:nvSpPr>
        <p:spPr>
          <a:xfrm rot="16200000">
            <a:off x="3213191" y="3618673"/>
            <a:ext cx="3739997" cy="276999"/>
          </a:xfrm>
          <a:prstGeom prst="rect">
            <a:avLst/>
          </a:prstGeom>
          <a:solidFill>
            <a:schemeClr val="bg1"/>
          </a:solidFill>
        </p:spPr>
        <p:txBody>
          <a:bodyPr wrap="square" rtlCol="0">
            <a:spAutoFit/>
          </a:bodyPr>
          <a:lstStyle/>
          <a:p>
            <a:pPr algn="ctr"/>
            <a:r>
              <a:rPr lang="fr-BE" sz="1200" b="1" dirty="0" smtClean="0">
                <a:solidFill>
                  <a:srgbClr val="000000"/>
                </a:solidFill>
                <a:latin typeface="Century Schoolbook"/>
                <a:cs typeface="Century Schoolbook"/>
              </a:rPr>
              <a:t>Variation versus baseline  (kg)</a:t>
            </a:r>
            <a:endParaRPr lang="fr-BE" sz="1200" b="1" dirty="0">
              <a:solidFill>
                <a:srgbClr val="000000"/>
              </a:solidFill>
              <a:latin typeface="Century Schoolbook"/>
              <a:cs typeface="Century Schoolbook"/>
            </a:endParaRPr>
          </a:p>
        </p:txBody>
      </p:sp>
    </p:spTree>
    <p:custDataLst>
      <p:tags r:id="rId2"/>
    </p:custDataLst>
    <p:extLst>
      <p:ext uri="{BB962C8B-B14F-4D97-AF65-F5344CB8AC3E}">
        <p14:creationId xmlns:p14="http://schemas.microsoft.com/office/powerpoint/2010/main" val="3555512843"/>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236538" y="1550988"/>
            <a:ext cx="8653462" cy="4572000"/>
          </a:xfrm>
          <a:prstGeom prst="rect">
            <a:avLst/>
          </a:prstGeom>
          <a:noFill/>
          <a:ln w="25400">
            <a:noFill/>
            <a:miter lim="800000"/>
            <a:headEnd/>
            <a:tailEnd/>
          </a:ln>
        </p:spPr>
        <p:txBody>
          <a:bodyPr lIns="0" tIns="0" rIns="0" bIns="0"/>
          <a:lstStyle/>
          <a:p>
            <a:endParaRPr lang="en-CA" dirty="0">
              <a:solidFill>
                <a:prstClr val="black"/>
              </a:solidFill>
            </a:endParaRPr>
          </a:p>
        </p:txBody>
      </p:sp>
      <p:graphicFrame>
        <p:nvGraphicFramePr>
          <p:cNvPr id="13315" name="Object 2"/>
          <p:cNvGraphicFramePr>
            <a:graphicFrameLocks/>
          </p:cNvGraphicFramePr>
          <p:nvPr>
            <p:extLst>
              <p:ext uri="{D42A27DB-BD31-4B8C-83A1-F6EECF244321}">
                <p14:modId xmlns:p14="http://schemas.microsoft.com/office/powerpoint/2010/main" val="3461307664"/>
              </p:ext>
            </p:extLst>
          </p:nvPr>
        </p:nvGraphicFramePr>
        <p:xfrm>
          <a:off x="457200" y="1968500"/>
          <a:ext cx="8701088" cy="4037013"/>
        </p:xfrm>
        <a:graphic>
          <a:graphicData uri="http://schemas.openxmlformats.org/presentationml/2006/ole">
            <mc:AlternateContent xmlns:mc="http://schemas.openxmlformats.org/markup-compatibility/2006">
              <mc:Choice xmlns:v="urn:schemas-microsoft-com:vml" Requires="v">
                <p:oleObj spid="_x0000_s604223" name="Worksheet" r:id="rId4" imgW="8763091" imgH="6391217" progId="Excel.Sheet.8">
                  <p:embed/>
                </p:oleObj>
              </mc:Choice>
              <mc:Fallback>
                <p:oleObj name="Worksheet" r:id="rId4" imgW="8763091" imgH="6391217" progId="Excel.Sheet.8">
                  <p:embed/>
                  <p:pic>
                    <p:nvPicPr>
                      <p:cNvPr id="0" name=""/>
                      <p:cNvPicPr>
                        <a:picLocks noChangeArrowheads="1"/>
                      </p:cNvPicPr>
                      <p:nvPr/>
                    </p:nvPicPr>
                    <p:blipFill>
                      <a:blip r:embed="rId5"/>
                      <a:srcRect/>
                      <a:stretch>
                        <a:fillRect/>
                      </a:stretch>
                    </p:blipFill>
                    <p:spPr bwMode="auto">
                      <a:xfrm>
                        <a:off x="457200" y="1968500"/>
                        <a:ext cx="8701088" cy="403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Rectangle 9"/>
          <p:cNvSpPr>
            <a:spLocks/>
          </p:cNvSpPr>
          <p:nvPr/>
        </p:nvSpPr>
        <p:spPr bwMode="auto">
          <a:xfrm>
            <a:off x="1062038" y="1714500"/>
            <a:ext cx="7172325" cy="184150"/>
          </a:xfrm>
          <a:prstGeom prst="rect">
            <a:avLst/>
          </a:prstGeom>
          <a:noFill/>
          <a:ln w="12700">
            <a:noFill/>
            <a:miter lim="800000"/>
            <a:headEnd/>
            <a:tailEnd/>
          </a:ln>
        </p:spPr>
        <p:txBody>
          <a:bodyPr wrap="none" lIns="0" tIns="0" rIns="0" bIns="0">
            <a:spAutoFit/>
          </a:bodyPr>
          <a:lstStyle/>
          <a:p>
            <a:pPr>
              <a:defRPr/>
            </a:pPr>
            <a:r>
              <a:rPr lang="en-US" sz="1200" dirty="0">
                <a:solidFill>
                  <a:prstClr val="black">
                    <a:lumMod val="75000"/>
                    <a:lumOff val="25000"/>
                  </a:prstClr>
                </a:solidFill>
                <a:latin typeface="Futura Std Book"/>
                <a:sym typeface="Calibri Bold" pitchFamily="34" charset="0"/>
              </a:rPr>
              <a:t>Monotherapy          + Metformin               + SU                   + Met + SU            + Pio ± SU               + Insulin</a:t>
            </a:r>
          </a:p>
        </p:txBody>
      </p:sp>
      <p:graphicFrame>
        <p:nvGraphicFramePr>
          <p:cNvPr id="23562" name="Group 10"/>
          <p:cNvGraphicFramePr>
            <a:graphicFrameLocks noGrp="1"/>
          </p:cNvGraphicFramePr>
          <p:nvPr>
            <p:extLst>
              <p:ext uri="{D42A27DB-BD31-4B8C-83A1-F6EECF244321}">
                <p14:modId xmlns:p14="http://schemas.microsoft.com/office/powerpoint/2010/main" val="3126664191"/>
              </p:ext>
            </p:extLst>
          </p:nvPr>
        </p:nvGraphicFramePr>
        <p:xfrm>
          <a:off x="0" y="0"/>
          <a:ext cx="9144000" cy="680720"/>
        </p:xfrm>
        <a:graphic>
          <a:graphicData uri="http://schemas.openxmlformats.org/drawingml/2006/table">
            <a:tbl>
              <a:tblPr/>
              <a:tblGrid>
                <a:gridCol w="1806998"/>
                <a:gridCol w="1318811"/>
                <a:gridCol w="1296299"/>
                <a:gridCol w="774935"/>
                <a:gridCol w="1216910"/>
                <a:gridCol w="1604377"/>
                <a:gridCol w="1125670"/>
              </a:tblGrid>
              <a:tr h="68072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Mechanism:</a:t>
                      </a:r>
                      <a:b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b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Induces glucosuria</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 pos="1295400" algn="l"/>
                        </a:tabLst>
                      </a:pPr>
                      <a:r>
                        <a:rPr kumimoji="0" lang="en-US" sz="15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Reduces A1c:</a:t>
                      </a:r>
                    </a:p>
                    <a:p>
                      <a:pPr marL="0" marR="0" lvl="0" indent="0" algn="ctr" defTabSz="914400" rtl="0" eaLnBrk="1" fontAlgn="base" latinLnBrk="0" hangingPunct="1">
                        <a:lnSpc>
                          <a:spcPct val="100000"/>
                        </a:lnSpc>
                        <a:spcBef>
                          <a:spcPct val="0"/>
                        </a:spcBef>
                        <a:spcAft>
                          <a:spcPct val="0"/>
                        </a:spcAft>
                        <a:buClrTx/>
                        <a:buSzTx/>
                        <a:buFontTx/>
                        <a:buNone/>
                        <a:tabLst>
                          <a:tab pos="1295400" algn="l"/>
                          <a:tab pos="1295400" algn="l"/>
                        </a:tabLst>
                      </a:pPr>
                      <a:r>
                        <a:rPr kumimoji="0" lang="en-US" sz="15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0.7 to 1.2</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0" lang="en-US" sz="1500" b="0" i="0" u="none" strike="noStrike" cap="none" normalizeH="0" baseline="0" dirty="0" smtClean="0">
                          <a:ln>
                            <a:noFill/>
                          </a:ln>
                          <a:solidFill>
                            <a:srgbClr val="FFFFFF"/>
                          </a:solidFill>
                          <a:effectLst/>
                          <a:latin typeface="Futura Std Book"/>
                          <a:ea typeface="Calibri Bold" charset="0"/>
                          <a:cs typeface="Calibri Bold" charset="0"/>
                          <a:sym typeface="Calibri Bold" charset="0"/>
                        </a:rPr>
                        <a:t> </a:t>
                      </a:r>
                      <a:r>
                        <a:rPr lang="en-US" sz="1500" dirty="0" smtClean="0">
                          <a:solidFill>
                            <a:srgbClr val="FFFFFF"/>
                          </a:solidFill>
                          <a:latin typeface="Futura Std Book"/>
                          <a:sym typeface="Calibri" pitchFamily="34" charset="0"/>
                        </a:rPr>
                        <a:t>Reduces </a:t>
                      </a:r>
                      <a:r>
                        <a:rPr lang="en-US" sz="1500" dirty="0" err="1" smtClean="0">
                          <a:solidFill>
                            <a:srgbClr val="FFFFFF"/>
                          </a:solidFill>
                          <a:latin typeface="Futura Std Book"/>
                          <a:sym typeface="Calibri" pitchFamily="34" charset="0"/>
                        </a:rPr>
                        <a:t>Wt</a:t>
                      </a:r>
                      <a:r>
                        <a:rPr lang="en-US" sz="1500" dirty="0" smtClean="0">
                          <a:solidFill>
                            <a:srgbClr val="FFFFFF"/>
                          </a:solidFill>
                          <a:latin typeface="Futura Std Book"/>
                          <a:sym typeface="Calibri" pitchFamily="34" charset="0"/>
                        </a:rPr>
                        <a:t>: 1.0 to 3.7 Kg</a:t>
                      </a:r>
                      <a:endParaRPr lang="en-US" sz="15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Calibri Bold" charset="0"/>
                          <a:cs typeface="Calibri Bold" charset="0"/>
                          <a:sym typeface="Calibri Bold" charset="0"/>
                        </a:rPr>
                        <a:t>Hypos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BP</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Side Effects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Conclusion</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3617" name="Rectangle 65"/>
          <p:cNvSpPr>
            <a:spLocks/>
          </p:cNvSpPr>
          <p:nvPr/>
        </p:nvSpPr>
        <p:spPr bwMode="auto">
          <a:xfrm>
            <a:off x="4492625" y="83125"/>
            <a:ext cx="646113" cy="568325"/>
          </a:xfrm>
          <a:prstGeom prst="rect">
            <a:avLst/>
          </a:prstGeom>
          <a:solidFill>
            <a:srgbClr val="770000"/>
          </a:solidFill>
          <a:ln w="12700">
            <a:noFill/>
            <a:miter lim="800000"/>
            <a:headEnd/>
            <a:tailEnd/>
          </a:ln>
        </p:spPr>
        <p:txBody>
          <a:bodyPr lIns="0" tIns="0" rIns="0" bIns="0"/>
          <a:lstStyle/>
          <a:p>
            <a:pPr algn="ctr"/>
            <a:r>
              <a:rPr lang="en-US" sz="1600" dirty="0">
                <a:solidFill>
                  <a:srgbClr val="FFFFFF"/>
                </a:solidFill>
                <a:latin typeface="Futura Std Book"/>
                <a:sym typeface="Calibri" pitchFamily="34" charset="0"/>
              </a:rPr>
              <a:t>↓Risk hypos</a:t>
            </a:r>
          </a:p>
        </p:txBody>
      </p:sp>
      <p:sp>
        <p:nvSpPr>
          <p:cNvPr id="67" name="Rectangle 64"/>
          <p:cNvSpPr>
            <a:spLocks/>
          </p:cNvSpPr>
          <p:nvPr/>
        </p:nvSpPr>
        <p:spPr bwMode="auto">
          <a:xfrm>
            <a:off x="239525" y="976800"/>
            <a:ext cx="8975725" cy="451406"/>
          </a:xfrm>
          <a:prstGeom prst="rect">
            <a:avLst/>
          </a:prstGeom>
          <a:noFill/>
          <a:ln w="12700">
            <a:noFill/>
            <a:miter lim="800000"/>
            <a:headEnd/>
            <a:tailEnd/>
          </a:ln>
        </p:spPr>
        <p:txBody>
          <a:bodyPr lIns="0" tIns="0" rIns="0" bIns="0"/>
          <a:lstStyle/>
          <a:p>
            <a:pPr>
              <a:defRPr/>
            </a:pPr>
            <a:r>
              <a:rPr lang="en-US" sz="24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LOW RISK OF HYPOGLYCEMIA</a:t>
            </a:r>
          </a:p>
        </p:txBody>
      </p:sp>
      <p:sp>
        <p:nvSpPr>
          <p:cNvPr id="5158" name="Rectangle 64"/>
          <p:cNvSpPr>
            <a:spLocks/>
          </p:cNvSpPr>
          <p:nvPr/>
        </p:nvSpPr>
        <p:spPr bwMode="auto">
          <a:xfrm>
            <a:off x="249382" y="964551"/>
            <a:ext cx="8894618" cy="409922"/>
          </a:xfrm>
          <a:prstGeom prst="rect">
            <a:avLst/>
          </a:prstGeom>
          <a:noFill/>
          <a:ln w="12700">
            <a:noFill/>
            <a:miter lim="800000"/>
            <a:headEnd/>
            <a:tailEnd/>
          </a:ln>
        </p:spPr>
        <p:txBody>
          <a:bodyPr lIns="0" tIns="0" rIns="0" bIns="0"/>
          <a:lstStyle/>
          <a:p>
            <a:pPr>
              <a:defRPr/>
            </a:pPr>
            <a:r>
              <a:rPr lang="en-US" sz="24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a:t>
            </a:r>
            <a:r>
              <a:rPr lang="en-US" sz="24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a:t>
            </a:r>
            <a:r>
              <a:rPr lang="en-US" sz="24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INHIBITORS ON HYPOGLYCEMIA </a:t>
            </a:r>
          </a:p>
        </p:txBody>
      </p:sp>
      <p:sp>
        <p:nvSpPr>
          <p:cNvPr id="14" name="Slide Number Placeholder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27</a:t>
            </a:fld>
            <a:endParaRPr lang="en-CA" dirty="0">
              <a:solidFill>
                <a:prstClr val="white">
                  <a:alpha val="99000"/>
                </a:prstClr>
              </a:solidFill>
              <a:latin typeface="Century Gothic"/>
              <a:cs typeface="Century Gothic"/>
            </a:endParaRPr>
          </a:p>
        </p:txBody>
      </p:sp>
      <p:sp>
        <p:nvSpPr>
          <p:cNvPr id="2" name="Rectangle 1"/>
          <p:cNvSpPr/>
          <p:nvPr/>
        </p:nvSpPr>
        <p:spPr>
          <a:xfrm>
            <a:off x="428123" y="2011918"/>
            <a:ext cx="342499" cy="3966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61"/>
          <p:cNvSpPr>
            <a:spLocks/>
          </p:cNvSpPr>
          <p:nvPr/>
        </p:nvSpPr>
        <p:spPr bwMode="auto">
          <a:xfrm>
            <a:off x="486966" y="2084884"/>
            <a:ext cx="166712" cy="4022469"/>
          </a:xfrm>
          <a:prstGeom prst="rect">
            <a:avLst/>
          </a:prstGeom>
          <a:noFill/>
          <a:ln w="12700">
            <a:noFill/>
            <a:miter lim="800000"/>
            <a:headEnd/>
            <a:tailEnd/>
          </a:ln>
        </p:spPr>
        <p:txBody>
          <a:bodyPr wrap="none" lIns="0" tIns="0" rIns="0" bIns="0">
            <a:spAutoFit/>
          </a:bodyPr>
          <a:lstStyle/>
          <a:p>
            <a:pPr algn="ctr">
              <a:defRPr/>
            </a:pPr>
            <a:r>
              <a:rPr lang="en-US" sz="1000" dirty="0">
                <a:solidFill>
                  <a:prstClr val="black">
                    <a:lumMod val="75000"/>
                    <a:lumOff val="25000"/>
                  </a:prstClr>
                </a:solidFill>
                <a:latin typeface="Futura Std Book"/>
                <a:sym typeface="Calibri" pitchFamily="34" charset="0"/>
              </a:rPr>
              <a:t>50</a:t>
            </a:r>
          </a:p>
          <a:p>
            <a:pPr algn="ctr">
              <a:lnSpc>
                <a:spcPts val="6000"/>
              </a:lnSpc>
              <a:defRPr/>
            </a:pPr>
            <a:r>
              <a:rPr lang="en-US" sz="1000" dirty="0">
                <a:solidFill>
                  <a:prstClr val="black">
                    <a:lumMod val="75000"/>
                    <a:lumOff val="25000"/>
                  </a:prstClr>
                </a:solidFill>
                <a:latin typeface="Futura Std Book"/>
                <a:sym typeface="Calibri" pitchFamily="34" charset="0"/>
              </a:rPr>
              <a:t>40</a:t>
            </a:r>
          </a:p>
          <a:p>
            <a:pPr algn="ctr">
              <a:lnSpc>
                <a:spcPts val="6000"/>
              </a:lnSpc>
              <a:defRPr/>
            </a:pPr>
            <a:r>
              <a:rPr lang="en-US" sz="1000" dirty="0">
                <a:solidFill>
                  <a:prstClr val="black">
                    <a:lumMod val="75000"/>
                    <a:lumOff val="25000"/>
                  </a:prstClr>
                </a:solidFill>
                <a:latin typeface="Futura Std Book"/>
                <a:sym typeface="Calibri" pitchFamily="34" charset="0"/>
              </a:rPr>
              <a:t>30</a:t>
            </a:r>
          </a:p>
          <a:p>
            <a:pPr algn="ctr">
              <a:lnSpc>
                <a:spcPts val="6000"/>
              </a:lnSpc>
              <a:defRPr/>
            </a:pPr>
            <a:r>
              <a:rPr lang="en-US" sz="1000" dirty="0">
                <a:solidFill>
                  <a:prstClr val="black">
                    <a:lumMod val="75000"/>
                    <a:lumOff val="25000"/>
                  </a:prstClr>
                </a:solidFill>
                <a:latin typeface="Futura Std Book"/>
                <a:sym typeface="Calibri" pitchFamily="34" charset="0"/>
              </a:rPr>
              <a:t>20</a:t>
            </a:r>
          </a:p>
          <a:p>
            <a:pPr algn="ctr">
              <a:lnSpc>
                <a:spcPts val="6000"/>
              </a:lnSpc>
              <a:defRPr/>
            </a:pPr>
            <a:r>
              <a:rPr lang="en-US" sz="1000" dirty="0">
                <a:solidFill>
                  <a:prstClr val="black">
                    <a:lumMod val="75000"/>
                    <a:lumOff val="25000"/>
                  </a:prstClr>
                </a:solidFill>
                <a:latin typeface="Futura Std Book"/>
                <a:sym typeface="Calibri" pitchFamily="34" charset="0"/>
              </a:rPr>
              <a:t>10</a:t>
            </a:r>
          </a:p>
          <a:p>
            <a:pPr algn="ctr">
              <a:lnSpc>
                <a:spcPts val="6000"/>
              </a:lnSpc>
              <a:defRPr/>
            </a:pPr>
            <a:r>
              <a:rPr lang="en-US" sz="1000" dirty="0">
                <a:solidFill>
                  <a:prstClr val="black">
                    <a:lumMod val="75000"/>
                    <a:lumOff val="25000"/>
                  </a:prstClr>
                </a:solidFill>
                <a:latin typeface="Futura Std Book"/>
                <a:sym typeface="Calibri" pitchFamily="34" charset="0"/>
              </a:rPr>
              <a:t>0</a:t>
            </a:r>
          </a:p>
        </p:txBody>
      </p:sp>
      <p:sp>
        <p:nvSpPr>
          <p:cNvPr id="15" name="Rectangle 14"/>
          <p:cNvSpPr/>
          <p:nvPr/>
        </p:nvSpPr>
        <p:spPr>
          <a:xfrm>
            <a:off x="38100" y="6394390"/>
            <a:ext cx="9105900" cy="307777"/>
          </a:xfrm>
          <a:prstGeom prst="rect">
            <a:avLst/>
          </a:prstGeom>
        </p:spPr>
        <p:txBody>
          <a:bodyPr wrap="square">
            <a:spAutoFit/>
          </a:bodyPr>
          <a:lstStyle/>
          <a:p>
            <a:pPr defTabSz="817563"/>
            <a:r>
              <a:rPr lang="en-US" sz="700" dirty="0">
                <a:solidFill>
                  <a:prstClr val="white"/>
                </a:solidFill>
                <a:latin typeface="Futura Std Book"/>
              </a:rPr>
              <a:t>1. CANA: Adapted from http://www.fda.gov/downloads/AdvisoryCommittees/CommitteesMeetingMaterials/Drugs/EndocrinologicandMetabolicDrugsAdvisoryCommittee/UCM336236.pdf. Accessed January 23, 2013</a:t>
            </a:r>
          </a:p>
          <a:p>
            <a:pPr defTabSz="817563"/>
            <a:r>
              <a:rPr lang="en-US" sz="700" dirty="0">
                <a:solidFill>
                  <a:prstClr val="white"/>
                </a:solidFill>
                <a:latin typeface="Futura Std Book"/>
              </a:rPr>
              <a:t>2. DAPA: Available at: www.fda.gov/AdvisoryCommittees/CommitteesMeetingMaterials/Drugs/EndocrinologicandMetabolicDrugsAdvisoryCommittee/ucm252891.htm</a:t>
            </a:r>
          </a:p>
        </p:txBody>
      </p:sp>
      <p:sp>
        <p:nvSpPr>
          <p:cNvPr id="19" name="Rectangle 61"/>
          <p:cNvSpPr>
            <a:spLocks/>
          </p:cNvSpPr>
          <p:nvPr/>
        </p:nvSpPr>
        <p:spPr bwMode="auto">
          <a:xfrm>
            <a:off x="2230438" y="6148388"/>
            <a:ext cx="4666342" cy="184666"/>
          </a:xfrm>
          <a:prstGeom prst="rect">
            <a:avLst/>
          </a:prstGeom>
          <a:noFill/>
          <a:ln w="12700">
            <a:noFill/>
            <a:miter lim="800000"/>
            <a:headEnd/>
            <a:tailEnd/>
          </a:ln>
        </p:spPr>
        <p:txBody>
          <a:bodyPr wrap="none" lIns="0" tIns="0" rIns="0" bIns="0">
            <a:spAutoFit/>
          </a:bodyPr>
          <a:lstStyle/>
          <a:p>
            <a:pPr>
              <a:defRPr/>
            </a:pPr>
            <a:r>
              <a:rPr lang="en-US" sz="1200" dirty="0">
                <a:solidFill>
                  <a:schemeClr val="tx1">
                    <a:lumMod val="75000"/>
                    <a:lumOff val="25000"/>
                  </a:schemeClr>
                </a:solidFill>
                <a:latin typeface="Futura Std Book"/>
                <a:sym typeface="Calibri" pitchFamily="34" charset="0"/>
              </a:rPr>
              <a:t>  </a:t>
            </a:r>
            <a:r>
              <a:rPr lang="en-US" sz="1200" dirty="0" err="1" smtClean="0">
                <a:solidFill>
                  <a:schemeClr val="tx1">
                    <a:lumMod val="75000"/>
                    <a:lumOff val="25000"/>
                  </a:schemeClr>
                </a:solidFill>
                <a:latin typeface="Futura Std Book"/>
                <a:sym typeface="Calibri" pitchFamily="34" charset="0"/>
              </a:rPr>
              <a:t>Canagliflozin</a:t>
            </a:r>
            <a:r>
              <a:rPr lang="en-US" sz="1200" dirty="0" smtClean="0">
                <a:solidFill>
                  <a:schemeClr val="tx1">
                    <a:lumMod val="75000"/>
                    <a:lumOff val="25000"/>
                  </a:schemeClr>
                </a:solidFill>
                <a:latin typeface="Futura Std Book"/>
                <a:sym typeface="Calibri" pitchFamily="34" charset="0"/>
              </a:rPr>
              <a:t> 300 mg/d         </a:t>
            </a:r>
            <a:r>
              <a:rPr lang="en-US" sz="1200" dirty="0" err="1" smtClean="0">
                <a:solidFill>
                  <a:schemeClr val="tx1">
                    <a:lumMod val="75000"/>
                    <a:lumOff val="25000"/>
                  </a:schemeClr>
                </a:solidFill>
                <a:latin typeface="Futura Std Book"/>
                <a:sym typeface="Calibri" pitchFamily="34" charset="0"/>
              </a:rPr>
              <a:t>Dapagliflozin</a:t>
            </a:r>
            <a:r>
              <a:rPr lang="en-US" sz="1200" dirty="0" smtClean="0">
                <a:solidFill>
                  <a:schemeClr val="tx1">
                    <a:lumMod val="75000"/>
                    <a:lumOff val="25000"/>
                  </a:schemeClr>
                </a:solidFill>
                <a:latin typeface="Futura Std Book"/>
                <a:sym typeface="Calibri" pitchFamily="34" charset="0"/>
              </a:rPr>
              <a:t> 10 mg/d            Placebo </a:t>
            </a:r>
            <a:endParaRPr lang="en-US" sz="1200" dirty="0">
              <a:solidFill>
                <a:schemeClr val="tx1">
                  <a:lumMod val="75000"/>
                  <a:lumOff val="25000"/>
                </a:schemeClr>
              </a:solidFill>
              <a:latin typeface="Futura Std Book"/>
              <a:sym typeface="Calibri" pitchFamily="34" charset="0"/>
            </a:endParaRPr>
          </a:p>
        </p:txBody>
      </p:sp>
      <p:sp>
        <p:nvSpPr>
          <p:cNvPr id="22" name="Rectangle 57"/>
          <p:cNvSpPr>
            <a:spLocks/>
          </p:cNvSpPr>
          <p:nvPr/>
        </p:nvSpPr>
        <p:spPr bwMode="auto">
          <a:xfrm>
            <a:off x="2122488" y="6189663"/>
            <a:ext cx="160337" cy="125412"/>
          </a:xfrm>
          <a:prstGeom prst="rect">
            <a:avLst/>
          </a:prstGeom>
          <a:gradFill flip="none" rotWithShape="1">
            <a:gsLst>
              <a:gs pos="0">
                <a:srgbClr val="E20000">
                  <a:shade val="30000"/>
                  <a:satMod val="115000"/>
                </a:srgbClr>
              </a:gs>
              <a:gs pos="50000">
                <a:srgbClr val="E20000">
                  <a:shade val="67500"/>
                  <a:satMod val="115000"/>
                </a:srgbClr>
              </a:gs>
              <a:gs pos="100000">
                <a:srgbClr val="E20000">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26" name="Rectangle 58"/>
          <p:cNvSpPr>
            <a:spLocks/>
          </p:cNvSpPr>
          <p:nvPr/>
        </p:nvSpPr>
        <p:spPr bwMode="auto">
          <a:xfrm>
            <a:off x="4038600" y="6172200"/>
            <a:ext cx="160338" cy="142875"/>
          </a:xfrm>
          <a:prstGeom prst="rect">
            <a:avLst/>
          </a:prstGeom>
          <a:gradFill flip="none" rotWithShape="1">
            <a:gsLst>
              <a:gs pos="0">
                <a:srgbClr val="739ED3">
                  <a:shade val="30000"/>
                  <a:satMod val="115000"/>
                </a:srgbClr>
              </a:gs>
              <a:gs pos="50000">
                <a:srgbClr val="739ED3">
                  <a:shade val="67500"/>
                  <a:satMod val="115000"/>
                </a:srgbClr>
              </a:gs>
              <a:gs pos="100000">
                <a:srgbClr val="739ED3">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29" name="Rectangle 60"/>
          <p:cNvSpPr>
            <a:spLocks/>
          </p:cNvSpPr>
          <p:nvPr/>
        </p:nvSpPr>
        <p:spPr bwMode="auto">
          <a:xfrm>
            <a:off x="6022816" y="6179916"/>
            <a:ext cx="160338" cy="142875"/>
          </a:xfrm>
          <a:prstGeom prst="rect">
            <a:avLst/>
          </a:prstGeom>
          <a:solidFill>
            <a:srgbClr val="00B050"/>
          </a:soli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3" name="TextBox 2"/>
          <p:cNvSpPr txBox="1"/>
          <p:nvPr/>
        </p:nvSpPr>
        <p:spPr>
          <a:xfrm>
            <a:off x="239525" y="1314390"/>
            <a:ext cx="2084388" cy="400110"/>
          </a:xfrm>
          <a:prstGeom prst="rect">
            <a:avLst/>
          </a:prstGeom>
          <a:noFill/>
        </p:spPr>
        <p:txBody>
          <a:bodyPr wrap="square" rtlCol="0">
            <a:spAutoFit/>
          </a:bodyPr>
          <a:lstStyle/>
          <a:p>
            <a:r>
              <a:rPr lang="en-US" sz="1000" dirty="0">
                <a:latin typeface="Futura Std Book"/>
              </a:rPr>
              <a:t>*These are not head to head trials</a:t>
            </a:r>
          </a:p>
          <a:p>
            <a:endParaRPr lang="en-US" sz="1000" dirty="0"/>
          </a:p>
        </p:txBody>
      </p:sp>
      <p:sp>
        <p:nvSpPr>
          <p:cNvPr id="4" name="TextBox 3"/>
          <p:cNvSpPr txBox="1"/>
          <p:nvPr/>
        </p:nvSpPr>
        <p:spPr>
          <a:xfrm rot="16200000">
            <a:off x="-859089" y="3155434"/>
            <a:ext cx="2184404" cy="369332"/>
          </a:xfrm>
          <a:prstGeom prst="rect">
            <a:avLst/>
          </a:prstGeom>
          <a:noFill/>
        </p:spPr>
        <p:txBody>
          <a:bodyPr wrap="square" rtlCol="0">
            <a:spAutoFit/>
          </a:bodyPr>
          <a:lstStyle/>
          <a:p>
            <a:r>
              <a:rPr lang="en-US" b="1" dirty="0" smtClean="0"/>
              <a:t>Percentage of Hypos</a:t>
            </a:r>
            <a:endParaRPr lang="en-US" b="1" dirty="0"/>
          </a:p>
        </p:txBody>
      </p:sp>
    </p:spTree>
    <p:extLst>
      <p:ext uri="{BB962C8B-B14F-4D97-AF65-F5344CB8AC3E}">
        <p14:creationId xmlns:p14="http://schemas.microsoft.com/office/powerpoint/2010/main" val="16484570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
                                        <p:tgtEl>
                                          <p:spTgt spid="5158"/>
                                        </p:tgtEl>
                                        <p:attrNameLst>
                                          <p:attrName>ppt_x</p:attrName>
                                        </p:attrNameLst>
                                      </p:cBhvr>
                                      <p:tavLst>
                                        <p:tav tm="0">
                                          <p:val>
                                            <p:strVal val="ppt_x"/>
                                          </p:val>
                                        </p:tav>
                                        <p:tav tm="100000">
                                          <p:val>
                                            <p:strVal val="1+ppt_w/2"/>
                                          </p:val>
                                        </p:tav>
                                      </p:tavLst>
                                    </p:anim>
                                    <p:anim calcmode="lin" valueType="num">
                                      <p:cBhvr additive="base">
                                        <p:cTn id="7" dur="3000"/>
                                        <p:tgtEl>
                                          <p:spTgt spid="5158"/>
                                        </p:tgtEl>
                                        <p:attrNameLst>
                                          <p:attrName>ppt_y</p:attrName>
                                        </p:attrNameLst>
                                      </p:cBhvr>
                                      <p:tavLst>
                                        <p:tav tm="0">
                                          <p:val>
                                            <p:strVal val="ppt_y"/>
                                          </p:val>
                                        </p:tav>
                                        <p:tav tm="100000">
                                          <p:val>
                                            <p:strVal val="ppt_y"/>
                                          </p:val>
                                        </p:tav>
                                      </p:tavLst>
                                    </p:anim>
                                    <p:set>
                                      <p:cBhvr>
                                        <p:cTn id="8" dur="1" fill="hold">
                                          <p:stCondLst>
                                            <p:cond delay="2999"/>
                                          </p:stCondLst>
                                        </p:cTn>
                                        <p:tgtEl>
                                          <p:spTgt spid="5158"/>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3000" fill="hold"/>
                                        <p:tgtEl>
                                          <p:spTgt spid="67"/>
                                        </p:tgtEl>
                                        <p:attrNameLst>
                                          <p:attrName>ppt_x</p:attrName>
                                        </p:attrNameLst>
                                      </p:cBhvr>
                                      <p:tavLst>
                                        <p:tav tm="0">
                                          <p:val>
                                            <p:strVal val="0-#ppt_w/2"/>
                                          </p:val>
                                        </p:tav>
                                        <p:tav tm="100000">
                                          <p:val>
                                            <p:strVal val="#ppt_x"/>
                                          </p:val>
                                        </p:tav>
                                      </p:tavLst>
                                    </p:anim>
                                    <p:anim calcmode="lin" valueType="num">
                                      <p:cBhvr additive="base">
                                        <p:cTn id="12" dur="30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3" presetClass="entr" presetSubtype="16" fill="hold" grpId="0" nodeType="afterEffect">
                                  <p:stCondLst>
                                    <p:cond delay="0"/>
                                  </p:stCondLst>
                                  <p:childTnLst>
                                    <p:set>
                                      <p:cBhvr>
                                        <p:cTn id="15" dur="1" fill="hold">
                                          <p:stCondLst>
                                            <p:cond delay="0"/>
                                          </p:stCondLst>
                                        </p:cTn>
                                        <p:tgtEl>
                                          <p:spTgt spid="23617"/>
                                        </p:tgtEl>
                                        <p:attrNameLst>
                                          <p:attrName>style.visibility</p:attrName>
                                        </p:attrNameLst>
                                      </p:cBhvr>
                                      <p:to>
                                        <p:strVal val="visible"/>
                                      </p:to>
                                    </p:set>
                                    <p:anim calcmode="lin" valueType="num">
                                      <p:cBhvr>
                                        <p:cTn id="16" dur="500" fill="hold"/>
                                        <p:tgtEl>
                                          <p:spTgt spid="23617"/>
                                        </p:tgtEl>
                                        <p:attrNameLst>
                                          <p:attrName>ppt_w</p:attrName>
                                        </p:attrNameLst>
                                      </p:cBhvr>
                                      <p:tavLst>
                                        <p:tav tm="0">
                                          <p:val>
                                            <p:fltVal val="0"/>
                                          </p:val>
                                        </p:tav>
                                        <p:tav tm="100000">
                                          <p:val>
                                            <p:strVal val="#ppt_w"/>
                                          </p:val>
                                        </p:tav>
                                      </p:tavLst>
                                    </p:anim>
                                    <p:anim calcmode="lin" valueType="num">
                                      <p:cBhvr>
                                        <p:cTn id="17" dur="500" fill="hold"/>
                                        <p:tgtEl>
                                          <p:spTgt spid="236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17" grpId="0" animBg="1"/>
      <p:bldP spid="67" grpId="0"/>
      <p:bldP spid="51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 name="Rectangle 80"/>
          <p:cNvSpPr>
            <a:spLocks/>
          </p:cNvSpPr>
          <p:nvPr/>
        </p:nvSpPr>
        <p:spPr bwMode="auto">
          <a:xfrm>
            <a:off x="241300" y="1114425"/>
            <a:ext cx="8974138" cy="750888"/>
          </a:xfrm>
          <a:prstGeom prst="rect">
            <a:avLst/>
          </a:prstGeom>
          <a:noFill/>
          <a:ln w="12700">
            <a:noFill/>
            <a:miter lim="800000"/>
            <a:headEnd/>
            <a:tailEnd/>
          </a:ln>
        </p:spPr>
        <p:txBody>
          <a:bodyPr lIns="0" tIns="0" rIns="0" bIns="0"/>
          <a:lstStyle/>
          <a:p>
            <a:pPr fontAlgn="auto">
              <a:spcBef>
                <a:spcPts val="0"/>
              </a:spcBef>
              <a:spcAft>
                <a:spcPts val="0"/>
              </a:spcAft>
              <a:defRPr/>
            </a:pPr>
            <a:r>
              <a:rPr lang="en-US" sz="24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a:t>
            </a:r>
            <a:r>
              <a:rPr lang="en-US" sz="24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a:t>
            </a:r>
            <a:r>
              <a:rPr lang="en-US" sz="24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INHIBITORS ON BLOOD PRESSURE </a:t>
            </a:r>
          </a:p>
        </p:txBody>
      </p:sp>
      <p:sp>
        <p:nvSpPr>
          <p:cNvPr id="15363" name="Rectangle 1"/>
          <p:cNvSpPr>
            <a:spLocks/>
          </p:cNvSpPr>
          <p:nvPr/>
        </p:nvSpPr>
        <p:spPr bwMode="auto">
          <a:xfrm>
            <a:off x="258763" y="1660525"/>
            <a:ext cx="86534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CA">
              <a:solidFill>
                <a:srgbClr val="000000"/>
              </a:solidFill>
            </a:endParaRPr>
          </a:p>
        </p:txBody>
      </p:sp>
      <p:graphicFrame>
        <p:nvGraphicFramePr>
          <p:cNvPr id="15364" name="Object 2"/>
          <p:cNvGraphicFramePr>
            <a:graphicFrameLocks/>
          </p:cNvGraphicFramePr>
          <p:nvPr/>
        </p:nvGraphicFramePr>
        <p:xfrm>
          <a:off x="558800" y="1898650"/>
          <a:ext cx="8339138" cy="4243388"/>
        </p:xfrm>
        <a:graphic>
          <a:graphicData uri="http://schemas.openxmlformats.org/presentationml/2006/ole">
            <mc:AlternateContent xmlns:mc="http://schemas.openxmlformats.org/markup-compatibility/2006">
              <mc:Choice xmlns:v="urn:schemas-microsoft-com:vml" Requires="v">
                <p:oleObj spid="_x0000_s610349" name="Worksheet" r:id="rId4" imgW="8324976" imgH="4229049" progId="Excel.Sheet.8">
                  <p:embed/>
                </p:oleObj>
              </mc:Choice>
              <mc:Fallback>
                <p:oleObj name="Worksheet" r:id="rId4" imgW="8324976" imgH="422904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1898650"/>
                        <a:ext cx="8339138"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Rectangle 9"/>
          <p:cNvSpPr>
            <a:spLocks/>
          </p:cNvSpPr>
          <p:nvPr/>
        </p:nvSpPr>
        <p:spPr bwMode="auto">
          <a:xfrm>
            <a:off x="1160463" y="1714500"/>
            <a:ext cx="70850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200">
                <a:solidFill>
                  <a:srgbClr val="404040"/>
                </a:solidFill>
                <a:latin typeface="Futura Std Book"/>
                <a:sym typeface="Calibri Bold" pitchFamily="34" charset="0"/>
              </a:rPr>
              <a:t>Monotherapy       + Metformin               + SU                   + Met + SU            + Pio ± SU               + Insulin</a:t>
            </a:r>
          </a:p>
        </p:txBody>
      </p:sp>
      <p:graphicFrame>
        <p:nvGraphicFramePr>
          <p:cNvPr id="24592" name="Group 16"/>
          <p:cNvGraphicFramePr>
            <a:graphicFrameLocks noGrp="1"/>
          </p:cNvGraphicFramePr>
          <p:nvPr/>
        </p:nvGraphicFramePr>
        <p:xfrm>
          <a:off x="0" y="0"/>
          <a:ext cx="9143998" cy="669925"/>
        </p:xfrm>
        <a:graphic>
          <a:graphicData uri="http://schemas.openxmlformats.org/drawingml/2006/table">
            <a:tbl>
              <a:tblPr/>
              <a:tblGrid>
                <a:gridCol w="1806998"/>
                <a:gridCol w="1318811"/>
                <a:gridCol w="1296298"/>
                <a:gridCol w="774935"/>
                <a:gridCol w="1216909"/>
                <a:gridCol w="1604377"/>
                <a:gridCol w="1125670"/>
              </a:tblGrid>
              <a:tr h="6699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Mechanism:</a:t>
                      </a:r>
                      <a:b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b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Induces glucosuria</a:t>
                      </a:r>
                    </a:p>
                  </a:txBody>
                  <a:tcPr marL="35719" marR="35719" marT="35685" marB="3568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 pos="1295400" algn="l"/>
                        </a:tabLst>
                      </a:pPr>
                      <a:r>
                        <a:rPr kumimoji="0" lang="en-US" sz="15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Reduces A1c:</a:t>
                      </a:r>
                    </a:p>
                    <a:p>
                      <a:pPr marL="0" marR="0" lvl="0" indent="0" algn="ctr" defTabSz="914400" rtl="0" eaLnBrk="1" fontAlgn="base" latinLnBrk="0" hangingPunct="1">
                        <a:lnSpc>
                          <a:spcPct val="100000"/>
                        </a:lnSpc>
                        <a:spcBef>
                          <a:spcPct val="0"/>
                        </a:spcBef>
                        <a:spcAft>
                          <a:spcPct val="0"/>
                        </a:spcAft>
                        <a:buClrTx/>
                        <a:buSzTx/>
                        <a:buFontTx/>
                        <a:buNone/>
                        <a:tabLst>
                          <a:tab pos="1295400" algn="l"/>
                          <a:tab pos="1295400" algn="l"/>
                        </a:tabLst>
                      </a:pPr>
                      <a:r>
                        <a:rPr kumimoji="0" lang="en-US" sz="15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0.7 to 1.2</a:t>
                      </a:r>
                    </a:p>
                  </a:txBody>
                  <a:tcPr marL="35719" marR="35719" marT="35685" marB="3568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400" dirty="0" smtClean="0">
                          <a:solidFill>
                            <a:srgbClr val="FFFFFF"/>
                          </a:solidFill>
                          <a:latin typeface="Futura Std Book"/>
                          <a:sym typeface="Calibri" pitchFamily="34" charset="0"/>
                        </a:rPr>
                        <a:t>Reduces </a:t>
                      </a:r>
                      <a:r>
                        <a:rPr lang="en-US" sz="1400" dirty="0" err="1" smtClean="0">
                          <a:solidFill>
                            <a:srgbClr val="FFFFFF"/>
                          </a:solidFill>
                          <a:latin typeface="Futura Std Book"/>
                          <a:sym typeface="Calibri" pitchFamily="34" charset="0"/>
                        </a:rPr>
                        <a:t>Wt</a:t>
                      </a:r>
                      <a:r>
                        <a:rPr lang="en-US" sz="1400" dirty="0" smtClean="0">
                          <a:solidFill>
                            <a:srgbClr val="FFFFFF"/>
                          </a:solidFill>
                          <a:latin typeface="Futura Std Book"/>
                          <a:sym typeface="Calibri" pitchFamily="34" charset="0"/>
                        </a:rPr>
                        <a:t>: 1.0 to 3.7 Kg</a:t>
                      </a:r>
                      <a:endParaRPr lang="en-US" sz="1400" dirty="0">
                        <a:solidFill>
                          <a:srgbClr val="FFFFFF"/>
                        </a:solidFill>
                        <a:latin typeface="Futura Std Book"/>
                        <a:sym typeface="Calibri" pitchFamily="34" charset="0"/>
                      </a:endParaRPr>
                    </a:p>
                  </a:txBody>
                  <a:tcPr marL="35719" marR="35719" marT="35685" marB="3568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FFFFFF"/>
                          </a:solidFill>
                          <a:latin typeface="Futura Std Book"/>
                          <a:sym typeface="Calibri" pitchFamily="34" charset="0"/>
                        </a:rPr>
                        <a:t>↓Risk hypos</a:t>
                      </a:r>
                      <a:endParaRPr lang="en-US" sz="1600" dirty="0">
                        <a:solidFill>
                          <a:srgbClr val="FFFFFF"/>
                        </a:solidFill>
                        <a:latin typeface="Futura Std Book"/>
                        <a:sym typeface="Calibri" pitchFamily="34" charset="0"/>
                      </a:endParaRPr>
                    </a:p>
                  </a:txBody>
                  <a:tcPr marL="35719" marR="35719" marT="35685" marB="3568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BP</a:t>
                      </a:r>
                    </a:p>
                  </a:txBody>
                  <a:tcPr marL="35719" marR="35719" marT="35685" marB="3568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Side Effects</a:t>
                      </a:r>
                    </a:p>
                  </a:txBody>
                  <a:tcPr marL="35719" marR="35719" marT="35685" marB="3568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Conclusion</a:t>
                      </a:r>
                    </a:p>
                  </a:txBody>
                  <a:tcPr marL="35719" marR="35719" marT="35685" marB="3568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4657" name="Rectangle 81"/>
          <p:cNvSpPr>
            <a:spLocks/>
          </p:cNvSpPr>
          <p:nvPr/>
        </p:nvSpPr>
        <p:spPr bwMode="auto">
          <a:xfrm>
            <a:off x="5227638" y="84138"/>
            <a:ext cx="1160462" cy="571500"/>
          </a:xfrm>
          <a:prstGeom prst="rect">
            <a:avLst/>
          </a:prstGeom>
          <a:solidFill>
            <a:srgbClr val="77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500">
                <a:solidFill>
                  <a:srgbClr val="FFFFFF"/>
                </a:solidFill>
                <a:latin typeface="Futura Std Book"/>
                <a:sym typeface="Calibri" pitchFamily="34" charset="0"/>
              </a:rPr>
              <a:t>Reduces BP: 1.7 to 6.6 </a:t>
            </a:r>
          </a:p>
        </p:txBody>
      </p:sp>
      <p:sp>
        <p:nvSpPr>
          <p:cNvPr id="83" name="Rectangle 80"/>
          <p:cNvSpPr>
            <a:spLocks/>
          </p:cNvSpPr>
          <p:nvPr/>
        </p:nvSpPr>
        <p:spPr bwMode="auto">
          <a:xfrm>
            <a:off x="201343" y="1121743"/>
            <a:ext cx="8216900" cy="358775"/>
          </a:xfrm>
          <a:prstGeom prst="rect">
            <a:avLst/>
          </a:prstGeom>
          <a:noFill/>
          <a:ln w="12700">
            <a:noFill/>
            <a:miter lim="800000"/>
            <a:headEnd/>
            <a:tailEnd/>
          </a:ln>
        </p:spPr>
        <p:txBody>
          <a:bodyPr lIns="0" tIns="0" rIns="0" bIns="0"/>
          <a:lstStyle/>
          <a:p>
            <a:pPr fontAlgn="auto">
              <a:spcBef>
                <a:spcPts val="0"/>
              </a:spcBef>
              <a:spcAft>
                <a:spcPts val="0"/>
              </a:spcAft>
              <a:defRPr/>
            </a:pPr>
            <a:r>
              <a:rPr lang="en-US"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BP DECREASES BY 2.4 TO 6.9 MMHG (1.7 TO 6.6 PLACEBO-CORRECTED)</a:t>
            </a:r>
          </a:p>
        </p:txBody>
      </p:sp>
      <p:sp>
        <p:nvSpPr>
          <p:cNvPr id="1537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FBCE10-2C91-429C-A6B9-EA09AD0C6045}" type="slidenum">
              <a:rPr lang="en-CA">
                <a:solidFill>
                  <a:srgbClr val="FFFFFF"/>
                </a:solidFill>
                <a:latin typeface="Andale Mono"/>
              </a:rPr>
              <a:pPr fontAlgn="base">
                <a:spcBef>
                  <a:spcPct val="0"/>
                </a:spcBef>
                <a:spcAft>
                  <a:spcPct val="0"/>
                </a:spcAft>
              </a:pPr>
              <a:t>28</a:t>
            </a:fld>
            <a:endParaRPr lang="en-CA">
              <a:solidFill>
                <a:srgbClr val="FFFFFF"/>
              </a:solidFill>
              <a:latin typeface="Andale Mono"/>
            </a:endParaRPr>
          </a:p>
        </p:txBody>
      </p:sp>
      <p:sp>
        <p:nvSpPr>
          <p:cNvPr id="15377" name="Rectangle 42"/>
          <p:cNvSpPr>
            <a:spLocks noChangeArrowheads="1"/>
          </p:cNvSpPr>
          <p:nvPr/>
        </p:nvSpPr>
        <p:spPr bwMode="auto">
          <a:xfrm>
            <a:off x="38100" y="6394450"/>
            <a:ext cx="91059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17563"/>
            <a:r>
              <a:rPr lang="en-US" sz="700">
                <a:solidFill>
                  <a:srgbClr val="FFFFFF"/>
                </a:solidFill>
                <a:latin typeface="Futura Std Book"/>
              </a:rPr>
              <a:t>1. CANA: Adapted from http://www.fda.gov/downloads/AdvisoryCommittees/CommitteesMeetingMaterials/Drugs/EndocrinologicandMetabolicDrugsAdvisoryCommittee/UCM336236.pdf. Accessed January 23, 2013</a:t>
            </a:r>
          </a:p>
          <a:p>
            <a:pPr defTabSz="817563"/>
            <a:r>
              <a:rPr lang="en-US" sz="700">
                <a:solidFill>
                  <a:srgbClr val="FFFFFF"/>
                </a:solidFill>
                <a:latin typeface="Futura Std Book"/>
              </a:rPr>
              <a:t>2. DAPA: Available at: www.fda.gov/AdvisoryCommittees/CommitteesMeetingMaterials/Drugs/EndocrinologicandMetabolicDrugsAdvisoryCommittee/ucm252891.htm</a:t>
            </a:r>
          </a:p>
          <a:p>
            <a:pPr defTabSz="817563"/>
            <a:r>
              <a:rPr lang="en-US" sz="700">
                <a:solidFill>
                  <a:srgbClr val="FFFFFF"/>
                </a:solidFill>
                <a:latin typeface="Futura Std Book"/>
              </a:rPr>
              <a:t>3. EMPA: ADA Annual Meeting 2013: Roden M et al 1085-P; Haring H et al: 1092-P; Kovacs C et al: 1120-P and Rosenstock J et al 1102P.</a:t>
            </a:r>
          </a:p>
        </p:txBody>
      </p:sp>
      <p:sp>
        <p:nvSpPr>
          <p:cNvPr id="15378" name="Rectangle 61"/>
          <p:cNvSpPr>
            <a:spLocks/>
          </p:cNvSpPr>
          <p:nvPr/>
        </p:nvSpPr>
        <p:spPr bwMode="auto">
          <a:xfrm>
            <a:off x="2230438" y="6161088"/>
            <a:ext cx="6286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200">
                <a:solidFill>
                  <a:srgbClr val="404040"/>
                </a:solidFill>
                <a:latin typeface="Futura Std Book"/>
                <a:sym typeface="Calibri" pitchFamily="34" charset="0"/>
              </a:rPr>
              <a:t>  Canagliflozin 300 mg/d         Dapagliflozin 10 mg/d         Empagliflozin 25 mg/d        Placebo</a:t>
            </a:r>
          </a:p>
        </p:txBody>
      </p:sp>
      <p:sp>
        <p:nvSpPr>
          <p:cNvPr id="34" name="Rectangle 57"/>
          <p:cNvSpPr>
            <a:spLocks/>
          </p:cNvSpPr>
          <p:nvPr/>
        </p:nvSpPr>
        <p:spPr bwMode="auto">
          <a:xfrm>
            <a:off x="2122488" y="6202363"/>
            <a:ext cx="160337" cy="125412"/>
          </a:xfrm>
          <a:prstGeom prst="rect">
            <a:avLst/>
          </a:prstGeom>
          <a:gradFill flip="none" rotWithShape="1">
            <a:gsLst>
              <a:gs pos="0">
                <a:srgbClr val="E20000">
                  <a:shade val="30000"/>
                  <a:satMod val="115000"/>
                </a:srgbClr>
              </a:gs>
              <a:gs pos="50000">
                <a:srgbClr val="E20000">
                  <a:shade val="67500"/>
                  <a:satMod val="115000"/>
                </a:srgbClr>
              </a:gs>
              <a:gs pos="100000">
                <a:srgbClr val="E20000">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5" name="Rectangle 58"/>
          <p:cNvSpPr>
            <a:spLocks/>
          </p:cNvSpPr>
          <p:nvPr/>
        </p:nvSpPr>
        <p:spPr bwMode="auto">
          <a:xfrm>
            <a:off x="4038600" y="6184900"/>
            <a:ext cx="160338" cy="142875"/>
          </a:xfrm>
          <a:prstGeom prst="rect">
            <a:avLst/>
          </a:prstGeom>
          <a:gradFill flip="none" rotWithShape="1">
            <a:gsLst>
              <a:gs pos="0">
                <a:srgbClr val="739ED3">
                  <a:shade val="30000"/>
                  <a:satMod val="115000"/>
                </a:srgbClr>
              </a:gs>
              <a:gs pos="50000">
                <a:srgbClr val="739ED3">
                  <a:shade val="67500"/>
                  <a:satMod val="115000"/>
                </a:srgbClr>
              </a:gs>
              <a:gs pos="100000">
                <a:srgbClr val="739ED3">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6" name="Rectangle 59"/>
          <p:cNvSpPr>
            <a:spLocks/>
          </p:cNvSpPr>
          <p:nvPr/>
        </p:nvSpPr>
        <p:spPr bwMode="auto">
          <a:xfrm>
            <a:off x="5881688" y="6194425"/>
            <a:ext cx="161925" cy="13335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37" name="Rectangle 60"/>
          <p:cNvSpPr>
            <a:spLocks/>
          </p:cNvSpPr>
          <p:nvPr/>
        </p:nvSpPr>
        <p:spPr bwMode="auto">
          <a:xfrm>
            <a:off x="7718425" y="6184900"/>
            <a:ext cx="160338" cy="142875"/>
          </a:xfrm>
          <a:prstGeom prst="rect">
            <a:avLst/>
          </a:prstGeom>
          <a:solidFill>
            <a:srgbClr val="00B050"/>
          </a:solidFill>
          <a:ln w="25400">
            <a:noFill/>
            <a:miter lim="800000"/>
            <a:headEnd/>
            <a:tailEnd/>
          </a:ln>
          <a:effectLst>
            <a:outerShdw blurRad="40005" dist="22860" dir="5400000" algn="ctr" rotWithShape="0">
              <a:srgbClr val="000000">
                <a:alpha val="35000"/>
              </a:srgbClr>
            </a:outerShdw>
          </a:effectLst>
        </p:spPr>
        <p:txBody>
          <a:bodyPr lIns="0" tIns="0" rIns="0" bIns="0"/>
          <a:lstStyle/>
          <a:p>
            <a:pPr fontAlgn="auto">
              <a:spcBef>
                <a:spcPts val="0"/>
              </a:spcBef>
              <a:spcAft>
                <a:spcPts val="0"/>
              </a:spcAft>
              <a:defRPr/>
            </a:pPr>
            <a:endParaRPr lang="en-CA">
              <a:solidFill>
                <a:prstClr val="black">
                  <a:lumMod val="75000"/>
                  <a:lumOff val="25000"/>
                </a:prstClr>
              </a:solidFill>
              <a:latin typeface="+mn-lt"/>
              <a:cs typeface="+mn-cs"/>
            </a:endParaRPr>
          </a:p>
        </p:txBody>
      </p:sp>
      <p:sp>
        <p:nvSpPr>
          <p:cNvPr id="15383" name="TextBox 1"/>
          <p:cNvSpPr txBox="1">
            <a:spLocks noChangeArrowheads="1"/>
          </p:cNvSpPr>
          <p:nvPr/>
        </p:nvSpPr>
        <p:spPr bwMode="auto">
          <a:xfrm>
            <a:off x="285750" y="1406525"/>
            <a:ext cx="216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a:solidFill>
                  <a:srgbClr val="000000"/>
                </a:solidFill>
                <a:latin typeface="Futura Std Book"/>
              </a:rPr>
              <a:t>*These are not head to head trials</a:t>
            </a:r>
          </a:p>
          <a:p>
            <a:endParaRPr lang="en-US" sz="1000">
              <a:solidFill>
                <a:srgbClr val="000000"/>
              </a:solidFill>
            </a:endParaRPr>
          </a:p>
        </p:txBody>
      </p:sp>
      <p:sp>
        <p:nvSpPr>
          <p:cNvPr id="15384" name="TextBox 2"/>
          <p:cNvSpPr txBox="1">
            <a:spLocks noChangeArrowheads="1"/>
          </p:cNvSpPr>
          <p:nvPr/>
        </p:nvSpPr>
        <p:spPr bwMode="auto">
          <a:xfrm rot="-5400000">
            <a:off x="-284956" y="3112294"/>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rgbClr val="000000"/>
                </a:solidFill>
              </a:rPr>
              <a:t>mmHg</a:t>
            </a:r>
          </a:p>
        </p:txBody>
      </p:sp>
      <p:sp>
        <p:nvSpPr>
          <p:cNvPr id="39" name="Rectangle 10"/>
          <p:cNvSpPr>
            <a:spLocks/>
          </p:cNvSpPr>
          <p:nvPr/>
        </p:nvSpPr>
        <p:spPr bwMode="auto">
          <a:xfrm>
            <a:off x="998538" y="5126038"/>
            <a:ext cx="3048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(-5.4)</a:t>
            </a:r>
          </a:p>
        </p:txBody>
      </p:sp>
      <p:sp>
        <p:nvSpPr>
          <p:cNvPr id="40" name="Rectangle 11"/>
          <p:cNvSpPr>
            <a:spLocks/>
          </p:cNvSpPr>
          <p:nvPr/>
        </p:nvSpPr>
        <p:spPr bwMode="auto">
          <a:xfrm>
            <a:off x="1314450" y="4572000"/>
            <a:ext cx="304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(-2.9)</a:t>
            </a:r>
          </a:p>
        </p:txBody>
      </p:sp>
      <p:sp>
        <p:nvSpPr>
          <p:cNvPr id="41" name="Rectangle 12"/>
          <p:cNvSpPr>
            <a:spLocks/>
          </p:cNvSpPr>
          <p:nvPr/>
        </p:nvSpPr>
        <p:spPr bwMode="auto">
          <a:xfrm>
            <a:off x="1681163" y="4572000"/>
            <a:ext cx="304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(-3.4)</a:t>
            </a:r>
          </a:p>
        </p:txBody>
      </p:sp>
      <p:sp>
        <p:nvSpPr>
          <p:cNvPr id="42" name="Rectangle 13"/>
          <p:cNvSpPr>
            <a:spLocks/>
          </p:cNvSpPr>
          <p:nvPr/>
        </p:nvSpPr>
        <p:spPr bwMode="auto">
          <a:xfrm>
            <a:off x="2225675" y="5197475"/>
            <a:ext cx="341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-6.6)</a:t>
            </a:r>
          </a:p>
        </p:txBody>
      </p:sp>
      <p:sp>
        <p:nvSpPr>
          <p:cNvPr id="44" name="Rectangle 14"/>
          <p:cNvSpPr>
            <a:spLocks/>
          </p:cNvSpPr>
          <p:nvPr/>
        </p:nvSpPr>
        <p:spPr bwMode="auto">
          <a:xfrm>
            <a:off x="2636838" y="5589588"/>
            <a:ext cx="3413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-5.8)</a:t>
            </a:r>
          </a:p>
        </p:txBody>
      </p:sp>
      <p:sp>
        <p:nvSpPr>
          <p:cNvPr id="45" name="Rectangle 15"/>
          <p:cNvSpPr>
            <a:spLocks/>
          </p:cNvSpPr>
          <p:nvPr/>
        </p:nvSpPr>
        <p:spPr bwMode="auto">
          <a:xfrm>
            <a:off x="2947988" y="5232400"/>
            <a:ext cx="34131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-4.8)</a:t>
            </a:r>
          </a:p>
        </p:txBody>
      </p:sp>
      <p:sp>
        <p:nvSpPr>
          <p:cNvPr id="46" name="Rectangle 68"/>
          <p:cNvSpPr>
            <a:spLocks/>
          </p:cNvSpPr>
          <p:nvPr/>
        </p:nvSpPr>
        <p:spPr bwMode="auto">
          <a:xfrm>
            <a:off x="3505200" y="5195888"/>
            <a:ext cx="341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-1.8)</a:t>
            </a:r>
          </a:p>
        </p:txBody>
      </p:sp>
      <p:sp>
        <p:nvSpPr>
          <p:cNvPr id="47" name="Rectangle 69"/>
          <p:cNvSpPr>
            <a:spLocks/>
          </p:cNvSpPr>
          <p:nvPr/>
        </p:nvSpPr>
        <p:spPr bwMode="auto">
          <a:xfrm>
            <a:off x="3894138" y="5224463"/>
            <a:ext cx="3413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-3.7)</a:t>
            </a:r>
          </a:p>
        </p:txBody>
      </p:sp>
      <p:sp>
        <p:nvSpPr>
          <p:cNvPr id="48" name="Rectangle 70"/>
          <p:cNvSpPr>
            <a:spLocks/>
          </p:cNvSpPr>
          <p:nvPr/>
        </p:nvSpPr>
        <p:spPr bwMode="auto">
          <a:xfrm>
            <a:off x="4797425" y="4821238"/>
            <a:ext cx="341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-1.7)</a:t>
            </a:r>
          </a:p>
        </p:txBody>
      </p:sp>
      <p:sp>
        <p:nvSpPr>
          <p:cNvPr id="49" name="Rectangle 71"/>
          <p:cNvSpPr>
            <a:spLocks/>
          </p:cNvSpPr>
          <p:nvPr/>
        </p:nvSpPr>
        <p:spPr bwMode="auto">
          <a:xfrm>
            <a:off x="5467350" y="4465638"/>
            <a:ext cx="341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-2.1)</a:t>
            </a:r>
          </a:p>
        </p:txBody>
      </p:sp>
      <p:sp>
        <p:nvSpPr>
          <p:cNvPr id="50" name="Rectangle 72"/>
          <p:cNvSpPr>
            <a:spLocks/>
          </p:cNvSpPr>
          <p:nvPr/>
        </p:nvSpPr>
        <p:spPr bwMode="auto">
          <a:xfrm>
            <a:off x="6083300" y="5010150"/>
            <a:ext cx="341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-3.5)</a:t>
            </a:r>
          </a:p>
        </p:txBody>
      </p:sp>
      <p:sp>
        <p:nvSpPr>
          <p:cNvPr id="51" name="Rectangle 73"/>
          <p:cNvSpPr>
            <a:spLocks/>
          </p:cNvSpPr>
          <p:nvPr/>
        </p:nvSpPr>
        <p:spPr bwMode="auto">
          <a:xfrm>
            <a:off x="6430963" y="4554538"/>
            <a:ext cx="3413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-4.8)</a:t>
            </a:r>
          </a:p>
        </p:txBody>
      </p:sp>
      <p:sp>
        <p:nvSpPr>
          <p:cNvPr id="52" name="Rectangle 74"/>
          <p:cNvSpPr>
            <a:spLocks/>
          </p:cNvSpPr>
          <p:nvPr/>
        </p:nvSpPr>
        <p:spPr bwMode="auto">
          <a:xfrm>
            <a:off x="6778625" y="4687888"/>
            <a:ext cx="341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-4.7)</a:t>
            </a:r>
          </a:p>
        </p:txBody>
      </p:sp>
      <p:sp>
        <p:nvSpPr>
          <p:cNvPr id="53" name="Rectangle 76"/>
          <p:cNvSpPr>
            <a:spLocks/>
          </p:cNvSpPr>
          <p:nvPr/>
        </p:nvSpPr>
        <p:spPr bwMode="auto">
          <a:xfrm>
            <a:off x="7707313" y="5456238"/>
            <a:ext cx="3762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 -5.5)</a:t>
            </a:r>
          </a:p>
        </p:txBody>
      </p:sp>
      <p:sp>
        <p:nvSpPr>
          <p:cNvPr id="54" name="Rectangle 77"/>
          <p:cNvSpPr>
            <a:spLocks/>
          </p:cNvSpPr>
          <p:nvPr/>
        </p:nvSpPr>
        <p:spPr bwMode="auto">
          <a:xfrm>
            <a:off x="8064500" y="3963988"/>
            <a:ext cx="341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-2.5)</a:t>
            </a:r>
          </a:p>
        </p:txBody>
      </p:sp>
      <p:sp>
        <p:nvSpPr>
          <p:cNvPr id="55" name="Rectangle 76"/>
          <p:cNvSpPr>
            <a:spLocks/>
          </p:cNvSpPr>
          <p:nvPr/>
        </p:nvSpPr>
        <p:spPr bwMode="auto">
          <a:xfrm>
            <a:off x="7594600" y="5751513"/>
            <a:ext cx="3762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000">
                <a:solidFill>
                  <a:srgbClr val="404040"/>
                </a:solidFill>
                <a:latin typeface="Futura Std Book"/>
                <a:sym typeface="Calibri Bold" pitchFamily="34" charset="0"/>
              </a:rPr>
              <a:t>  (-4.4)</a:t>
            </a:r>
          </a:p>
        </p:txBody>
      </p:sp>
      <p:sp>
        <p:nvSpPr>
          <p:cNvPr id="38" name="Slide Number Placeholder 4"/>
          <p:cNvSpPr>
            <a:spLocks noGrp="1"/>
          </p:cNvSpPr>
          <p:nvPr>
            <p:ph type="sldNum" sz="quarter" idx="12"/>
          </p:nvPr>
        </p:nvSpPr>
        <p:spPr>
          <a:xfrm>
            <a:off x="8342294" y="603437"/>
            <a:ext cx="504056" cy="360039"/>
          </a:xfrm>
        </p:spPr>
        <p:txBody>
          <a:bodyPr/>
          <a:lstStyle/>
          <a:p>
            <a:fld id="{3FE1A873-9A61-4725-97A1-6983DABC3932}" type="slidenum">
              <a:rPr lang="en-CA" smtClean="0">
                <a:latin typeface="Century Gothic"/>
                <a:cs typeface="Century Gothic"/>
              </a:rPr>
              <a:pPr/>
              <a:t>28</a:t>
            </a:fld>
            <a:endParaRPr lang="en-CA" dirty="0">
              <a:latin typeface="Century Gothic"/>
              <a:cs typeface="Century Gothic"/>
            </a:endParaRPr>
          </a:p>
        </p:txBody>
      </p:sp>
    </p:spTree>
    <p:extLst>
      <p:ext uri="{BB962C8B-B14F-4D97-AF65-F5344CB8AC3E}">
        <p14:creationId xmlns:p14="http://schemas.microsoft.com/office/powerpoint/2010/main" val="31442734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3000" fill="hold"/>
                                        <p:tgtEl>
                                          <p:spTgt spid="83"/>
                                        </p:tgtEl>
                                        <p:attrNameLst>
                                          <p:attrName>ppt_x</p:attrName>
                                        </p:attrNameLst>
                                      </p:cBhvr>
                                      <p:tavLst>
                                        <p:tav tm="0">
                                          <p:val>
                                            <p:strVal val="0-#ppt_w/2"/>
                                          </p:val>
                                        </p:tav>
                                        <p:tav tm="100000">
                                          <p:val>
                                            <p:strVal val="#ppt_x"/>
                                          </p:val>
                                        </p:tav>
                                      </p:tavLst>
                                    </p:anim>
                                    <p:anim calcmode="lin" valueType="num">
                                      <p:cBhvr additive="base">
                                        <p:cTn id="8" dur="3000" fill="hold"/>
                                        <p:tgtEl>
                                          <p:spTgt spid="83"/>
                                        </p:tgtEl>
                                        <p:attrNameLst>
                                          <p:attrName>ppt_y</p:attrName>
                                        </p:attrNameLst>
                                      </p:cBhvr>
                                      <p:tavLst>
                                        <p:tav tm="0">
                                          <p:val>
                                            <p:strVal val="#ppt_y"/>
                                          </p:val>
                                        </p:tav>
                                        <p:tav tm="100000">
                                          <p:val>
                                            <p:strVal val="#ppt_y"/>
                                          </p:val>
                                        </p:tav>
                                      </p:tavLst>
                                    </p:anim>
                                  </p:childTnLst>
                                </p:cTn>
                              </p:par>
                              <p:par>
                                <p:cTn id="9" presetID="2" presetClass="exit" presetSubtype="2" fill="hold" grpId="0" nodeType="withEffect">
                                  <p:stCondLst>
                                    <p:cond delay="0"/>
                                  </p:stCondLst>
                                  <p:childTnLst>
                                    <p:anim calcmode="lin" valueType="num">
                                      <p:cBhvr additive="base">
                                        <p:cTn id="10" dur="3000"/>
                                        <p:tgtEl>
                                          <p:spTgt spid="6198"/>
                                        </p:tgtEl>
                                        <p:attrNameLst>
                                          <p:attrName>ppt_x</p:attrName>
                                        </p:attrNameLst>
                                      </p:cBhvr>
                                      <p:tavLst>
                                        <p:tav tm="0">
                                          <p:val>
                                            <p:strVal val="ppt_x"/>
                                          </p:val>
                                        </p:tav>
                                        <p:tav tm="100000">
                                          <p:val>
                                            <p:strVal val="1+ppt_w/2"/>
                                          </p:val>
                                        </p:tav>
                                      </p:tavLst>
                                    </p:anim>
                                    <p:anim calcmode="lin" valueType="num">
                                      <p:cBhvr additive="base">
                                        <p:cTn id="11" dur="3000"/>
                                        <p:tgtEl>
                                          <p:spTgt spid="6198"/>
                                        </p:tgtEl>
                                        <p:attrNameLst>
                                          <p:attrName>ppt_y</p:attrName>
                                        </p:attrNameLst>
                                      </p:cBhvr>
                                      <p:tavLst>
                                        <p:tav tm="0">
                                          <p:val>
                                            <p:strVal val="ppt_y"/>
                                          </p:val>
                                        </p:tav>
                                        <p:tav tm="100000">
                                          <p:val>
                                            <p:strVal val="ppt_y"/>
                                          </p:val>
                                        </p:tav>
                                      </p:tavLst>
                                    </p:anim>
                                    <p:set>
                                      <p:cBhvr>
                                        <p:cTn id="12" dur="1" fill="hold">
                                          <p:stCondLst>
                                            <p:cond delay="2999"/>
                                          </p:stCondLst>
                                        </p:cTn>
                                        <p:tgtEl>
                                          <p:spTgt spid="6198"/>
                                        </p:tgtEl>
                                        <p:attrNameLst>
                                          <p:attrName>style.visibility</p:attrName>
                                        </p:attrNameLst>
                                      </p:cBhvr>
                                      <p:to>
                                        <p:strVal val="hidden"/>
                                      </p:to>
                                    </p:set>
                                  </p:childTnLst>
                                </p:cTn>
                              </p:par>
                            </p:childTnLst>
                          </p:cTn>
                        </p:par>
                        <p:par>
                          <p:cTn id="13" fill="hold" nodeType="afterGroup">
                            <p:stCondLst>
                              <p:cond delay="3000"/>
                            </p:stCondLst>
                            <p:childTnLst>
                              <p:par>
                                <p:cTn id="14" presetID="23" presetClass="entr" presetSubtype="16" fill="hold" grpId="0" nodeType="afterEffect">
                                  <p:stCondLst>
                                    <p:cond delay="0"/>
                                  </p:stCondLst>
                                  <p:childTnLst>
                                    <p:set>
                                      <p:cBhvr>
                                        <p:cTn id="15" dur="1" fill="hold">
                                          <p:stCondLst>
                                            <p:cond delay="0"/>
                                          </p:stCondLst>
                                        </p:cTn>
                                        <p:tgtEl>
                                          <p:spTgt spid="24657"/>
                                        </p:tgtEl>
                                        <p:attrNameLst>
                                          <p:attrName>style.visibility</p:attrName>
                                        </p:attrNameLst>
                                      </p:cBhvr>
                                      <p:to>
                                        <p:strVal val="visible"/>
                                      </p:to>
                                    </p:set>
                                    <p:anim calcmode="lin" valueType="num">
                                      <p:cBhvr>
                                        <p:cTn id="16" dur="500" fill="hold"/>
                                        <p:tgtEl>
                                          <p:spTgt spid="24657"/>
                                        </p:tgtEl>
                                        <p:attrNameLst>
                                          <p:attrName>ppt_w</p:attrName>
                                        </p:attrNameLst>
                                      </p:cBhvr>
                                      <p:tavLst>
                                        <p:tav tm="0">
                                          <p:val>
                                            <p:fltVal val="0"/>
                                          </p:val>
                                        </p:tav>
                                        <p:tav tm="100000">
                                          <p:val>
                                            <p:strVal val="#ppt_w"/>
                                          </p:val>
                                        </p:tav>
                                      </p:tavLst>
                                    </p:anim>
                                    <p:anim calcmode="lin" valueType="num">
                                      <p:cBhvr>
                                        <p:cTn id="17" dur="500" fill="hold"/>
                                        <p:tgtEl>
                                          <p:spTgt spid="2465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8" grpId="0"/>
      <p:bldP spid="24657" grpId="0" animBg="1"/>
      <p:bldP spid="83" grpId="0"/>
      <p:bldP spid="39" grpId="0"/>
      <p:bldP spid="40" grpId="0"/>
      <p:bldP spid="41" grpId="0"/>
      <p:bldP spid="42"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6" name="Rectangle 64"/>
          <p:cNvSpPr>
            <a:spLocks/>
          </p:cNvSpPr>
          <p:nvPr/>
        </p:nvSpPr>
        <p:spPr bwMode="auto">
          <a:xfrm>
            <a:off x="253300" y="1097416"/>
            <a:ext cx="8855075" cy="581025"/>
          </a:xfrm>
          <a:prstGeom prst="rect">
            <a:avLst/>
          </a:prstGeom>
          <a:noFill/>
          <a:ln w="12700">
            <a:noFill/>
            <a:miter lim="800000"/>
            <a:headEnd/>
            <a:tailEnd/>
          </a:ln>
        </p:spPr>
        <p:txBody>
          <a:bodyPr lIns="0" tIns="0" rIns="0" bIns="0"/>
          <a:lstStyle/>
          <a:p>
            <a:pPr>
              <a:defRPr/>
            </a:pPr>
            <a:r>
              <a:rPr lang="en-US" sz="28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a:t>
            </a:r>
            <a:r>
              <a:rPr lang="en-US" sz="28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SGLT2 </a:t>
            </a:r>
            <a:r>
              <a:rPr lang="en-US" sz="28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INHIBITORS ON INFECTIONS </a:t>
            </a:r>
          </a:p>
        </p:txBody>
      </p:sp>
      <p:sp>
        <p:nvSpPr>
          <p:cNvPr id="15363" name="Rectangle 1"/>
          <p:cNvSpPr>
            <a:spLocks/>
          </p:cNvSpPr>
          <p:nvPr/>
        </p:nvSpPr>
        <p:spPr bwMode="auto">
          <a:xfrm>
            <a:off x="258763" y="1579563"/>
            <a:ext cx="8653462" cy="4572000"/>
          </a:xfrm>
          <a:prstGeom prst="rect">
            <a:avLst/>
          </a:prstGeom>
          <a:noFill/>
          <a:ln w="25400">
            <a:noFill/>
            <a:miter lim="800000"/>
            <a:headEnd/>
            <a:tailEnd/>
          </a:ln>
        </p:spPr>
        <p:txBody>
          <a:bodyPr lIns="0" tIns="0" rIns="0" bIns="0"/>
          <a:lstStyle/>
          <a:p>
            <a:pPr>
              <a:defRPr/>
            </a:pPr>
            <a:endParaRPr lang="en-CA" dirty="0">
              <a:solidFill>
                <a:prstClr val="black">
                  <a:lumMod val="75000"/>
                  <a:lumOff val="25000"/>
                </a:prstClr>
              </a:solidFill>
            </a:endParaRPr>
          </a:p>
        </p:txBody>
      </p:sp>
      <p:graphicFrame>
        <p:nvGraphicFramePr>
          <p:cNvPr id="2" name="Object 2"/>
          <p:cNvGraphicFramePr>
            <a:graphicFrameLocks/>
          </p:cNvGraphicFramePr>
          <p:nvPr>
            <p:extLst>
              <p:ext uri="{D42A27DB-BD31-4B8C-83A1-F6EECF244321}">
                <p14:modId xmlns:p14="http://schemas.microsoft.com/office/powerpoint/2010/main" val="3484008074"/>
              </p:ext>
            </p:extLst>
          </p:nvPr>
        </p:nvGraphicFramePr>
        <p:xfrm>
          <a:off x="482600" y="1790700"/>
          <a:ext cx="4254500" cy="4202113"/>
        </p:xfrm>
        <a:graphic>
          <a:graphicData uri="http://schemas.openxmlformats.org/presentationml/2006/ole">
            <mc:AlternateContent xmlns:mc="http://schemas.openxmlformats.org/markup-compatibility/2006">
              <mc:Choice xmlns:v="urn:schemas-microsoft-com:vml" Requires="v">
                <p:oleObj spid="_x0000_s606329" name="Worksheet" r:id="rId4" imgW="4248059" imgH="4200436" progId="Excel.Sheet.8">
                  <p:embed/>
                </p:oleObj>
              </mc:Choice>
              <mc:Fallback>
                <p:oleObj name="Worksheet" r:id="rId4" imgW="4248059" imgH="4200436" progId="Excel.Sheet.8">
                  <p:embed/>
                  <p:pic>
                    <p:nvPicPr>
                      <p:cNvPr id="0" name=""/>
                      <p:cNvPicPr>
                        <a:picLocks noChangeArrowheads="1"/>
                      </p:cNvPicPr>
                      <p:nvPr/>
                    </p:nvPicPr>
                    <p:blipFill>
                      <a:blip r:embed="rId5"/>
                      <a:srcRect/>
                      <a:stretch>
                        <a:fillRect/>
                      </a:stretch>
                    </p:blipFill>
                    <p:spPr bwMode="auto">
                      <a:xfrm>
                        <a:off x="482600" y="1790700"/>
                        <a:ext cx="4254500" cy="420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9"/>
          <p:cNvSpPr>
            <a:spLocks/>
          </p:cNvSpPr>
          <p:nvPr/>
        </p:nvSpPr>
        <p:spPr bwMode="auto">
          <a:xfrm>
            <a:off x="1028700" y="1979613"/>
            <a:ext cx="7478713" cy="184150"/>
          </a:xfrm>
          <a:prstGeom prst="rect">
            <a:avLst/>
          </a:prstGeom>
          <a:noFill/>
          <a:ln w="12700">
            <a:noFill/>
            <a:miter lim="800000"/>
            <a:headEnd/>
            <a:tailEnd/>
          </a:ln>
        </p:spPr>
        <p:txBody>
          <a:bodyPr wrap="none" lIns="0" tIns="0" rIns="0" bIns="0">
            <a:spAutoFit/>
          </a:bodyPr>
          <a:lstStyle/>
          <a:p>
            <a:pPr>
              <a:defRPr/>
            </a:pPr>
            <a:r>
              <a:rPr lang="en-US" sz="1200" dirty="0">
                <a:solidFill>
                  <a:prstClr val="black">
                    <a:lumMod val="75000"/>
                    <a:lumOff val="25000"/>
                  </a:prstClr>
                </a:solidFill>
                <a:latin typeface="Futura Std Book"/>
                <a:sym typeface="Calibri Bold" pitchFamily="34" charset="0"/>
              </a:rPr>
              <a:t>               Men                                    Women                                   Men                                     Women        </a:t>
            </a:r>
          </a:p>
        </p:txBody>
      </p:sp>
      <p:graphicFrame>
        <p:nvGraphicFramePr>
          <p:cNvPr id="25610" name="Group 10"/>
          <p:cNvGraphicFramePr>
            <a:graphicFrameLocks noGrp="1"/>
          </p:cNvGraphicFramePr>
          <p:nvPr>
            <p:extLst>
              <p:ext uri="{D42A27DB-BD31-4B8C-83A1-F6EECF244321}">
                <p14:modId xmlns:p14="http://schemas.microsoft.com/office/powerpoint/2010/main" val="4067849590"/>
              </p:ext>
            </p:extLst>
          </p:nvPr>
        </p:nvGraphicFramePr>
        <p:xfrm>
          <a:off x="0" y="0"/>
          <a:ext cx="9143998" cy="670560"/>
        </p:xfrm>
        <a:graphic>
          <a:graphicData uri="http://schemas.openxmlformats.org/drawingml/2006/table">
            <a:tbl>
              <a:tblPr/>
              <a:tblGrid>
                <a:gridCol w="1806998"/>
                <a:gridCol w="1318811"/>
                <a:gridCol w="1296298"/>
                <a:gridCol w="774935"/>
                <a:gridCol w="1216909"/>
                <a:gridCol w="1604377"/>
                <a:gridCol w="1125670"/>
              </a:tblGrid>
              <a:tr h="67056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Mechanism:</a:t>
                      </a:r>
                      <a:b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b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Induces glucosuria</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 pos="1295400" algn="l"/>
                        </a:tabLst>
                      </a:pPr>
                      <a:r>
                        <a:rPr kumimoji="0" lang="en-US" sz="15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Reduces A1c:</a:t>
                      </a:r>
                    </a:p>
                    <a:p>
                      <a:pPr marL="0" marR="0" lvl="0" indent="0" algn="ctr" defTabSz="914400" rtl="0" eaLnBrk="1" fontAlgn="base" latinLnBrk="0" hangingPunct="1">
                        <a:lnSpc>
                          <a:spcPct val="100000"/>
                        </a:lnSpc>
                        <a:spcBef>
                          <a:spcPct val="0"/>
                        </a:spcBef>
                        <a:spcAft>
                          <a:spcPct val="0"/>
                        </a:spcAft>
                        <a:buClrTx/>
                        <a:buSzTx/>
                        <a:buFontTx/>
                        <a:buNone/>
                        <a:tabLst>
                          <a:tab pos="1295400" algn="l"/>
                          <a:tab pos="1295400" algn="l"/>
                        </a:tabLst>
                      </a:pPr>
                      <a:r>
                        <a:rPr kumimoji="0" lang="en-US" sz="15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0.7 to 1.2</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defRPr/>
                      </a:pPr>
                      <a:r>
                        <a:rPr kumimoji="0" lang="en-US" sz="1400" b="0" i="0" u="none" strike="noStrike" cap="none" normalizeH="0" baseline="0" dirty="0" smtClean="0">
                          <a:ln>
                            <a:noFill/>
                          </a:ln>
                          <a:solidFill>
                            <a:srgbClr val="FFFFFF"/>
                          </a:solidFill>
                          <a:effectLst/>
                          <a:latin typeface="Futura Std Book"/>
                          <a:ea typeface="Calibri Bold" charset="0"/>
                          <a:cs typeface="Calibri Bold" charset="0"/>
                          <a:sym typeface="Calibri Bold" charset="0"/>
                        </a:rPr>
                        <a:t> </a:t>
                      </a:r>
                      <a:r>
                        <a:rPr lang="en-US" sz="1400" dirty="0" smtClean="0">
                          <a:solidFill>
                            <a:srgbClr val="FFFFFF"/>
                          </a:solidFill>
                          <a:latin typeface="Futura Std Book"/>
                          <a:sym typeface="Calibri" pitchFamily="34" charset="0"/>
                        </a:rPr>
                        <a:t>Reduces BW: 1.0 to 3.7 Kg</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FFFFFF"/>
                          </a:solidFill>
                          <a:latin typeface="Futura Std Book"/>
                          <a:sym typeface="Calibri" pitchFamily="34" charset="0"/>
                        </a:rPr>
                        <a:t>↓Risk hypos</a:t>
                      </a:r>
                      <a:endParaRPr lang="en-US" sz="16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400" dirty="0" smtClean="0">
                          <a:solidFill>
                            <a:srgbClr val="FFFFFF"/>
                          </a:solidFill>
                          <a:latin typeface="Futura Std Book"/>
                          <a:sym typeface="Calibri" pitchFamily="34" charset="0"/>
                        </a:rPr>
                        <a:t>Reduces BP: 1.7 to 6.6</a:t>
                      </a:r>
                      <a:endParaRPr lang="en-US" sz="14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Side Effects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Conclusion</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5380" name="Rectangle 66"/>
          <p:cNvSpPr>
            <a:spLocks/>
          </p:cNvSpPr>
          <p:nvPr/>
        </p:nvSpPr>
        <p:spPr bwMode="auto">
          <a:xfrm>
            <a:off x="990600" y="1747838"/>
            <a:ext cx="7265988" cy="184150"/>
          </a:xfrm>
          <a:prstGeom prst="rect">
            <a:avLst/>
          </a:prstGeom>
          <a:noFill/>
          <a:ln w="12700">
            <a:noFill/>
            <a:miter lim="800000"/>
            <a:headEnd/>
            <a:tailEnd/>
          </a:ln>
        </p:spPr>
        <p:txBody>
          <a:bodyPr wrap="none" lIns="0" tIns="0" rIns="0" bIns="0">
            <a:spAutoFit/>
          </a:bodyPr>
          <a:lstStyle/>
          <a:p>
            <a:pPr>
              <a:defRPr/>
            </a:pPr>
            <a:r>
              <a:rPr lang="en-US" sz="1200" dirty="0">
                <a:solidFill>
                  <a:prstClr val="black">
                    <a:lumMod val="75000"/>
                    <a:lumOff val="25000"/>
                  </a:prstClr>
                </a:solidFill>
                <a:latin typeface="Futura Std Book"/>
                <a:sym typeface="Calibri Bold" pitchFamily="34" charset="0"/>
              </a:rPr>
              <a:t>                  URINARY TRACT INFECTIONS                                       GENITAL MYCOTIC INFECTIONS </a:t>
            </a:r>
          </a:p>
        </p:txBody>
      </p:sp>
      <p:sp>
        <p:nvSpPr>
          <p:cNvPr id="25667" name="Rectangle 67"/>
          <p:cNvSpPr>
            <a:spLocks/>
          </p:cNvSpPr>
          <p:nvPr/>
        </p:nvSpPr>
        <p:spPr bwMode="auto">
          <a:xfrm>
            <a:off x="6454775" y="107072"/>
            <a:ext cx="1482725" cy="571500"/>
          </a:xfrm>
          <a:prstGeom prst="rect">
            <a:avLst/>
          </a:prstGeom>
          <a:solidFill>
            <a:srgbClr val="770000"/>
          </a:solidFill>
          <a:ln w="12700">
            <a:noFill/>
            <a:miter lim="800000"/>
            <a:headEnd/>
            <a:tailEnd/>
          </a:ln>
        </p:spPr>
        <p:txBody>
          <a:bodyPr lIns="0" tIns="0" rIns="0" bIns="0"/>
          <a:lstStyle/>
          <a:p>
            <a:pPr algn="ctr"/>
            <a:r>
              <a:rPr lang="en-US" sz="1500" dirty="0">
                <a:solidFill>
                  <a:srgbClr val="FFFFFF"/>
                </a:solidFill>
                <a:latin typeface="Futura Std Book"/>
                <a:sym typeface="Calibri" pitchFamily="34" charset="0"/>
              </a:rPr>
              <a:t>Side Effects: Genital mycotic</a:t>
            </a:r>
          </a:p>
        </p:txBody>
      </p:sp>
      <p:sp>
        <p:nvSpPr>
          <p:cNvPr id="69" name="Rectangle 64"/>
          <p:cNvSpPr>
            <a:spLocks/>
          </p:cNvSpPr>
          <p:nvPr/>
        </p:nvSpPr>
        <p:spPr bwMode="auto">
          <a:xfrm>
            <a:off x="264864" y="1018116"/>
            <a:ext cx="8451625" cy="407573"/>
          </a:xfrm>
          <a:prstGeom prst="rect">
            <a:avLst/>
          </a:prstGeom>
          <a:noFill/>
          <a:ln w="12700">
            <a:noFill/>
            <a:miter lim="800000"/>
            <a:headEnd/>
            <a:tailEnd/>
          </a:ln>
        </p:spPr>
        <p:txBody>
          <a:bodyPr lIns="0" tIns="0" rIns="0" bIns="0"/>
          <a:lstStyle/>
          <a:p>
            <a:pPr>
              <a:defRPr/>
            </a:pPr>
            <a:r>
              <a:rPr lang="en-US" sz="24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INCREASE IN GENITAL MYCOTIC INFECTIONS; UTI?</a:t>
            </a:r>
          </a:p>
        </p:txBody>
      </p:sp>
      <p:sp>
        <p:nvSpPr>
          <p:cNvPr id="15" name="Slide Number Placeholder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29</a:t>
            </a:fld>
            <a:endParaRPr lang="en-CA" dirty="0">
              <a:solidFill>
                <a:prstClr val="white">
                  <a:alpha val="99000"/>
                </a:prstClr>
              </a:solidFill>
              <a:latin typeface="Century Gothic"/>
              <a:cs typeface="Century Gothic"/>
            </a:endParaRPr>
          </a:p>
        </p:txBody>
      </p:sp>
      <p:sp>
        <p:nvSpPr>
          <p:cNvPr id="26" name="Rectangle 25"/>
          <p:cNvSpPr/>
          <p:nvPr/>
        </p:nvSpPr>
        <p:spPr>
          <a:xfrm>
            <a:off x="0" y="6394390"/>
            <a:ext cx="9105900" cy="415498"/>
          </a:xfrm>
          <a:prstGeom prst="rect">
            <a:avLst/>
          </a:prstGeom>
        </p:spPr>
        <p:txBody>
          <a:bodyPr wrap="square">
            <a:spAutoFit/>
          </a:bodyPr>
          <a:lstStyle/>
          <a:p>
            <a:pPr defTabSz="817563"/>
            <a:r>
              <a:rPr lang="en-US" sz="700" dirty="0">
                <a:solidFill>
                  <a:prstClr val="white"/>
                </a:solidFill>
                <a:latin typeface="Futura Std Book"/>
              </a:rPr>
              <a:t>1. CANA: Adapted from http://www.fda.gov/downloads/AdvisoryCommittees/CommitteesMeetingMaterials/Drugs/EndocrinologicandMetabolicDrugsAdvisoryCommittee/UCM336236.pdf. Accessed January 23, 2013</a:t>
            </a:r>
          </a:p>
          <a:p>
            <a:pPr defTabSz="817563"/>
            <a:r>
              <a:rPr lang="en-US" sz="700" dirty="0">
                <a:solidFill>
                  <a:prstClr val="white"/>
                </a:solidFill>
                <a:latin typeface="Futura Std Book"/>
              </a:rPr>
              <a:t>2. DAPA: Available at: www.fda.gov/AdvisoryCommittees/CommitteesMeetingMaterials/Drugs/EndocrinologicandMetabolicDrugsAdvisoryCommittee/ucm252891.htm</a:t>
            </a:r>
          </a:p>
          <a:p>
            <a:pPr defTabSz="817563"/>
            <a:r>
              <a:rPr lang="en-US" sz="700" dirty="0">
                <a:solidFill>
                  <a:prstClr val="white"/>
                </a:solidFill>
                <a:latin typeface="Futura Std Book"/>
              </a:rPr>
              <a:t>3. EMPA: ADA Annual Meeting 2013: Roden M et al 1085-P; Haring H et al: 1092-P; Kovacs C et al: 1120-P and Rosenstock J et al 1102P.</a:t>
            </a:r>
          </a:p>
        </p:txBody>
      </p:sp>
      <p:sp>
        <p:nvSpPr>
          <p:cNvPr id="19" name="Rectangle 18"/>
          <p:cNvSpPr/>
          <p:nvPr/>
        </p:nvSpPr>
        <p:spPr>
          <a:xfrm>
            <a:off x="90487" y="6394390"/>
            <a:ext cx="9105900" cy="215444"/>
          </a:xfrm>
          <a:prstGeom prst="rect">
            <a:avLst/>
          </a:prstGeom>
        </p:spPr>
        <p:txBody>
          <a:bodyPr wrap="square">
            <a:spAutoFit/>
          </a:bodyPr>
          <a:lstStyle/>
          <a:p>
            <a:pPr defTabSz="817563"/>
            <a:r>
              <a:rPr lang="en-US" sz="800" dirty="0" smtClean="0">
                <a:solidFill>
                  <a:schemeClr val="bg1"/>
                </a:solidFill>
                <a:latin typeface="Calibri" pitchFamily="-1" charset="0"/>
              </a:rPr>
              <a:t>.</a:t>
            </a:r>
            <a:endParaRPr lang="en-US" sz="800" dirty="0">
              <a:solidFill>
                <a:schemeClr val="bg1"/>
              </a:solidFill>
              <a:latin typeface="Calibri" pitchFamily="-1" charset="0"/>
            </a:endParaRPr>
          </a:p>
        </p:txBody>
      </p:sp>
      <p:sp>
        <p:nvSpPr>
          <p:cNvPr id="20" name="Rectangle 61"/>
          <p:cNvSpPr>
            <a:spLocks/>
          </p:cNvSpPr>
          <p:nvPr/>
        </p:nvSpPr>
        <p:spPr bwMode="auto">
          <a:xfrm>
            <a:off x="2282825" y="6122988"/>
            <a:ext cx="6286952" cy="184666"/>
          </a:xfrm>
          <a:prstGeom prst="rect">
            <a:avLst/>
          </a:prstGeom>
          <a:noFill/>
          <a:ln w="12700">
            <a:noFill/>
            <a:miter lim="800000"/>
            <a:headEnd/>
            <a:tailEnd/>
          </a:ln>
        </p:spPr>
        <p:txBody>
          <a:bodyPr wrap="none" lIns="0" tIns="0" rIns="0" bIns="0">
            <a:spAutoFit/>
          </a:bodyPr>
          <a:lstStyle/>
          <a:p>
            <a:pPr>
              <a:defRPr/>
            </a:pPr>
            <a:r>
              <a:rPr lang="en-US" sz="1200" dirty="0">
                <a:solidFill>
                  <a:schemeClr val="tx1">
                    <a:lumMod val="75000"/>
                    <a:lumOff val="25000"/>
                  </a:schemeClr>
                </a:solidFill>
                <a:latin typeface="Futura Std Book"/>
                <a:sym typeface="Calibri" pitchFamily="34" charset="0"/>
              </a:rPr>
              <a:t>  </a:t>
            </a:r>
            <a:r>
              <a:rPr lang="en-US" sz="1200" dirty="0" err="1" smtClean="0">
                <a:solidFill>
                  <a:schemeClr val="tx1">
                    <a:lumMod val="75000"/>
                    <a:lumOff val="25000"/>
                  </a:schemeClr>
                </a:solidFill>
                <a:latin typeface="Futura Std Book"/>
                <a:sym typeface="Calibri" pitchFamily="34" charset="0"/>
              </a:rPr>
              <a:t>Canagliflozin</a:t>
            </a:r>
            <a:r>
              <a:rPr lang="en-US" sz="1200" dirty="0" smtClean="0">
                <a:solidFill>
                  <a:schemeClr val="tx1">
                    <a:lumMod val="75000"/>
                    <a:lumOff val="25000"/>
                  </a:schemeClr>
                </a:solidFill>
                <a:latin typeface="Futura Std Book"/>
                <a:sym typeface="Calibri" pitchFamily="34" charset="0"/>
              </a:rPr>
              <a:t> 300 mg/</a:t>
            </a:r>
            <a:r>
              <a:rPr lang="en-US" sz="1200" dirty="0" err="1" smtClean="0">
                <a:solidFill>
                  <a:schemeClr val="tx1">
                    <a:lumMod val="75000"/>
                    <a:lumOff val="25000"/>
                  </a:schemeClr>
                </a:solidFill>
                <a:latin typeface="Futura Std Book"/>
                <a:sym typeface="Calibri" pitchFamily="34" charset="0"/>
              </a:rPr>
              <a:t>d</a:t>
            </a:r>
            <a:r>
              <a:rPr lang="en-US" sz="1200" dirty="0" smtClean="0">
                <a:solidFill>
                  <a:schemeClr val="tx1">
                    <a:lumMod val="75000"/>
                    <a:lumOff val="25000"/>
                  </a:schemeClr>
                </a:solidFill>
                <a:latin typeface="Futura Std Book"/>
                <a:sym typeface="Calibri" pitchFamily="34" charset="0"/>
              </a:rPr>
              <a:t>         </a:t>
            </a:r>
            <a:r>
              <a:rPr lang="en-US" sz="1200" dirty="0" err="1" smtClean="0">
                <a:solidFill>
                  <a:schemeClr val="tx1">
                    <a:lumMod val="75000"/>
                    <a:lumOff val="25000"/>
                  </a:schemeClr>
                </a:solidFill>
                <a:latin typeface="Futura Std Book"/>
                <a:sym typeface="Calibri" pitchFamily="34" charset="0"/>
              </a:rPr>
              <a:t>Dapagliflozin</a:t>
            </a:r>
            <a:r>
              <a:rPr lang="en-US" sz="1200" dirty="0" smtClean="0">
                <a:solidFill>
                  <a:schemeClr val="tx1">
                    <a:lumMod val="75000"/>
                    <a:lumOff val="25000"/>
                  </a:schemeClr>
                </a:solidFill>
                <a:latin typeface="Futura Std Book"/>
                <a:sym typeface="Calibri" pitchFamily="34" charset="0"/>
              </a:rPr>
              <a:t> 10 mg/</a:t>
            </a:r>
            <a:r>
              <a:rPr lang="en-US" sz="1200" dirty="0" err="1" smtClean="0">
                <a:solidFill>
                  <a:schemeClr val="tx1">
                    <a:lumMod val="75000"/>
                    <a:lumOff val="25000"/>
                  </a:schemeClr>
                </a:solidFill>
                <a:latin typeface="Futura Std Book"/>
                <a:sym typeface="Calibri" pitchFamily="34" charset="0"/>
              </a:rPr>
              <a:t>d</a:t>
            </a:r>
            <a:r>
              <a:rPr lang="en-US" sz="1200" dirty="0" smtClean="0">
                <a:solidFill>
                  <a:schemeClr val="tx1">
                    <a:lumMod val="75000"/>
                    <a:lumOff val="25000"/>
                  </a:schemeClr>
                </a:solidFill>
                <a:latin typeface="Futura Std Book"/>
                <a:sym typeface="Calibri" pitchFamily="34" charset="0"/>
              </a:rPr>
              <a:t>         </a:t>
            </a:r>
            <a:r>
              <a:rPr lang="en-US" sz="1200" dirty="0" err="1" smtClean="0">
                <a:solidFill>
                  <a:schemeClr val="tx1">
                    <a:lumMod val="75000"/>
                    <a:lumOff val="25000"/>
                  </a:schemeClr>
                </a:solidFill>
                <a:latin typeface="Futura Std Book"/>
                <a:sym typeface="Calibri" pitchFamily="34" charset="0"/>
              </a:rPr>
              <a:t>Empagliflozin</a:t>
            </a:r>
            <a:r>
              <a:rPr lang="en-US" sz="1200" dirty="0" smtClean="0">
                <a:solidFill>
                  <a:schemeClr val="tx1">
                    <a:lumMod val="75000"/>
                    <a:lumOff val="25000"/>
                  </a:schemeClr>
                </a:solidFill>
                <a:latin typeface="Futura Std Book"/>
                <a:sym typeface="Calibri" pitchFamily="34" charset="0"/>
              </a:rPr>
              <a:t> 25 mg/</a:t>
            </a:r>
            <a:r>
              <a:rPr lang="en-US" sz="1200" dirty="0" err="1" smtClean="0">
                <a:solidFill>
                  <a:schemeClr val="tx1">
                    <a:lumMod val="75000"/>
                    <a:lumOff val="25000"/>
                  </a:schemeClr>
                </a:solidFill>
                <a:latin typeface="Futura Std Book"/>
                <a:sym typeface="Calibri" pitchFamily="34" charset="0"/>
              </a:rPr>
              <a:t>d</a:t>
            </a:r>
            <a:r>
              <a:rPr lang="en-US" sz="1200" dirty="0" smtClean="0">
                <a:solidFill>
                  <a:schemeClr val="tx1">
                    <a:lumMod val="75000"/>
                    <a:lumOff val="25000"/>
                  </a:schemeClr>
                </a:solidFill>
                <a:latin typeface="Futura Std Book"/>
                <a:sym typeface="Calibri" pitchFamily="34" charset="0"/>
              </a:rPr>
              <a:t>        Placebo</a:t>
            </a:r>
            <a:endParaRPr lang="en-US" sz="1200" dirty="0">
              <a:solidFill>
                <a:schemeClr val="tx1">
                  <a:lumMod val="75000"/>
                  <a:lumOff val="25000"/>
                </a:schemeClr>
              </a:solidFill>
              <a:latin typeface="Futura Std Book"/>
              <a:sym typeface="Calibri" pitchFamily="34" charset="0"/>
            </a:endParaRPr>
          </a:p>
        </p:txBody>
      </p:sp>
      <p:sp>
        <p:nvSpPr>
          <p:cNvPr id="21" name="Rectangle 57"/>
          <p:cNvSpPr>
            <a:spLocks/>
          </p:cNvSpPr>
          <p:nvPr/>
        </p:nvSpPr>
        <p:spPr bwMode="auto">
          <a:xfrm>
            <a:off x="2174875" y="6164263"/>
            <a:ext cx="160337" cy="125412"/>
          </a:xfrm>
          <a:prstGeom prst="rect">
            <a:avLst/>
          </a:prstGeom>
          <a:gradFill flip="none" rotWithShape="1">
            <a:gsLst>
              <a:gs pos="0">
                <a:srgbClr val="E20000">
                  <a:shade val="30000"/>
                  <a:satMod val="115000"/>
                </a:srgbClr>
              </a:gs>
              <a:gs pos="50000">
                <a:srgbClr val="E20000">
                  <a:shade val="67500"/>
                  <a:satMod val="115000"/>
                </a:srgbClr>
              </a:gs>
              <a:gs pos="100000">
                <a:srgbClr val="E20000">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22" name="Rectangle 58"/>
          <p:cNvSpPr>
            <a:spLocks/>
          </p:cNvSpPr>
          <p:nvPr/>
        </p:nvSpPr>
        <p:spPr bwMode="auto">
          <a:xfrm>
            <a:off x="4090987" y="6146800"/>
            <a:ext cx="160338" cy="142875"/>
          </a:xfrm>
          <a:prstGeom prst="rect">
            <a:avLst/>
          </a:prstGeom>
          <a:gradFill flip="none" rotWithShape="1">
            <a:gsLst>
              <a:gs pos="0">
                <a:srgbClr val="739ED3">
                  <a:shade val="30000"/>
                  <a:satMod val="115000"/>
                </a:srgbClr>
              </a:gs>
              <a:gs pos="50000">
                <a:srgbClr val="739ED3">
                  <a:shade val="67500"/>
                  <a:satMod val="115000"/>
                </a:srgbClr>
              </a:gs>
              <a:gs pos="100000">
                <a:srgbClr val="739ED3">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23" name="Rectangle 59"/>
          <p:cNvSpPr>
            <a:spLocks/>
          </p:cNvSpPr>
          <p:nvPr/>
        </p:nvSpPr>
        <p:spPr bwMode="auto">
          <a:xfrm>
            <a:off x="5934075" y="6156325"/>
            <a:ext cx="161925" cy="13335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24" name="Rectangle 60"/>
          <p:cNvSpPr>
            <a:spLocks/>
          </p:cNvSpPr>
          <p:nvPr/>
        </p:nvSpPr>
        <p:spPr bwMode="auto">
          <a:xfrm>
            <a:off x="7770812" y="6146800"/>
            <a:ext cx="160338" cy="142875"/>
          </a:xfrm>
          <a:prstGeom prst="rect">
            <a:avLst/>
          </a:prstGeom>
          <a:solidFill>
            <a:srgbClr val="00B050"/>
          </a:soli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graphicFrame>
        <p:nvGraphicFramePr>
          <p:cNvPr id="4" name="Object 3"/>
          <p:cNvGraphicFramePr>
            <a:graphicFrameLocks/>
          </p:cNvGraphicFramePr>
          <p:nvPr>
            <p:extLst>
              <p:ext uri="{D42A27DB-BD31-4B8C-83A1-F6EECF244321}">
                <p14:modId xmlns:p14="http://schemas.microsoft.com/office/powerpoint/2010/main" val="2519970677"/>
              </p:ext>
            </p:extLst>
          </p:nvPr>
        </p:nvGraphicFramePr>
        <p:xfrm>
          <a:off x="4767263" y="1839913"/>
          <a:ext cx="4151312" cy="4211637"/>
        </p:xfrm>
        <a:graphic>
          <a:graphicData uri="http://schemas.openxmlformats.org/presentationml/2006/ole">
            <mc:AlternateContent xmlns:mc="http://schemas.openxmlformats.org/markup-compatibility/2006">
              <mc:Choice xmlns:v="urn:schemas-microsoft-com:vml" Requires="v">
                <p:oleObj spid="_x0000_s606330" name="Worksheet" r:id="rId6" imgW="4143322" imgH="4210154" progId="Excel.Sheet.8">
                  <p:embed/>
                </p:oleObj>
              </mc:Choice>
              <mc:Fallback>
                <p:oleObj name="Worksheet" r:id="rId6" imgW="4143322" imgH="4210154" progId="Excel.Sheet.8">
                  <p:embed/>
                  <p:pic>
                    <p:nvPicPr>
                      <p:cNvPr id="0" name=""/>
                      <p:cNvPicPr>
                        <a:picLocks noChangeArrowheads="1"/>
                      </p:cNvPicPr>
                      <p:nvPr/>
                    </p:nvPicPr>
                    <p:blipFill>
                      <a:blip r:embed="rId7"/>
                      <a:srcRect/>
                      <a:stretch>
                        <a:fillRect/>
                      </a:stretch>
                    </p:blipFill>
                    <p:spPr bwMode="auto">
                      <a:xfrm>
                        <a:off x="4767263" y="1839913"/>
                        <a:ext cx="4151312"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264863" y="1439803"/>
            <a:ext cx="2174875" cy="400110"/>
          </a:xfrm>
          <a:prstGeom prst="rect">
            <a:avLst/>
          </a:prstGeom>
          <a:noFill/>
        </p:spPr>
        <p:txBody>
          <a:bodyPr wrap="square" rtlCol="0">
            <a:spAutoFit/>
          </a:bodyPr>
          <a:lstStyle/>
          <a:p>
            <a:r>
              <a:rPr lang="en-US" sz="1000" dirty="0">
                <a:latin typeface="Futura Std Book"/>
              </a:rPr>
              <a:t>*These are not head to head trials</a:t>
            </a:r>
          </a:p>
          <a:p>
            <a:endParaRPr lang="en-US" sz="1000" dirty="0"/>
          </a:p>
        </p:txBody>
      </p:sp>
      <p:sp>
        <p:nvSpPr>
          <p:cNvPr id="27" name="TextBox 26"/>
          <p:cNvSpPr txBox="1"/>
          <p:nvPr/>
        </p:nvSpPr>
        <p:spPr>
          <a:xfrm rot="16200000">
            <a:off x="4051268" y="3361037"/>
            <a:ext cx="1434176" cy="307777"/>
          </a:xfrm>
          <a:prstGeom prst="rect">
            <a:avLst/>
          </a:prstGeom>
          <a:noFill/>
        </p:spPr>
        <p:txBody>
          <a:bodyPr wrap="square" rtlCol="0">
            <a:spAutoFit/>
          </a:bodyPr>
          <a:lstStyle/>
          <a:p>
            <a:r>
              <a:rPr lang="en-US" sz="1400" b="1" dirty="0" smtClean="0"/>
              <a:t>Percentage</a:t>
            </a:r>
            <a:endParaRPr lang="en-US" sz="1400" b="1" dirty="0"/>
          </a:p>
        </p:txBody>
      </p:sp>
      <p:sp>
        <p:nvSpPr>
          <p:cNvPr id="28" name="TextBox 27"/>
          <p:cNvSpPr txBox="1"/>
          <p:nvPr/>
        </p:nvSpPr>
        <p:spPr>
          <a:xfrm>
            <a:off x="4643437" y="3514926"/>
            <a:ext cx="249839" cy="307777"/>
          </a:xfrm>
          <a:prstGeom prst="rect">
            <a:avLst/>
          </a:prstGeom>
          <a:noFill/>
        </p:spPr>
        <p:txBody>
          <a:bodyPr wrap="square" rtlCol="0">
            <a:spAutoFit/>
          </a:bodyPr>
          <a:lstStyle/>
          <a:p>
            <a:endParaRPr lang="en-US" sz="1400" dirty="0"/>
          </a:p>
        </p:txBody>
      </p:sp>
      <p:sp>
        <p:nvSpPr>
          <p:cNvPr id="29" name="TextBox 28"/>
          <p:cNvSpPr txBox="1"/>
          <p:nvPr/>
        </p:nvSpPr>
        <p:spPr>
          <a:xfrm rot="16200000">
            <a:off x="-298335" y="3265545"/>
            <a:ext cx="1434176" cy="307777"/>
          </a:xfrm>
          <a:prstGeom prst="rect">
            <a:avLst/>
          </a:prstGeom>
          <a:noFill/>
        </p:spPr>
        <p:txBody>
          <a:bodyPr wrap="square" rtlCol="0">
            <a:spAutoFit/>
          </a:bodyPr>
          <a:lstStyle/>
          <a:p>
            <a:r>
              <a:rPr lang="en-US" sz="1400" b="1" dirty="0" smtClean="0"/>
              <a:t>Percentage</a:t>
            </a:r>
            <a:endParaRPr lang="en-US" sz="1400" b="1" dirty="0"/>
          </a:p>
        </p:txBody>
      </p:sp>
    </p:spTree>
    <p:extLst>
      <p:ext uri="{BB962C8B-B14F-4D97-AF65-F5344CB8AC3E}">
        <p14:creationId xmlns:p14="http://schemas.microsoft.com/office/powerpoint/2010/main" val="11973828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206"/>
                                        </p:tgtEl>
                                        <p:attrNameLst>
                                          <p:attrName>style.visibility</p:attrName>
                                        </p:attrNameLst>
                                      </p:cBhvr>
                                      <p:to>
                                        <p:strVal val="hidden"/>
                                      </p:to>
                                    </p:set>
                                  </p:childTnLst>
                                </p:cTn>
                              </p:par>
                            </p:childTnLst>
                          </p:cTn>
                        </p:par>
                        <p:par>
                          <p:cTn id="9" fill="hold">
                            <p:stCondLst>
                              <p:cond delay="0"/>
                            </p:stCondLst>
                            <p:childTnLst>
                              <p:par>
                                <p:cTn id="10" presetID="23" presetClass="entr" presetSubtype="16" fill="hold" grpId="0" nodeType="afterEffect">
                                  <p:stCondLst>
                                    <p:cond delay="0"/>
                                  </p:stCondLst>
                                  <p:childTnLst>
                                    <p:set>
                                      <p:cBhvr>
                                        <p:cTn id="11" dur="1" fill="hold">
                                          <p:stCondLst>
                                            <p:cond delay="0"/>
                                          </p:stCondLst>
                                        </p:cTn>
                                        <p:tgtEl>
                                          <p:spTgt spid="25667"/>
                                        </p:tgtEl>
                                        <p:attrNameLst>
                                          <p:attrName>style.visibility</p:attrName>
                                        </p:attrNameLst>
                                      </p:cBhvr>
                                      <p:to>
                                        <p:strVal val="visible"/>
                                      </p:to>
                                    </p:set>
                                    <p:anim calcmode="lin" valueType="num">
                                      <p:cBhvr>
                                        <p:cTn id="12" dur="500" fill="hold"/>
                                        <p:tgtEl>
                                          <p:spTgt spid="25667"/>
                                        </p:tgtEl>
                                        <p:attrNameLst>
                                          <p:attrName>ppt_w</p:attrName>
                                        </p:attrNameLst>
                                      </p:cBhvr>
                                      <p:tavLst>
                                        <p:tav tm="0">
                                          <p:val>
                                            <p:fltVal val="0"/>
                                          </p:val>
                                        </p:tav>
                                        <p:tav tm="100000">
                                          <p:val>
                                            <p:strVal val="#ppt_w"/>
                                          </p:val>
                                        </p:tav>
                                      </p:tavLst>
                                    </p:anim>
                                    <p:anim calcmode="lin" valueType="num">
                                      <p:cBhvr>
                                        <p:cTn id="13" dur="500" fill="hold"/>
                                        <p:tgtEl>
                                          <p:spTgt spid="2566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6" grpId="0"/>
      <p:bldP spid="25667" grpId="0" animBg="1"/>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12" y="1734581"/>
            <a:ext cx="7772400" cy="722355"/>
          </a:xfrm>
        </p:spPr>
        <p:txBody>
          <a:bodyPr>
            <a:normAutofit fontScale="90000"/>
          </a:bodyPr>
          <a:lstStyle/>
          <a:p>
            <a:pPr>
              <a:defRPr/>
            </a:pPr>
            <a:r>
              <a:rPr lang="en-CA" dirty="0" smtClean="0">
                <a:solidFill>
                  <a:schemeClr val="tx1"/>
                </a:solidFill>
              </a:rPr>
              <a:t>Disclosure of Commercial Support</a:t>
            </a:r>
            <a:endParaRPr lang="en-CA" dirty="0">
              <a:solidFill>
                <a:schemeClr val="tx1"/>
              </a:solidFill>
            </a:endParaRPr>
          </a:p>
        </p:txBody>
      </p:sp>
      <p:sp>
        <p:nvSpPr>
          <p:cNvPr id="3" name="Content Placeholder 2"/>
          <p:cNvSpPr>
            <a:spLocks noGrp="1"/>
          </p:cNvSpPr>
          <p:nvPr>
            <p:ph idx="1"/>
          </p:nvPr>
        </p:nvSpPr>
        <p:spPr>
          <a:xfrm>
            <a:off x="669304" y="3144498"/>
            <a:ext cx="7825233" cy="2315509"/>
          </a:xfrm>
        </p:spPr>
        <p:txBody>
          <a:bodyPr>
            <a:normAutofit/>
          </a:bodyPr>
          <a:lstStyle/>
          <a:p>
            <a:pPr>
              <a:defRPr/>
            </a:pPr>
            <a:r>
              <a:rPr lang="en-CA" sz="2000" b="1" dirty="0" smtClean="0">
                <a:solidFill>
                  <a:schemeClr val="tx1"/>
                </a:solidFill>
                <a:latin typeface="Calibri Bold" panose="020F0702030404030204" pitchFamily="34" charset="0"/>
                <a:cs typeface="Calibri Bold" panose="020F0702030404030204" pitchFamily="34" charset="0"/>
              </a:rPr>
              <a:t>This program has received financial support from Janssen Inc. </a:t>
            </a:r>
          </a:p>
          <a:p>
            <a:pPr>
              <a:defRPr/>
            </a:pPr>
            <a:endParaRPr lang="en-CA" sz="2000" b="1" dirty="0" smtClean="0">
              <a:solidFill>
                <a:schemeClr val="tx1"/>
              </a:solidFill>
              <a:latin typeface="Calibri Bold" panose="020F0702030404030204" pitchFamily="34" charset="0"/>
              <a:cs typeface="Calibri Bold" panose="020F0702030404030204" pitchFamily="34" charset="0"/>
            </a:endParaRPr>
          </a:p>
          <a:p>
            <a:pPr>
              <a:defRPr/>
            </a:pPr>
            <a:r>
              <a:rPr lang="en-CA" sz="2000" b="1" dirty="0" smtClean="0">
                <a:solidFill>
                  <a:schemeClr val="tx1"/>
                </a:solidFill>
                <a:latin typeface="Calibri Bold" panose="020F0702030404030204" pitchFamily="34" charset="0"/>
                <a:cs typeface="Calibri Bold" panose="020F0702030404030204" pitchFamily="34" charset="0"/>
              </a:rPr>
              <a:t>This program has received in-kind support from Janssen Inc. in the form of logistical support for the meeting.</a:t>
            </a:r>
            <a:endParaRPr lang="en-CA" sz="2400" dirty="0" smtClean="0">
              <a:solidFill>
                <a:srgbClr val="FFFF00"/>
              </a:solidFill>
            </a:endParaRPr>
          </a:p>
          <a:p>
            <a:pPr>
              <a:defRPr/>
            </a:pPr>
            <a:endParaRPr lang="en-CA" sz="2400" dirty="0" smtClean="0">
              <a:solidFill>
                <a:srgbClr val="FFFF00"/>
              </a:solidFill>
            </a:endParaRPr>
          </a:p>
          <a:p>
            <a:pPr marL="0" indent="0">
              <a:buFontTx/>
              <a:buNone/>
              <a:defRPr/>
            </a:pPr>
            <a:endParaRPr lang="en-CA" sz="2400" dirty="0" smtClean="0">
              <a:solidFill>
                <a:srgbClr val="FFFF00"/>
              </a:solidFill>
            </a:endParaRPr>
          </a:p>
        </p:txBody>
      </p:sp>
      <p:sp>
        <p:nvSpPr>
          <p:cNvPr id="5"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3</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2303080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1687" y="193428"/>
            <a:ext cx="8986345" cy="461665"/>
          </a:xfrm>
        </p:spPr>
        <p:txBody>
          <a:bodyPr/>
          <a:lstStyle/>
          <a:p>
            <a:pPr algn="ctr"/>
            <a:r>
              <a:rPr lang="en-US" sz="2400" b="1" dirty="0" smtClean="0"/>
              <a:t>Urinary </a:t>
            </a:r>
            <a:r>
              <a:rPr lang="en-US" sz="2400" b="1" dirty="0"/>
              <a:t>Tract </a:t>
            </a:r>
            <a:r>
              <a:rPr lang="en-US" sz="2400" b="1" dirty="0" smtClean="0"/>
              <a:t>Infection with CANA</a:t>
            </a:r>
            <a:endParaRPr lang="en-US" sz="2400" b="1" dirty="0"/>
          </a:p>
        </p:txBody>
      </p:sp>
      <p:sp>
        <p:nvSpPr>
          <p:cNvPr id="8" name="TextBox 7"/>
          <p:cNvSpPr txBox="1"/>
          <p:nvPr/>
        </p:nvSpPr>
        <p:spPr>
          <a:xfrm>
            <a:off x="2468972" y="787567"/>
            <a:ext cx="3310522" cy="461665"/>
          </a:xfrm>
          <a:prstGeom prst="rect">
            <a:avLst/>
          </a:prstGeom>
          <a:noFill/>
        </p:spPr>
        <p:txBody>
          <a:bodyPr wrap="none" rtlCol="0">
            <a:spAutoFit/>
          </a:bodyPr>
          <a:lstStyle/>
          <a:p>
            <a:r>
              <a:rPr lang="en-US" dirty="0" smtClean="0"/>
              <a:t>Time to First UTI AE</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 y="1249232"/>
            <a:ext cx="7879080" cy="510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449327" y="5963261"/>
            <a:ext cx="298480" cy="261610"/>
          </a:xfrm>
          <a:prstGeom prst="rect">
            <a:avLst/>
          </a:prstGeom>
        </p:spPr>
        <p:txBody>
          <a:bodyPr wrap="none">
            <a:spAutoFit/>
          </a:bodyPr>
          <a:lstStyle/>
          <a:p>
            <a:r>
              <a:rPr lang="en-US" sz="1100" dirty="0" smtClean="0"/>
              <a:t>): </a:t>
            </a:r>
            <a:endParaRPr lang="en-US" sz="1100" dirty="0"/>
          </a:p>
        </p:txBody>
      </p:sp>
      <p:sp>
        <p:nvSpPr>
          <p:cNvPr id="10" name="Espace réservé du numéro de diapositive 4"/>
          <p:cNvSpPr>
            <a:spLocks noGrp="1"/>
          </p:cNvSpPr>
          <p:nvPr>
            <p:ph type="sldNum" sz="quarter" idx="12"/>
          </p:nvPr>
        </p:nvSpPr>
        <p:spPr>
          <a:xfrm>
            <a:off x="8358788" y="619933"/>
            <a:ext cx="504056" cy="360039"/>
          </a:xfrm>
        </p:spPr>
        <p:txBody>
          <a:bodyPr/>
          <a:lstStyle/>
          <a:p>
            <a:fld id="{3FE1A873-9A61-4725-97A1-6983DABC3932}" type="slidenum">
              <a:rPr lang="en-CA" smtClean="0">
                <a:solidFill>
                  <a:prstClr val="white">
                    <a:alpha val="99000"/>
                  </a:prstClr>
                </a:solidFill>
                <a:latin typeface="Century Gothic"/>
                <a:cs typeface="Century Gothic"/>
              </a:rPr>
              <a:pPr/>
              <a:t>30</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17445127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Tableau 69"/>
          <p:cNvGraphicFramePr>
            <a:graphicFrameLocks noGrp="1"/>
          </p:cNvGraphicFramePr>
          <p:nvPr/>
        </p:nvGraphicFramePr>
        <p:xfrm>
          <a:off x="792737" y="2065278"/>
          <a:ext cx="5467905" cy="3386509"/>
        </p:xfrm>
        <a:graphic>
          <a:graphicData uri="http://schemas.openxmlformats.org/drawingml/2006/table">
            <a:tbl>
              <a:tblPr firstRow="1" bandRow="1">
                <a:tableStyleId>{5C22544A-7EE6-4342-B048-85BDC9FD1C3A}</a:tableStyleId>
              </a:tblPr>
              <a:tblGrid>
                <a:gridCol w="5467905"/>
              </a:tblGrid>
              <a:tr h="483787">
                <a:tc>
                  <a:txBody>
                    <a:bodyPr/>
                    <a:lstStyle/>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483787">
                <a:tc>
                  <a:txBody>
                    <a:bodyPr/>
                    <a:lstStyle/>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483787">
                <a:tc>
                  <a:txBody>
                    <a:bodyPr/>
                    <a:lstStyle/>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483787">
                <a:tc>
                  <a:txBody>
                    <a:bodyPr/>
                    <a:lstStyle/>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483787">
                <a:tc>
                  <a:txBody>
                    <a:bodyPr/>
                    <a:lstStyle/>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483787">
                <a:tc>
                  <a:txBody>
                    <a:bodyPr/>
                    <a:lstStyle/>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483787">
                <a:tc>
                  <a:txBody>
                    <a:bodyPr/>
                    <a:lstStyle/>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pSp>
        <p:nvGrpSpPr>
          <p:cNvPr id="8" name="Group 515"/>
          <p:cNvGrpSpPr>
            <a:grpSpLocks/>
          </p:cNvGrpSpPr>
          <p:nvPr/>
        </p:nvGrpSpPr>
        <p:grpSpPr bwMode="auto">
          <a:xfrm>
            <a:off x="231771" y="1550036"/>
            <a:ext cx="8912229" cy="5537185"/>
            <a:chOff x="152" y="897"/>
            <a:chExt cx="5614" cy="2991"/>
          </a:xfrm>
        </p:grpSpPr>
        <p:sp>
          <p:nvSpPr>
            <p:cNvPr id="7" name="Rounded Rectangle 6"/>
            <p:cNvSpPr/>
            <p:nvPr/>
          </p:nvSpPr>
          <p:spPr>
            <a:xfrm>
              <a:off x="4086" y="1122"/>
              <a:ext cx="1680" cy="1935"/>
            </a:xfrm>
            <a:prstGeom prst="roundRect">
              <a:avLst/>
            </a:prstGeom>
            <a:solidFill>
              <a:schemeClr val="bg1"/>
            </a:solidFill>
            <a:ln w="69850" cap="flat" cmpd="sng" algn="ctr">
              <a:solidFill>
                <a:srgbClr val="C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233363" indent="-233363" defTabSz="452438">
                <a:lnSpc>
                  <a:spcPct val="95000"/>
                </a:lnSpc>
                <a:spcBef>
                  <a:spcPts val="200"/>
                </a:spcBef>
                <a:buFont typeface="Wingdings" pitchFamily="-1" charset="2"/>
                <a:buChar char="Ø"/>
                <a:defRPr/>
              </a:pPr>
              <a:endParaRPr lang="fr-CA" sz="1600" dirty="0" smtClean="0">
                <a:solidFill>
                  <a:srgbClr val="000000"/>
                </a:solidFill>
                <a:latin typeface="Century Schoolbook"/>
                <a:ea typeface="Arial" pitchFamily="-1" charset="0"/>
                <a:cs typeface="Century Schoolbook"/>
              </a:endParaRPr>
            </a:p>
            <a:p>
              <a:pPr marL="233363" indent="-233363" defTabSz="452438">
                <a:lnSpc>
                  <a:spcPct val="95000"/>
                </a:lnSpc>
                <a:spcBef>
                  <a:spcPts val="200"/>
                </a:spcBef>
                <a:buFont typeface="Wingdings" pitchFamily="-1" charset="2"/>
                <a:buChar char="Ø"/>
                <a:defRPr/>
              </a:pPr>
              <a:endParaRPr lang="fr-CA" sz="1600" dirty="0" smtClean="0">
                <a:solidFill>
                  <a:srgbClr val="000000"/>
                </a:solidFill>
                <a:latin typeface="Century Schoolbook"/>
                <a:ea typeface="Arial" pitchFamily="-1" charset="0"/>
                <a:cs typeface="Century Schoolbook"/>
              </a:endParaRPr>
            </a:p>
            <a:p>
              <a:pPr marL="233363" indent="-233363" defTabSz="452438">
                <a:lnSpc>
                  <a:spcPct val="95000"/>
                </a:lnSpc>
                <a:spcBef>
                  <a:spcPts val="200"/>
                </a:spcBef>
                <a:buFont typeface="Wingdings" pitchFamily="-1" charset="2"/>
                <a:buChar char="Ø"/>
                <a:defRPr/>
              </a:pPr>
              <a:r>
                <a:rPr lang="fr-CA" sz="1600" dirty="0" smtClean="0">
                  <a:solidFill>
                    <a:srgbClr val="000000"/>
                  </a:solidFill>
                  <a:latin typeface="Century Schoolbook"/>
                  <a:ea typeface="Arial" pitchFamily="-1" charset="0"/>
                  <a:cs typeface="Century Schoolbook"/>
                </a:rPr>
                <a:t>Events of </a:t>
              </a:r>
              <a:r>
                <a:rPr lang="fr-CA" sz="1600" dirty="0" err="1" smtClean="0">
                  <a:solidFill>
                    <a:srgbClr val="000000"/>
                  </a:solidFill>
                  <a:latin typeface="Century Schoolbook"/>
                  <a:ea typeface="Arial" pitchFamily="-1" charset="0"/>
                  <a:cs typeface="Century Schoolbook"/>
                </a:rPr>
                <a:t>interest</a:t>
              </a:r>
              <a:r>
                <a:rPr lang="fr-CA" sz="1600" dirty="0" smtClean="0">
                  <a:solidFill>
                    <a:srgbClr val="000000"/>
                  </a:solidFill>
                  <a:latin typeface="Century Schoolbook"/>
                  <a:ea typeface="Arial" pitchFamily="-1" charset="0"/>
                  <a:cs typeface="Century Schoolbook"/>
                </a:rPr>
                <a:t>: </a:t>
              </a:r>
            </a:p>
            <a:p>
              <a:pPr defTabSz="452438">
                <a:lnSpc>
                  <a:spcPct val="95000"/>
                </a:lnSpc>
                <a:spcBef>
                  <a:spcPts val="200"/>
                </a:spcBef>
                <a:defRPr/>
              </a:pPr>
              <a:endParaRPr lang="fr-CA" sz="1600" dirty="0" smtClean="0">
                <a:solidFill>
                  <a:srgbClr val="000000"/>
                </a:solidFill>
                <a:latin typeface="Century Schoolbook"/>
                <a:ea typeface="Arial" pitchFamily="-1" charset="0"/>
                <a:cs typeface="Century Schoolbook"/>
              </a:endParaRPr>
            </a:p>
            <a:p>
              <a:pPr marL="677863" lvl="1" indent="-233363" defTabSz="452438">
                <a:lnSpc>
                  <a:spcPct val="95000"/>
                </a:lnSpc>
                <a:spcBef>
                  <a:spcPts val="200"/>
                </a:spcBef>
                <a:buFont typeface="Wingdings" pitchFamily="-1" charset="2"/>
                <a:buChar char="Ø"/>
                <a:defRPr/>
              </a:pPr>
              <a:r>
                <a:rPr lang="fr-CA" sz="1600" dirty="0" smtClean="0">
                  <a:solidFill>
                    <a:srgbClr val="000000"/>
                  </a:solidFill>
                  <a:latin typeface="Century Schoolbook"/>
                  <a:ea typeface="Arial" pitchFamily="-1" charset="0"/>
                  <a:cs typeface="Century Schoolbook"/>
                </a:rPr>
                <a:t>Hypotension</a:t>
              </a:r>
            </a:p>
            <a:p>
              <a:pPr marL="677863" lvl="1" indent="-233363" defTabSz="452438">
                <a:lnSpc>
                  <a:spcPct val="95000"/>
                </a:lnSpc>
                <a:spcBef>
                  <a:spcPts val="200"/>
                </a:spcBef>
                <a:buFont typeface="Wingdings" pitchFamily="-1" charset="2"/>
                <a:buChar char="Ø"/>
                <a:defRPr/>
              </a:pPr>
              <a:r>
                <a:rPr lang="fr-CA" sz="1600" dirty="0" smtClean="0">
                  <a:solidFill>
                    <a:srgbClr val="000000"/>
                  </a:solidFill>
                  <a:latin typeface="Century Schoolbook"/>
                  <a:ea typeface="Arial" pitchFamily="-1" charset="0"/>
                  <a:cs typeface="Century Schoolbook"/>
                </a:rPr>
                <a:t>Postural Hypotension</a:t>
              </a:r>
            </a:p>
            <a:p>
              <a:pPr marL="677863" lvl="1" indent="-233363" defTabSz="452438">
                <a:lnSpc>
                  <a:spcPct val="95000"/>
                </a:lnSpc>
                <a:spcBef>
                  <a:spcPts val="200"/>
                </a:spcBef>
                <a:buFont typeface="Wingdings" pitchFamily="-1" charset="2"/>
                <a:buChar char="Ø"/>
                <a:defRPr/>
              </a:pPr>
              <a:r>
                <a:rPr lang="fr-CA" sz="1600" dirty="0" err="1" smtClean="0">
                  <a:solidFill>
                    <a:srgbClr val="000000"/>
                  </a:solidFill>
                  <a:latin typeface="Century Schoolbook"/>
                  <a:ea typeface="Arial" pitchFamily="-1" charset="0"/>
                  <a:cs typeface="Century Schoolbook"/>
                </a:rPr>
                <a:t>Dehydration</a:t>
              </a:r>
              <a:endParaRPr lang="fr-CA" sz="1600" dirty="0" smtClean="0">
                <a:solidFill>
                  <a:srgbClr val="000000"/>
                </a:solidFill>
                <a:latin typeface="Century Schoolbook"/>
                <a:ea typeface="Arial" pitchFamily="-1" charset="0"/>
                <a:cs typeface="Century Schoolbook"/>
              </a:endParaRPr>
            </a:p>
            <a:p>
              <a:pPr marL="677863" lvl="1" indent="-233363" defTabSz="452438">
                <a:lnSpc>
                  <a:spcPct val="95000"/>
                </a:lnSpc>
                <a:spcBef>
                  <a:spcPts val="200"/>
                </a:spcBef>
                <a:buFont typeface="Wingdings" pitchFamily="-1" charset="2"/>
                <a:buChar char="Ø"/>
                <a:defRPr/>
              </a:pPr>
              <a:r>
                <a:rPr lang="fr-CA" sz="1600" dirty="0" smtClean="0">
                  <a:solidFill>
                    <a:srgbClr val="000000"/>
                  </a:solidFill>
                  <a:latin typeface="Century Schoolbook"/>
                  <a:ea typeface="Arial" pitchFamily="-1" charset="0"/>
                  <a:cs typeface="Century Schoolbook"/>
                </a:rPr>
                <a:t>Syncope</a:t>
              </a:r>
            </a:p>
            <a:p>
              <a:pPr marL="677863" lvl="1" indent="-233363" defTabSz="452438">
                <a:lnSpc>
                  <a:spcPct val="95000"/>
                </a:lnSpc>
                <a:spcBef>
                  <a:spcPts val="200"/>
                </a:spcBef>
                <a:buFont typeface="Wingdings" pitchFamily="-1" charset="2"/>
                <a:buChar char="Ø"/>
                <a:defRPr/>
              </a:pPr>
              <a:r>
                <a:rPr lang="fr-CA" sz="1600" dirty="0" err="1" smtClean="0">
                  <a:solidFill>
                    <a:srgbClr val="000000"/>
                  </a:solidFill>
                  <a:latin typeface="Century Schoolbook"/>
                  <a:ea typeface="Arial" pitchFamily="-1" charset="0"/>
                  <a:cs typeface="Century Schoolbook"/>
                </a:rPr>
                <a:t>Reduced</a:t>
              </a:r>
              <a:r>
                <a:rPr lang="fr-CA" sz="1600" dirty="0" smtClean="0">
                  <a:solidFill>
                    <a:srgbClr val="000000"/>
                  </a:solidFill>
                  <a:latin typeface="Century Schoolbook"/>
                  <a:ea typeface="Arial" pitchFamily="-1" charset="0"/>
                  <a:cs typeface="Century Schoolbook"/>
                </a:rPr>
                <a:t> </a:t>
              </a:r>
              <a:r>
                <a:rPr lang="fr-CA" sz="1600" dirty="0" err="1" smtClean="0">
                  <a:solidFill>
                    <a:srgbClr val="000000"/>
                  </a:solidFill>
                  <a:latin typeface="Century Schoolbook"/>
                  <a:ea typeface="Arial" pitchFamily="-1" charset="0"/>
                  <a:cs typeface="Century Schoolbook"/>
                </a:rPr>
                <a:t>urinary</a:t>
              </a:r>
              <a:r>
                <a:rPr lang="fr-CA" sz="1600" dirty="0" smtClean="0">
                  <a:solidFill>
                    <a:srgbClr val="000000"/>
                  </a:solidFill>
                  <a:latin typeface="Century Schoolbook"/>
                  <a:ea typeface="Arial" pitchFamily="-1" charset="0"/>
                  <a:cs typeface="Century Schoolbook"/>
                </a:rPr>
                <a:t> output</a:t>
              </a:r>
            </a:p>
            <a:p>
              <a:pPr marL="233363" indent="-233363" defTabSz="452438">
                <a:lnSpc>
                  <a:spcPct val="95000"/>
                </a:lnSpc>
                <a:spcBef>
                  <a:spcPts val="200"/>
                </a:spcBef>
                <a:buFont typeface="Wingdings" pitchFamily="-1" charset="2"/>
                <a:buChar char="Ø"/>
                <a:defRPr/>
              </a:pPr>
              <a:endParaRPr lang="fr-CA" sz="1600" dirty="0" smtClean="0">
                <a:solidFill>
                  <a:srgbClr val="000000"/>
                </a:solidFill>
                <a:latin typeface="Century Schoolbook"/>
                <a:ea typeface="Arial" pitchFamily="-1" charset="0"/>
                <a:cs typeface="Century Schoolbook"/>
              </a:endParaRPr>
            </a:p>
            <a:p>
              <a:pPr marL="233363" indent="-233363" defTabSz="452438">
                <a:lnSpc>
                  <a:spcPct val="95000"/>
                </a:lnSpc>
                <a:spcBef>
                  <a:spcPts val="200"/>
                </a:spcBef>
                <a:defRPr/>
              </a:pPr>
              <a:endParaRPr lang="en-US" sz="1600" dirty="0">
                <a:solidFill>
                  <a:srgbClr val="000000"/>
                </a:solidFill>
                <a:latin typeface="Century Schoolbook"/>
                <a:ea typeface="Arial" pitchFamily="-1" charset="0"/>
                <a:cs typeface="Century Schoolbook"/>
              </a:endParaRPr>
            </a:p>
          </p:txBody>
        </p:sp>
        <p:grpSp>
          <p:nvGrpSpPr>
            <p:cNvPr id="9" name="Group 272"/>
            <p:cNvGrpSpPr>
              <a:grpSpLocks/>
            </p:cNvGrpSpPr>
            <p:nvPr/>
          </p:nvGrpSpPr>
          <p:grpSpPr bwMode="auto">
            <a:xfrm>
              <a:off x="152" y="897"/>
              <a:ext cx="3875" cy="2458"/>
              <a:chOff x="152" y="897"/>
              <a:chExt cx="3875" cy="2458"/>
            </a:xfrm>
          </p:grpSpPr>
          <p:sp>
            <p:nvSpPr>
              <p:cNvPr id="257" name="Rounded Rectangle 256"/>
              <p:cNvSpPr/>
              <p:nvPr/>
            </p:nvSpPr>
            <p:spPr>
              <a:xfrm>
                <a:off x="152" y="897"/>
                <a:ext cx="3875" cy="2458"/>
              </a:xfrm>
              <a:prstGeom prst="roundRect">
                <a:avLst/>
              </a:prstGeom>
              <a:solidFill>
                <a:schemeClr val="bg1"/>
              </a:solidFill>
              <a:ln w="69850" cap="flat" cmpd="sng" algn="ctr">
                <a:solidFill>
                  <a:srgbClr val="C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2791">
                  <a:lnSpc>
                    <a:spcPct val="95000"/>
                  </a:lnSpc>
                  <a:spcBef>
                    <a:spcPct val="45000"/>
                  </a:spcBef>
                  <a:defRPr/>
                </a:pPr>
                <a:endParaRPr lang="en-US" sz="1400" b="1" dirty="0">
                  <a:solidFill>
                    <a:srgbClr val="000000"/>
                  </a:solidFill>
                  <a:latin typeface="Century Schoolbook"/>
                  <a:ea typeface="ヒラギノ角ゴ Pro W3" charset="0"/>
                  <a:cs typeface="Century Schoolbook"/>
                </a:endParaRPr>
              </a:p>
            </p:txBody>
          </p:sp>
          <p:sp>
            <p:nvSpPr>
              <p:cNvPr id="387150" name="TextBox 13"/>
              <p:cNvSpPr txBox="1">
                <a:spLocks noChangeArrowheads="1"/>
              </p:cNvSpPr>
              <p:nvPr/>
            </p:nvSpPr>
            <p:spPr bwMode="auto">
              <a:xfrm>
                <a:off x="1144" y="3007"/>
                <a:ext cx="461" cy="288"/>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500" b="1" dirty="0" smtClean="0">
                    <a:solidFill>
                      <a:srgbClr val="000000"/>
                    </a:solidFill>
                    <a:latin typeface="Century Schoolbook"/>
                    <a:ea typeface="MS PGothic" pitchFamily="34" charset="-128"/>
                    <a:cs typeface="Century Schoolbook"/>
                  </a:rPr>
                  <a:t>Cana </a:t>
                </a:r>
                <a:br>
                  <a:rPr lang="en-US" sz="1500" b="1" dirty="0" smtClean="0">
                    <a:solidFill>
                      <a:srgbClr val="000000"/>
                    </a:solidFill>
                    <a:latin typeface="Century Schoolbook"/>
                    <a:ea typeface="MS PGothic" pitchFamily="34" charset="-128"/>
                    <a:cs typeface="Century Schoolbook"/>
                  </a:rPr>
                </a:br>
                <a:r>
                  <a:rPr lang="en-US" sz="1500" b="1" dirty="0" smtClean="0">
                    <a:solidFill>
                      <a:srgbClr val="000000"/>
                    </a:solidFill>
                    <a:latin typeface="Century Schoolbook"/>
                    <a:ea typeface="MS PGothic" pitchFamily="34" charset="-128"/>
                    <a:cs typeface="Century Schoolbook"/>
                  </a:rPr>
                  <a:t>100</a:t>
                </a:r>
                <a:endParaRPr lang="en-US" sz="1500" b="1" dirty="0">
                  <a:solidFill>
                    <a:srgbClr val="000000"/>
                  </a:solidFill>
                  <a:latin typeface="Century Schoolbook"/>
                  <a:ea typeface="MS PGothic" pitchFamily="34" charset="-128"/>
                  <a:cs typeface="Century Schoolbook"/>
                </a:endParaRPr>
              </a:p>
            </p:txBody>
          </p:sp>
          <p:sp>
            <p:nvSpPr>
              <p:cNvPr id="387151" name="TextBox 14"/>
              <p:cNvSpPr txBox="1">
                <a:spLocks noChangeArrowheads="1"/>
              </p:cNvSpPr>
              <p:nvPr/>
            </p:nvSpPr>
            <p:spPr bwMode="auto">
              <a:xfrm>
                <a:off x="1687" y="3011"/>
                <a:ext cx="464" cy="288"/>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500" b="1" dirty="0" smtClean="0">
                    <a:solidFill>
                      <a:srgbClr val="000000"/>
                    </a:solidFill>
                    <a:latin typeface="Century Schoolbook"/>
                    <a:ea typeface="MS PGothic" pitchFamily="34" charset="-128"/>
                    <a:cs typeface="Century Schoolbook"/>
                  </a:rPr>
                  <a:t>Cana</a:t>
                </a:r>
                <a:br>
                  <a:rPr lang="en-US" sz="1500" b="1" dirty="0" smtClean="0">
                    <a:solidFill>
                      <a:srgbClr val="000000"/>
                    </a:solidFill>
                    <a:latin typeface="Century Schoolbook"/>
                    <a:ea typeface="MS PGothic" pitchFamily="34" charset="-128"/>
                    <a:cs typeface="Century Schoolbook"/>
                  </a:rPr>
                </a:br>
                <a:r>
                  <a:rPr lang="en-US" sz="1500" b="1" dirty="0" smtClean="0">
                    <a:solidFill>
                      <a:srgbClr val="000000"/>
                    </a:solidFill>
                    <a:latin typeface="Century Schoolbook"/>
                    <a:ea typeface="MS PGothic" pitchFamily="34" charset="-128"/>
                    <a:cs typeface="Century Schoolbook"/>
                  </a:rPr>
                  <a:t>300</a:t>
                </a:r>
                <a:endParaRPr lang="en-US" sz="1500" b="1" dirty="0">
                  <a:solidFill>
                    <a:srgbClr val="000000"/>
                  </a:solidFill>
                  <a:latin typeface="Century Schoolbook"/>
                  <a:ea typeface="MS PGothic" pitchFamily="34" charset="-128"/>
                  <a:cs typeface="Century Schoolbook"/>
                </a:endParaRPr>
              </a:p>
            </p:txBody>
          </p:sp>
          <p:sp>
            <p:nvSpPr>
              <p:cNvPr id="387152" name="TextBox 16"/>
              <p:cNvSpPr txBox="1">
                <a:spLocks noChangeArrowheads="1"/>
              </p:cNvSpPr>
              <p:nvPr/>
            </p:nvSpPr>
            <p:spPr bwMode="auto">
              <a:xfrm>
                <a:off x="416" y="3056"/>
                <a:ext cx="926" cy="169"/>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BE" sz="1500" b="1" dirty="0" smtClean="0">
                    <a:solidFill>
                      <a:srgbClr val="000000"/>
                    </a:solidFill>
                    <a:latin typeface="Century Schoolbook"/>
                    <a:ea typeface="MS PGothic" pitchFamily="34" charset="-128"/>
                    <a:cs typeface="Century Schoolbook"/>
                  </a:rPr>
                  <a:t>Other</a:t>
                </a:r>
                <a:endParaRPr lang="fr-BE" sz="1500" b="1" dirty="0">
                  <a:solidFill>
                    <a:srgbClr val="000000"/>
                  </a:solidFill>
                  <a:latin typeface="Century Schoolbook"/>
                  <a:ea typeface="MS PGothic" pitchFamily="34" charset="-128"/>
                  <a:cs typeface="Century Schoolbook"/>
                </a:endParaRPr>
              </a:p>
            </p:txBody>
          </p:sp>
          <p:sp>
            <p:nvSpPr>
              <p:cNvPr id="387154" name="Text Box 7"/>
              <p:cNvSpPr txBox="1">
                <a:spLocks noChangeArrowheads="1"/>
              </p:cNvSpPr>
              <p:nvPr/>
            </p:nvSpPr>
            <p:spPr bwMode="auto">
              <a:xfrm rot="16200000">
                <a:off x="-385" y="2136"/>
                <a:ext cx="1326" cy="170"/>
              </a:xfrm>
              <a:prstGeom prst="rect">
                <a:avLst/>
              </a:prstGeom>
              <a:noFill/>
              <a:ln w="19050">
                <a:noFill/>
                <a:miter lim="800000"/>
                <a:headEnd/>
                <a:tailEnd type="none" w="lg" len="lg"/>
              </a:ln>
            </p:spPr>
            <p:txBody>
              <a:bodyPr wrap="square">
                <a:prstTxWarp prst="textNoShape">
                  <a:avLst/>
                </a:prstTxWarp>
                <a:spAutoFit/>
              </a:bodyPr>
              <a:lstStyle/>
              <a:p>
                <a:pPr algn="ctr">
                  <a:lnSpc>
                    <a:spcPct val="95000"/>
                  </a:lnSpc>
                  <a:spcBef>
                    <a:spcPct val="50000"/>
                  </a:spcBef>
                </a:pPr>
                <a:r>
                  <a:rPr lang="en-US" sz="1200" b="1" dirty="0">
                    <a:solidFill>
                      <a:srgbClr val="000000"/>
                    </a:solidFill>
                    <a:latin typeface="Century Schoolbook"/>
                    <a:ea typeface="MS PGothic" pitchFamily="34" charset="-128"/>
                    <a:cs typeface="Century Schoolbook"/>
                    <a:sym typeface="Symbol" pitchFamily="-1" charset="2"/>
                  </a:rPr>
                  <a:t>Patients (%)</a:t>
                </a:r>
              </a:p>
            </p:txBody>
          </p:sp>
          <p:sp>
            <p:nvSpPr>
              <p:cNvPr id="259" name="AutoShape 29"/>
              <p:cNvSpPr>
                <a:spLocks noChangeAspect="1" noChangeArrowheads="1" noTextEdit="1"/>
              </p:cNvSpPr>
              <p:nvPr/>
            </p:nvSpPr>
            <p:spPr bwMode="auto">
              <a:xfrm>
                <a:off x="288" y="912"/>
                <a:ext cx="3552" cy="1392"/>
              </a:xfrm>
              <a:prstGeom prst="rect">
                <a:avLst/>
              </a:prstGeom>
              <a:noFill/>
              <a:ln w="9525">
                <a:noFill/>
                <a:miter lim="800000"/>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grpSp>
            <p:nvGrpSpPr>
              <p:cNvPr id="10" name="Group 231"/>
              <p:cNvGrpSpPr>
                <a:grpSpLocks/>
              </p:cNvGrpSpPr>
              <p:nvPr/>
            </p:nvGrpSpPr>
            <p:grpSpPr bwMode="auto">
              <a:xfrm>
                <a:off x="1166" y="2561"/>
                <a:ext cx="990" cy="456"/>
                <a:chOff x="1166" y="2561"/>
                <a:chExt cx="990" cy="456"/>
              </a:xfrm>
            </p:grpSpPr>
            <p:sp>
              <p:nvSpPr>
                <p:cNvPr id="387175" name="Rectangle 31"/>
                <p:cNvSpPr>
                  <a:spLocks noChangeArrowheads="1"/>
                </p:cNvSpPr>
                <p:nvPr/>
              </p:nvSpPr>
              <p:spPr bwMode="auto">
                <a:xfrm>
                  <a:off x="1166" y="2720"/>
                  <a:ext cx="458" cy="297"/>
                </a:xfrm>
                <a:prstGeom prst="rect">
                  <a:avLst/>
                </a:prstGeom>
                <a:solidFill>
                  <a:srgbClr val="F2AF46"/>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latin typeface="Century Schoolbook"/>
                    <a:ea typeface="MS PGothic" pitchFamily="34" charset="-128"/>
                    <a:cs typeface="Century Schoolbook"/>
                  </a:endParaRPr>
                </a:p>
              </p:txBody>
            </p:sp>
            <p:sp>
              <p:nvSpPr>
                <p:cNvPr id="387176" name="Rectangle 141"/>
                <p:cNvSpPr>
                  <a:spLocks noChangeArrowheads="1"/>
                </p:cNvSpPr>
                <p:nvPr/>
              </p:nvSpPr>
              <p:spPr bwMode="auto">
                <a:xfrm>
                  <a:off x="1689" y="2561"/>
                  <a:ext cx="467" cy="456"/>
                </a:xfrm>
                <a:prstGeom prst="rect">
                  <a:avLst/>
                </a:prstGeom>
                <a:solidFill>
                  <a:schemeClr val="tx2">
                    <a:lumMod val="75000"/>
                  </a:schemeClr>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latin typeface="Century Schoolbook"/>
                    <a:ea typeface="MS PGothic" pitchFamily="34" charset="-128"/>
                    <a:cs typeface="Century Schoolbook"/>
                  </a:endParaRPr>
                </a:p>
              </p:txBody>
            </p:sp>
          </p:grpSp>
          <p:sp>
            <p:nvSpPr>
              <p:cNvPr id="283" name="Line 254"/>
              <p:cNvSpPr>
                <a:spLocks noChangeShapeType="1"/>
              </p:cNvSpPr>
              <p:nvPr/>
            </p:nvSpPr>
            <p:spPr bwMode="auto">
              <a:xfrm flipH="1">
                <a:off x="518" y="1011"/>
                <a:ext cx="13" cy="2013"/>
              </a:xfrm>
              <a:prstGeom prst="line">
                <a:avLst/>
              </a:prstGeom>
              <a:noFill/>
              <a:ln w="19050">
                <a:solidFill>
                  <a:schemeClr val="tx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90" name="Line 261"/>
              <p:cNvSpPr>
                <a:spLocks noChangeShapeType="1"/>
              </p:cNvSpPr>
              <p:nvPr/>
            </p:nvSpPr>
            <p:spPr bwMode="auto">
              <a:xfrm flipV="1">
                <a:off x="531" y="3011"/>
                <a:ext cx="3467" cy="10"/>
              </a:xfrm>
              <a:prstGeom prst="line">
                <a:avLst/>
              </a:prstGeom>
              <a:noFill/>
              <a:ln w="19050">
                <a:solidFill>
                  <a:srgbClr val="000000"/>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401690" name="Rectangle 253"/>
              <p:cNvSpPr>
                <a:spLocks noChangeArrowheads="1"/>
              </p:cNvSpPr>
              <p:nvPr/>
            </p:nvSpPr>
            <p:spPr bwMode="auto">
              <a:xfrm>
                <a:off x="642" y="2845"/>
                <a:ext cx="465" cy="172"/>
              </a:xfrm>
              <a:prstGeom prst="rect">
                <a:avLst/>
              </a:prstGeom>
              <a:solidFill>
                <a:srgbClr val="097C9F"/>
              </a:solidFill>
              <a:ln w="6350">
                <a:solidFill>
                  <a:srgbClr val="000000"/>
                </a:solidFill>
                <a:miter lim="800000"/>
                <a:headEnd/>
                <a:tailEnd/>
              </a:ln>
            </p:spPr>
            <p:txBody>
              <a:bodyPr/>
              <a:lstStyle/>
              <a:p>
                <a:pPr>
                  <a:lnSpc>
                    <a:spcPct val="95000"/>
                  </a:lnSpc>
                  <a:spcBef>
                    <a:spcPct val="45000"/>
                  </a:spcBef>
                  <a:defRPr/>
                </a:pPr>
                <a:endParaRPr lang="en-AU" sz="1400" b="1" dirty="0">
                  <a:solidFill>
                    <a:srgbClr val="000000"/>
                  </a:solidFill>
                  <a:latin typeface="Century Schoolbook"/>
                  <a:ea typeface="MS PGothic" charset="0"/>
                  <a:cs typeface="Century Schoolbook"/>
                </a:endParaRPr>
              </a:p>
            </p:txBody>
          </p:sp>
        </p:grpSp>
        <p:grpSp>
          <p:nvGrpSpPr>
            <p:cNvPr id="12" name="Group 513"/>
            <p:cNvGrpSpPr>
              <a:grpSpLocks/>
            </p:cNvGrpSpPr>
            <p:nvPr/>
          </p:nvGrpSpPr>
          <p:grpSpPr bwMode="auto">
            <a:xfrm>
              <a:off x="288" y="2496"/>
              <a:ext cx="3552" cy="1392"/>
              <a:chOff x="288" y="2496"/>
              <a:chExt cx="3552" cy="1392"/>
            </a:xfrm>
          </p:grpSpPr>
          <p:sp>
            <p:nvSpPr>
              <p:cNvPr id="11" name="AutoShape 273"/>
              <p:cNvSpPr>
                <a:spLocks noChangeAspect="1" noChangeArrowheads="1" noTextEdit="1"/>
              </p:cNvSpPr>
              <p:nvPr/>
            </p:nvSpPr>
            <p:spPr bwMode="auto">
              <a:xfrm>
                <a:off x="288" y="2496"/>
                <a:ext cx="3552" cy="1392"/>
              </a:xfrm>
              <a:prstGeom prst="rect">
                <a:avLst/>
              </a:prstGeom>
              <a:noFill/>
              <a:ln w="9525">
                <a:noFill/>
                <a:miter lim="800000"/>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387147" name="Rectangle 508"/>
              <p:cNvSpPr>
                <a:spLocks noChangeArrowheads="1"/>
              </p:cNvSpPr>
              <p:nvPr/>
            </p:nvSpPr>
            <p:spPr bwMode="auto">
              <a:xfrm>
                <a:off x="416" y="3354"/>
                <a:ext cx="0" cy="13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spcBef>
                    <a:spcPct val="45000"/>
                  </a:spcBef>
                </a:pPr>
                <a:endParaRPr lang="fr-FR" sz="1400" b="1" dirty="0">
                  <a:solidFill>
                    <a:srgbClr val="000000"/>
                  </a:solidFill>
                  <a:latin typeface="Century Schoolbook"/>
                  <a:ea typeface="MS PGothic" pitchFamily="34" charset="-128"/>
                  <a:cs typeface="Century Schoolbook"/>
                </a:endParaRPr>
              </a:p>
            </p:txBody>
          </p:sp>
          <p:sp>
            <p:nvSpPr>
              <p:cNvPr id="387148" name="Rectangle 512"/>
              <p:cNvSpPr>
                <a:spLocks noChangeArrowheads="1"/>
              </p:cNvSpPr>
              <p:nvPr/>
            </p:nvSpPr>
            <p:spPr bwMode="auto">
              <a:xfrm>
                <a:off x="405" y="2560"/>
                <a:ext cx="0" cy="13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spcBef>
                    <a:spcPct val="45000"/>
                  </a:spcBef>
                </a:pPr>
                <a:endParaRPr lang="fr-FR" sz="1400" b="1" dirty="0">
                  <a:solidFill>
                    <a:srgbClr val="000000"/>
                  </a:solidFill>
                  <a:latin typeface="Century Schoolbook"/>
                  <a:ea typeface="MS PGothic" pitchFamily="34" charset="-128"/>
                  <a:cs typeface="Century Schoolbook"/>
                </a:endParaRPr>
              </a:p>
            </p:txBody>
          </p:sp>
        </p:grpSp>
      </p:grpSp>
      <p:sp>
        <p:nvSpPr>
          <p:cNvPr id="54" name="Rectangle 31"/>
          <p:cNvSpPr>
            <a:spLocks noChangeArrowheads="1"/>
          </p:cNvSpPr>
          <p:nvPr/>
        </p:nvSpPr>
        <p:spPr bwMode="auto">
          <a:xfrm>
            <a:off x="4534984" y="4194651"/>
            <a:ext cx="727075" cy="1240083"/>
          </a:xfrm>
          <a:prstGeom prst="rect">
            <a:avLst/>
          </a:prstGeom>
          <a:solidFill>
            <a:srgbClr val="F2AF46"/>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latin typeface="Century Schoolbook"/>
              <a:ea typeface="MS PGothic" pitchFamily="34" charset="-128"/>
              <a:cs typeface="Century Schoolbook"/>
            </a:endParaRPr>
          </a:p>
        </p:txBody>
      </p:sp>
      <p:sp>
        <p:nvSpPr>
          <p:cNvPr id="55" name="Rectangle 141"/>
          <p:cNvSpPr>
            <a:spLocks noChangeArrowheads="1"/>
          </p:cNvSpPr>
          <p:nvPr/>
        </p:nvSpPr>
        <p:spPr bwMode="auto">
          <a:xfrm>
            <a:off x="5365544" y="3271059"/>
            <a:ext cx="741363" cy="2163676"/>
          </a:xfrm>
          <a:prstGeom prst="rect">
            <a:avLst/>
          </a:prstGeom>
          <a:solidFill>
            <a:schemeClr val="tx2">
              <a:lumMod val="75000"/>
            </a:schemeClr>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latin typeface="Century Schoolbook"/>
              <a:ea typeface="MS PGothic" pitchFamily="34" charset="-128"/>
              <a:cs typeface="Century Schoolbook"/>
            </a:endParaRPr>
          </a:p>
        </p:txBody>
      </p:sp>
      <p:sp>
        <p:nvSpPr>
          <p:cNvPr id="56" name="Rectangle 253"/>
          <p:cNvSpPr>
            <a:spLocks noChangeArrowheads="1"/>
          </p:cNvSpPr>
          <p:nvPr/>
        </p:nvSpPr>
        <p:spPr bwMode="auto">
          <a:xfrm>
            <a:off x="3702836" y="4797553"/>
            <a:ext cx="738188" cy="637182"/>
          </a:xfrm>
          <a:prstGeom prst="rect">
            <a:avLst/>
          </a:prstGeom>
          <a:solidFill>
            <a:srgbClr val="097C9F"/>
          </a:solidFill>
          <a:ln w="6350">
            <a:solidFill>
              <a:srgbClr val="000000"/>
            </a:solidFill>
            <a:miter lim="800000"/>
            <a:headEnd/>
            <a:tailEnd/>
          </a:ln>
        </p:spPr>
        <p:txBody>
          <a:bodyPr/>
          <a:lstStyle/>
          <a:p>
            <a:pPr>
              <a:lnSpc>
                <a:spcPct val="95000"/>
              </a:lnSpc>
              <a:spcBef>
                <a:spcPct val="45000"/>
              </a:spcBef>
              <a:defRPr/>
            </a:pPr>
            <a:endParaRPr lang="en-AU" sz="1400" b="1" dirty="0">
              <a:solidFill>
                <a:srgbClr val="000000"/>
              </a:solidFill>
              <a:latin typeface="Century Schoolbook"/>
              <a:ea typeface="MS PGothic" charset="0"/>
              <a:cs typeface="Century Schoolbook"/>
            </a:endParaRPr>
          </a:p>
        </p:txBody>
      </p:sp>
      <p:sp>
        <p:nvSpPr>
          <p:cNvPr id="387084" name="Rectangle 28"/>
          <p:cNvSpPr>
            <a:spLocks noGrp="1" noChangeArrowheads="1"/>
          </p:cNvSpPr>
          <p:nvPr>
            <p:ph type="title"/>
          </p:nvPr>
        </p:nvSpPr>
        <p:spPr>
          <a:xfrm>
            <a:off x="1001713" y="927612"/>
            <a:ext cx="7202487" cy="574674"/>
          </a:xfrm>
        </p:spPr>
        <p:txBody>
          <a:bodyPr>
            <a:normAutofit fontScale="90000"/>
          </a:bodyPr>
          <a:lstStyle/>
          <a:p>
            <a:pPr algn="ctr" eaLnBrk="1" hangingPunct="1"/>
            <a:r>
              <a:rPr lang="fr-BE" sz="2800" cap="small" dirty="0" smtClean="0">
                <a:solidFill>
                  <a:srgbClr val="A90F03"/>
                </a:solidFill>
                <a:latin typeface="Futura Std Medium"/>
                <a:ea typeface="ＭＳ Ｐゴシック" pitchFamily="-1" charset="-128"/>
                <a:cs typeface="Trebuchet MS"/>
              </a:rPr>
              <a:t>Side Effects of SGLT2 Inhibitors </a:t>
            </a:r>
            <a:br>
              <a:rPr lang="fr-BE" sz="2800" cap="small" dirty="0" smtClean="0">
                <a:solidFill>
                  <a:srgbClr val="A90F03"/>
                </a:solidFill>
                <a:latin typeface="Futura Std Medium"/>
                <a:ea typeface="ＭＳ Ｐゴシック" pitchFamily="-1" charset="-128"/>
                <a:cs typeface="Trebuchet MS"/>
              </a:rPr>
            </a:br>
            <a:r>
              <a:rPr lang="fr-BE" sz="2800" cap="small" dirty="0" smtClean="0">
                <a:solidFill>
                  <a:srgbClr val="A90F03"/>
                </a:solidFill>
                <a:latin typeface="Futura Std Medium"/>
                <a:ea typeface="ＭＳ Ｐゴシック" pitchFamily="-1" charset="-128"/>
                <a:cs typeface="Trebuchet MS"/>
              </a:rPr>
              <a:t>in relation to circulating volume</a:t>
            </a:r>
            <a:endParaRPr lang="en-US" sz="2800" cap="small" dirty="0">
              <a:solidFill>
                <a:srgbClr val="A90F03"/>
              </a:solidFill>
              <a:latin typeface="Futura Std Medium"/>
              <a:ea typeface="ＭＳ Ｐゴシック" pitchFamily="-1" charset="-128"/>
              <a:cs typeface="Trebuchet MS"/>
            </a:endParaRPr>
          </a:p>
        </p:txBody>
      </p:sp>
      <p:sp>
        <p:nvSpPr>
          <p:cNvPr id="387092" name="TextBox 31"/>
          <p:cNvSpPr txBox="1">
            <a:spLocks noChangeArrowheads="1"/>
          </p:cNvSpPr>
          <p:nvPr/>
        </p:nvSpPr>
        <p:spPr bwMode="auto">
          <a:xfrm>
            <a:off x="955443" y="1632625"/>
            <a:ext cx="5022957" cy="328295"/>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CA" sz="1600" b="1" i="1" dirty="0" err="1" smtClean="0">
                <a:solidFill>
                  <a:srgbClr val="000000"/>
                </a:solidFill>
                <a:latin typeface="Century Schoolbook"/>
                <a:ea typeface="MS PGothic" pitchFamily="34" charset="-128"/>
                <a:cs typeface="Century Schoolbook"/>
              </a:rPr>
              <a:t>Canagliflozin</a:t>
            </a:r>
            <a:r>
              <a:rPr lang="fr-CA" sz="1600" b="1" i="1" dirty="0" smtClean="0">
                <a:solidFill>
                  <a:srgbClr val="000000"/>
                </a:solidFill>
                <a:latin typeface="Century Schoolbook"/>
                <a:ea typeface="MS PGothic" pitchFamily="34" charset="-128"/>
                <a:cs typeface="Century Schoolbook"/>
              </a:rPr>
              <a:t> </a:t>
            </a:r>
            <a:r>
              <a:rPr lang="fr-CA" sz="1600" b="1" i="1" dirty="0" err="1" smtClean="0">
                <a:solidFill>
                  <a:srgbClr val="000000"/>
                </a:solidFill>
                <a:latin typeface="Century Schoolbook"/>
                <a:ea typeface="MS PGothic" pitchFamily="34" charset="-128"/>
                <a:cs typeface="Century Schoolbook"/>
              </a:rPr>
              <a:t>pooled</a:t>
            </a:r>
            <a:r>
              <a:rPr lang="fr-CA" sz="1600" b="1" i="1" dirty="0" smtClean="0">
                <a:solidFill>
                  <a:srgbClr val="000000"/>
                </a:solidFill>
                <a:latin typeface="Century Schoolbook"/>
                <a:ea typeface="MS PGothic" pitchFamily="34" charset="-128"/>
                <a:cs typeface="Century Schoolbook"/>
              </a:rPr>
              <a:t> data</a:t>
            </a:r>
            <a:endParaRPr lang="fr-CA" sz="1600" b="1" i="1" dirty="0">
              <a:solidFill>
                <a:srgbClr val="000000"/>
              </a:solidFill>
              <a:latin typeface="Century Schoolbook"/>
              <a:ea typeface="MS PGothic" pitchFamily="34" charset="-128"/>
              <a:cs typeface="Century Schoolbook"/>
            </a:endParaRPr>
          </a:p>
        </p:txBody>
      </p:sp>
      <p:sp>
        <p:nvSpPr>
          <p:cNvPr id="2" name="TextBox 1"/>
          <p:cNvSpPr txBox="1"/>
          <p:nvPr/>
        </p:nvSpPr>
        <p:spPr>
          <a:xfrm>
            <a:off x="4229081" y="6037651"/>
            <a:ext cx="184666" cy="369332"/>
          </a:xfrm>
          <a:prstGeom prst="rect">
            <a:avLst/>
          </a:prstGeom>
          <a:noFill/>
        </p:spPr>
        <p:txBody>
          <a:bodyPr wrap="none" rtlCol="0">
            <a:spAutoFit/>
          </a:bodyPr>
          <a:lstStyle/>
          <a:p>
            <a:endParaRPr lang="en-US" dirty="0">
              <a:solidFill>
                <a:srgbClr val="000000"/>
              </a:solidFill>
            </a:endParaRPr>
          </a:p>
        </p:txBody>
      </p:sp>
      <p:sp>
        <p:nvSpPr>
          <p:cNvPr id="105" name="ZoneTexte 104">
            <a:hlinkClick r:id="rId4" action="ppaction://hlinksldjump"/>
          </p:cNvPr>
          <p:cNvSpPr txBox="1"/>
          <p:nvPr/>
        </p:nvSpPr>
        <p:spPr>
          <a:xfrm>
            <a:off x="8205109" y="7286589"/>
            <a:ext cx="938891" cy="430887"/>
          </a:xfrm>
          <a:prstGeom prst="rect">
            <a:avLst/>
          </a:prstGeom>
          <a:noFill/>
        </p:spPr>
        <p:txBody>
          <a:bodyPr wrap="none" rtlCol="0">
            <a:spAutoFit/>
          </a:bodyPr>
          <a:lstStyle/>
          <a:p>
            <a:r>
              <a:rPr lang="fr-CA" sz="2200" b="1" dirty="0" smtClean="0">
                <a:solidFill>
                  <a:srgbClr val="FFFFFF"/>
                </a:solidFill>
              </a:rPr>
              <a:t>MENU</a:t>
            </a:r>
            <a:endParaRPr lang="fr-CA" sz="2200" b="1" dirty="0">
              <a:solidFill>
                <a:srgbClr val="FFFFFF"/>
              </a:solidFill>
            </a:endParaRPr>
          </a:p>
        </p:txBody>
      </p:sp>
      <p:sp>
        <p:nvSpPr>
          <p:cNvPr id="106" name="Espace réservé du numéro de diapositive 4"/>
          <p:cNvSpPr>
            <a:spLocks noGrp="1"/>
          </p:cNvSpPr>
          <p:nvPr>
            <p:ph type="sldNum" sz="quarter" idx="12"/>
          </p:nvPr>
        </p:nvSpPr>
        <p:spPr>
          <a:xfrm>
            <a:off x="8342294" y="616265"/>
            <a:ext cx="504056" cy="360039"/>
          </a:xfrm>
        </p:spPr>
        <p:txBody>
          <a:bodyPr/>
          <a:lstStyle/>
          <a:p>
            <a:fld id="{3FE1A873-9A61-4725-97A1-6983DABC3932}" type="slidenum">
              <a:rPr lang="en-CA" smtClean="0">
                <a:solidFill>
                  <a:prstClr val="white">
                    <a:alpha val="99000"/>
                  </a:prstClr>
                </a:solidFill>
                <a:latin typeface="Century Gothic"/>
                <a:cs typeface="Century Gothic"/>
              </a:rPr>
              <a:pPr/>
              <a:t>31</a:t>
            </a:fld>
            <a:endParaRPr lang="en-CA" dirty="0">
              <a:solidFill>
                <a:prstClr val="white">
                  <a:alpha val="99000"/>
                </a:prstClr>
              </a:solidFill>
              <a:latin typeface="Century Gothic"/>
              <a:cs typeface="Century Gothic"/>
            </a:endParaRPr>
          </a:p>
        </p:txBody>
      </p:sp>
      <p:sp>
        <p:nvSpPr>
          <p:cNvPr id="124" name="ZoneTexte 123"/>
          <p:cNvSpPr txBox="1"/>
          <p:nvPr/>
        </p:nvSpPr>
        <p:spPr>
          <a:xfrm>
            <a:off x="491587" y="4292583"/>
            <a:ext cx="275661" cy="307777"/>
          </a:xfrm>
          <a:prstGeom prst="rect">
            <a:avLst/>
          </a:prstGeom>
          <a:noFill/>
        </p:spPr>
        <p:txBody>
          <a:bodyPr wrap="none" rtlCol="0">
            <a:spAutoFit/>
          </a:bodyPr>
          <a:lstStyle/>
          <a:p>
            <a:r>
              <a:rPr lang="fr-CA" sz="1400" dirty="0" smtClean="0"/>
              <a:t>4</a:t>
            </a:r>
            <a:endParaRPr lang="fr-CA" sz="1400" dirty="0"/>
          </a:p>
        </p:txBody>
      </p:sp>
      <p:sp>
        <p:nvSpPr>
          <p:cNvPr id="126" name="ZoneTexte 125"/>
          <p:cNvSpPr txBox="1"/>
          <p:nvPr/>
        </p:nvSpPr>
        <p:spPr>
          <a:xfrm>
            <a:off x="491581" y="3791494"/>
            <a:ext cx="275661" cy="307777"/>
          </a:xfrm>
          <a:prstGeom prst="rect">
            <a:avLst/>
          </a:prstGeom>
          <a:noFill/>
        </p:spPr>
        <p:txBody>
          <a:bodyPr wrap="none" rtlCol="0">
            <a:spAutoFit/>
          </a:bodyPr>
          <a:lstStyle/>
          <a:p>
            <a:r>
              <a:rPr lang="fr-CA" sz="1400" dirty="0" smtClean="0"/>
              <a:t>6</a:t>
            </a:r>
            <a:endParaRPr lang="fr-CA" sz="1400" dirty="0"/>
          </a:p>
        </p:txBody>
      </p:sp>
      <p:sp>
        <p:nvSpPr>
          <p:cNvPr id="127" name="ZoneTexte 126"/>
          <p:cNvSpPr txBox="1"/>
          <p:nvPr/>
        </p:nvSpPr>
        <p:spPr>
          <a:xfrm>
            <a:off x="504404" y="3303233"/>
            <a:ext cx="275661" cy="307777"/>
          </a:xfrm>
          <a:prstGeom prst="rect">
            <a:avLst/>
          </a:prstGeom>
          <a:noFill/>
        </p:spPr>
        <p:txBody>
          <a:bodyPr wrap="none" rtlCol="0">
            <a:spAutoFit/>
          </a:bodyPr>
          <a:lstStyle/>
          <a:p>
            <a:r>
              <a:rPr lang="fr-CA" sz="1400" dirty="0" smtClean="0"/>
              <a:t>8</a:t>
            </a:r>
            <a:endParaRPr lang="fr-CA" sz="1400" dirty="0"/>
          </a:p>
        </p:txBody>
      </p:sp>
      <p:sp>
        <p:nvSpPr>
          <p:cNvPr id="128" name="ZoneTexte 127"/>
          <p:cNvSpPr txBox="1"/>
          <p:nvPr/>
        </p:nvSpPr>
        <p:spPr>
          <a:xfrm>
            <a:off x="414595" y="2819333"/>
            <a:ext cx="366657" cy="307777"/>
          </a:xfrm>
          <a:prstGeom prst="rect">
            <a:avLst/>
          </a:prstGeom>
          <a:noFill/>
        </p:spPr>
        <p:txBody>
          <a:bodyPr wrap="none" rtlCol="0">
            <a:spAutoFit/>
          </a:bodyPr>
          <a:lstStyle/>
          <a:p>
            <a:r>
              <a:rPr lang="fr-CA" sz="1400" dirty="0" smtClean="0"/>
              <a:t>10</a:t>
            </a:r>
            <a:endParaRPr lang="fr-CA" sz="1400" dirty="0"/>
          </a:p>
        </p:txBody>
      </p:sp>
      <p:sp>
        <p:nvSpPr>
          <p:cNvPr id="129" name="ZoneTexte 128"/>
          <p:cNvSpPr txBox="1"/>
          <p:nvPr/>
        </p:nvSpPr>
        <p:spPr>
          <a:xfrm>
            <a:off x="414589" y="2339539"/>
            <a:ext cx="366657" cy="307777"/>
          </a:xfrm>
          <a:prstGeom prst="rect">
            <a:avLst/>
          </a:prstGeom>
          <a:noFill/>
        </p:spPr>
        <p:txBody>
          <a:bodyPr wrap="none" rtlCol="0">
            <a:spAutoFit/>
          </a:bodyPr>
          <a:lstStyle/>
          <a:p>
            <a:r>
              <a:rPr lang="fr-CA" sz="1400" dirty="0" smtClean="0"/>
              <a:t>12</a:t>
            </a:r>
            <a:endParaRPr lang="fr-CA" sz="1400" dirty="0"/>
          </a:p>
        </p:txBody>
      </p:sp>
      <p:sp>
        <p:nvSpPr>
          <p:cNvPr id="138" name="Rectangle 28"/>
          <p:cNvSpPr txBox="1">
            <a:spLocks noChangeArrowheads="1"/>
          </p:cNvSpPr>
          <p:nvPr/>
        </p:nvSpPr>
        <p:spPr>
          <a:xfrm>
            <a:off x="1255713" y="712096"/>
            <a:ext cx="7202487" cy="574674"/>
          </a:xfrm>
          <a:prstGeom prst="rect">
            <a:avLst/>
          </a:prstGeom>
        </p:spPr>
        <p:txBody>
          <a:bodyPr vert="horz" lIns="91440" tIns="45720" rIns="91440" bIns="4572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BE" sz="2800" cap="small" dirty="0" smtClean="0">
                <a:solidFill>
                  <a:srgbClr val="A90F03"/>
                </a:solidFill>
                <a:effectLst>
                  <a:outerShdw blurRad="38100" dist="38100" dir="2700000" algn="tl">
                    <a:srgbClr val="000000">
                      <a:alpha val="43137"/>
                    </a:srgbClr>
                  </a:outerShdw>
                </a:effectLst>
                <a:latin typeface="Futura Std Medium"/>
                <a:ea typeface="ＭＳ Ｐゴシック" pitchFamily="-1" charset="-128"/>
                <a:cs typeface="Trebuchet MS"/>
              </a:rPr>
              <a:t>Volume Depletion</a:t>
            </a:r>
            <a:endParaRPr kumimoji="0" lang="en-US" sz="2800" i="0" u="none" strike="noStrike" kern="1200" cap="small" spc="0" normalizeH="0" baseline="0" noProof="0" dirty="0">
              <a:ln>
                <a:noFill/>
              </a:ln>
              <a:solidFill>
                <a:srgbClr val="A90F03"/>
              </a:solidFill>
              <a:effectLst>
                <a:outerShdw blurRad="38100" dist="38100" dir="2700000" algn="tl">
                  <a:srgbClr val="000000">
                    <a:alpha val="43137"/>
                  </a:srgbClr>
                </a:outerShdw>
              </a:effectLst>
              <a:uLnTx/>
              <a:uFillTx/>
              <a:latin typeface="Futura Std Medium"/>
              <a:ea typeface="ＭＳ Ｐゴシック" pitchFamily="-1" charset="-128"/>
              <a:cs typeface="Trebuchet MS"/>
            </a:endParaRPr>
          </a:p>
        </p:txBody>
      </p:sp>
      <p:graphicFrame>
        <p:nvGraphicFramePr>
          <p:cNvPr id="139" name="Group 10"/>
          <p:cNvGraphicFramePr>
            <a:graphicFrameLocks noGrp="1"/>
          </p:cNvGraphicFramePr>
          <p:nvPr>
            <p:extLst>
              <p:ext uri="{D42A27DB-BD31-4B8C-83A1-F6EECF244321}">
                <p14:modId xmlns:p14="http://schemas.microsoft.com/office/powerpoint/2010/main" val="113590398"/>
              </p:ext>
            </p:extLst>
          </p:nvPr>
        </p:nvGraphicFramePr>
        <p:xfrm>
          <a:off x="0" y="12828"/>
          <a:ext cx="9143998" cy="670560"/>
        </p:xfrm>
        <a:graphic>
          <a:graphicData uri="http://schemas.openxmlformats.org/drawingml/2006/table">
            <a:tbl>
              <a:tblPr/>
              <a:tblGrid>
                <a:gridCol w="1806998"/>
                <a:gridCol w="1318811"/>
                <a:gridCol w="1395391"/>
                <a:gridCol w="812800"/>
                <a:gridCol w="1257300"/>
                <a:gridCol w="1427028"/>
                <a:gridCol w="1125670"/>
              </a:tblGrid>
              <a:tr h="670560">
                <a:tc>
                  <a:txBody>
                    <a:bodyPr/>
                    <a:lstStyle/>
                    <a:p>
                      <a:pPr algn="ctr">
                        <a:tabLst>
                          <a:tab pos="909638" algn="l"/>
                        </a:tabLst>
                      </a:pPr>
                      <a:r>
                        <a:rPr lang="en-US" sz="1600" dirty="0" smtClean="0">
                          <a:solidFill>
                            <a:schemeClr val="bg1"/>
                          </a:solidFill>
                          <a:latin typeface="Futura Std Book"/>
                          <a:sym typeface="Calibri" pitchFamily="34" charset="0"/>
                        </a:rPr>
                        <a:t>Mechanism: Induces </a:t>
                      </a:r>
                      <a:r>
                        <a:rPr lang="en-US" sz="1600" dirty="0" err="1" smtClean="0">
                          <a:solidFill>
                            <a:schemeClr val="bg1"/>
                          </a:solidFill>
                          <a:latin typeface="Futura Std Book"/>
                          <a:sym typeface="Calibri" pitchFamily="34" charset="0"/>
                        </a:rPr>
                        <a:t>glucosuria</a:t>
                      </a:r>
                      <a:endParaRPr lang="en-US" sz="1600" dirty="0">
                        <a:solidFill>
                          <a:schemeClr val="bg1"/>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500" dirty="0" smtClean="0">
                          <a:solidFill>
                            <a:srgbClr val="FFFFFF"/>
                          </a:solidFill>
                          <a:latin typeface="Futura Std Book"/>
                          <a:sym typeface="Calibri" pitchFamily="34" charset="0"/>
                        </a:rPr>
                        <a:t>Reduces</a:t>
                      </a:r>
                      <a:r>
                        <a:rPr lang="en-US" sz="1500" baseline="0" dirty="0" smtClean="0">
                          <a:solidFill>
                            <a:srgbClr val="FFFFFF"/>
                          </a:solidFill>
                          <a:latin typeface="Futura Std Book"/>
                          <a:sym typeface="Calibri" pitchFamily="34" charset="0"/>
                        </a:rPr>
                        <a:t> </a:t>
                      </a:r>
                      <a:r>
                        <a:rPr lang="en-US" sz="1500" dirty="0" smtClean="0">
                          <a:solidFill>
                            <a:srgbClr val="FFFFFF"/>
                          </a:solidFill>
                          <a:latin typeface="Futura Std Book"/>
                          <a:sym typeface="Calibri" pitchFamily="34" charset="0"/>
                        </a:rPr>
                        <a:t>A1c: 0.5 to 1.2%</a:t>
                      </a:r>
                      <a:endParaRPr lang="en-US" sz="15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400" dirty="0" smtClean="0">
                          <a:solidFill>
                            <a:srgbClr val="FFFFFF"/>
                          </a:solidFill>
                          <a:latin typeface="Futura Std Book"/>
                          <a:sym typeface="Calibri" pitchFamily="34" charset="0"/>
                        </a:rPr>
                        <a:t>Reduces weight: 1.0 to 3.7 Kg</a:t>
                      </a:r>
                      <a:endParaRPr lang="en-US" sz="14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FFFFFF"/>
                          </a:solidFill>
                          <a:latin typeface="Futura Std Book"/>
                          <a:sym typeface="Calibri" pitchFamily="34" charset="0"/>
                        </a:rPr>
                        <a:t>Rare Hypos</a:t>
                      </a:r>
                      <a:endParaRPr lang="en-US" sz="16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400" dirty="0" smtClean="0">
                          <a:solidFill>
                            <a:srgbClr val="FFFFFF"/>
                          </a:solidFill>
                          <a:latin typeface="Futura Std Book"/>
                          <a:sym typeface="Calibri" pitchFamily="34" charset="0"/>
                        </a:rPr>
                        <a:t>Reduces BP: 1.7 to 6.6 </a:t>
                      </a:r>
                      <a:endParaRPr lang="en-US" sz="14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en-US" sz="1600" b="0" i="0" u="none" strike="noStrike" cap="none" normalizeH="0" baseline="0" dirty="0" smtClean="0">
                          <a:ln>
                            <a:noFill/>
                          </a:ln>
                          <a:solidFill>
                            <a:srgbClr val="FFFFFF"/>
                          </a:solidFill>
                          <a:effectLst/>
                          <a:latin typeface="Futura Std Book"/>
                          <a:ea typeface="ヒラギノ角ゴ ProN W3" charset="0"/>
                          <a:cs typeface="ヒラギノ角ゴ ProN W3" charset="0"/>
                          <a:sym typeface="Calibri" charset="0"/>
                        </a:rPr>
                        <a:t>Side Effects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0000"/>
                    </a:solid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r>
                        <a:rPr kumimoji="0" lang="en-US" sz="1600" u="none" strike="noStrike" cap="none" normalizeH="0" baseline="0" dirty="0" smtClean="0">
                          <a:ln>
                            <a:noFill/>
                          </a:ln>
                          <a:solidFill>
                            <a:schemeClr val="bg1"/>
                          </a:solidFill>
                          <a:effectLst/>
                          <a:latin typeface="Futura Std Book"/>
                          <a:sym typeface="Calibri" charset="0"/>
                        </a:rPr>
                        <a:t>Summary</a:t>
                      </a:r>
                      <a:endParaRPr kumimoji="0" lang="en-US" sz="1600" b="0" i="0" u="none" strike="noStrike" cap="none" normalizeH="0" baseline="0" dirty="0" smtClean="0">
                        <a:ln>
                          <a:noFill/>
                        </a:ln>
                        <a:solidFill>
                          <a:schemeClr val="bg1"/>
                        </a:solidFill>
                        <a:effectLst/>
                        <a:latin typeface="Futura Std Book"/>
                        <a:ea typeface="Calibri" charset="0"/>
                        <a:cs typeface="Calibri" charset="0"/>
                        <a:sym typeface="Calibri"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57" name="TextBox 13"/>
          <p:cNvSpPr txBox="1">
            <a:spLocks noChangeArrowheads="1"/>
          </p:cNvSpPr>
          <p:nvPr/>
        </p:nvSpPr>
        <p:spPr bwMode="auto">
          <a:xfrm>
            <a:off x="4499672" y="5480755"/>
            <a:ext cx="731838" cy="532838"/>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500" b="1" dirty="0" smtClean="0">
                <a:solidFill>
                  <a:srgbClr val="000000"/>
                </a:solidFill>
                <a:latin typeface="Century Schoolbook"/>
                <a:ea typeface="MS PGothic" pitchFamily="34" charset="-128"/>
                <a:cs typeface="Century Schoolbook"/>
              </a:rPr>
              <a:t>Cana </a:t>
            </a:r>
            <a:br>
              <a:rPr lang="en-US" sz="1500" b="1" dirty="0" smtClean="0">
                <a:solidFill>
                  <a:srgbClr val="000000"/>
                </a:solidFill>
                <a:latin typeface="Century Schoolbook"/>
                <a:ea typeface="MS PGothic" pitchFamily="34" charset="-128"/>
                <a:cs typeface="Century Schoolbook"/>
              </a:rPr>
            </a:br>
            <a:r>
              <a:rPr lang="en-US" sz="1500" b="1" dirty="0" smtClean="0">
                <a:solidFill>
                  <a:srgbClr val="000000"/>
                </a:solidFill>
                <a:latin typeface="Century Schoolbook"/>
                <a:ea typeface="MS PGothic" pitchFamily="34" charset="-128"/>
                <a:cs typeface="Century Schoolbook"/>
              </a:rPr>
              <a:t>100</a:t>
            </a:r>
            <a:endParaRPr lang="en-US" sz="1500" b="1" dirty="0">
              <a:solidFill>
                <a:srgbClr val="000000"/>
              </a:solidFill>
              <a:latin typeface="Century Schoolbook"/>
              <a:ea typeface="MS PGothic" pitchFamily="34" charset="-128"/>
              <a:cs typeface="Century Schoolbook"/>
            </a:endParaRPr>
          </a:p>
        </p:txBody>
      </p:sp>
      <p:sp>
        <p:nvSpPr>
          <p:cNvPr id="58" name="TextBox 14"/>
          <p:cNvSpPr txBox="1">
            <a:spLocks noChangeArrowheads="1"/>
          </p:cNvSpPr>
          <p:nvPr/>
        </p:nvSpPr>
        <p:spPr bwMode="auto">
          <a:xfrm>
            <a:off x="5362112" y="5475201"/>
            <a:ext cx="736600" cy="532838"/>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500" b="1" dirty="0" smtClean="0">
                <a:solidFill>
                  <a:srgbClr val="000000"/>
                </a:solidFill>
                <a:latin typeface="Century Schoolbook"/>
                <a:ea typeface="MS PGothic" pitchFamily="34" charset="-128"/>
                <a:cs typeface="Century Schoolbook"/>
              </a:rPr>
              <a:t>Cana</a:t>
            </a:r>
            <a:br>
              <a:rPr lang="en-US" sz="1500" b="1" dirty="0" smtClean="0">
                <a:solidFill>
                  <a:srgbClr val="000000"/>
                </a:solidFill>
                <a:latin typeface="Century Schoolbook"/>
                <a:ea typeface="MS PGothic" pitchFamily="34" charset="-128"/>
                <a:cs typeface="Century Schoolbook"/>
              </a:rPr>
            </a:br>
            <a:r>
              <a:rPr lang="en-US" sz="1500" b="1" dirty="0" smtClean="0">
                <a:solidFill>
                  <a:srgbClr val="000000"/>
                </a:solidFill>
                <a:latin typeface="Century Schoolbook"/>
                <a:ea typeface="MS PGothic" pitchFamily="34" charset="-128"/>
                <a:cs typeface="Century Schoolbook"/>
              </a:rPr>
              <a:t>300</a:t>
            </a:r>
            <a:endParaRPr lang="en-US" sz="1500" b="1" dirty="0">
              <a:solidFill>
                <a:srgbClr val="000000"/>
              </a:solidFill>
              <a:latin typeface="Century Schoolbook"/>
              <a:ea typeface="MS PGothic" pitchFamily="34" charset="-128"/>
              <a:cs typeface="Century Schoolbook"/>
            </a:endParaRPr>
          </a:p>
        </p:txBody>
      </p:sp>
      <p:sp>
        <p:nvSpPr>
          <p:cNvPr id="59" name="TextBox 16"/>
          <p:cNvSpPr txBox="1">
            <a:spLocks noChangeArrowheads="1"/>
          </p:cNvSpPr>
          <p:nvPr/>
        </p:nvSpPr>
        <p:spPr bwMode="auto">
          <a:xfrm>
            <a:off x="3344061" y="5558378"/>
            <a:ext cx="1470026" cy="31354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BE" sz="1500" b="1" dirty="0" smtClean="0">
                <a:solidFill>
                  <a:srgbClr val="000000"/>
                </a:solidFill>
                <a:latin typeface="Century Schoolbook"/>
                <a:ea typeface="MS PGothic" pitchFamily="34" charset="-128"/>
                <a:cs typeface="Century Schoolbook"/>
              </a:rPr>
              <a:t>Other</a:t>
            </a:r>
            <a:endParaRPr lang="fr-BE" sz="1500" b="1" dirty="0">
              <a:solidFill>
                <a:srgbClr val="000000"/>
              </a:solidFill>
              <a:latin typeface="Century Schoolbook"/>
              <a:ea typeface="MS PGothic" pitchFamily="34" charset="-128"/>
              <a:cs typeface="Century Schoolbook"/>
            </a:endParaRPr>
          </a:p>
        </p:txBody>
      </p:sp>
      <p:sp>
        <p:nvSpPr>
          <p:cNvPr id="60" name="ZoneTexte 59"/>
          <p:cNvSpPr txBox="1"/>
          <p:nvPr/>
        </p:nvSpPr>
        <p:spPr>
          <a:xfrm>
            <a:off x="1488185" y="3399328"/>
            <a:ext cx="1466718" cy="461665"/>
          </a:xfrm>
          <a:prstGeom prst="rect">
            <a:avLst/>
          </a:prstGeom>
          <a:noFill/>
        </p:spPr>
        <p:txBody>
          <a:bodyPr wrap="none" rtlCol="0">
            <a:spAutoFit/>
          </a:bodyPr>
          <a:lstStyle/>
          <a:p>
            <a:r>
              <a:rPr lang="fr-CA" sz="2400" b="1" dirty="0" smtClean="0"/>
              <a:t>&lt; 75 </a:t>
            </a:r>
            <a:r>
              <a:rPr lang="fr-CA" sz="2400" b="1" dirty="0" err="1" smtClean="0"/>
              <a:t>years</a:t>
            </a:r>
            <a:endParaRPr lang="fr-CA" sz="2400" b="1" dirty="0"/>
          </a:p>
        </p:txBody>
      </p:sp>
      <p:sp>
        <p:nvSpPr>
          <p:cNvPr id="61" name="ZoneTexte 60"/>
          <p:cNvSpPr txBox="1"/>
          <p:nvPr/>
        </p:nvSpPr>
        <p:spPr>
          <a:xfrm>
            <a:off x="4334676" y="2499855"/>
            <a:ext cx="1466718" cy="461665"/>
          </a:xfrm>
          <a:prstGeom prst="rect">
            <a:avLst/>
          </a:prstGeom>
          <a:noFill/>
        </p:spPr>
        <p:txBody>
          <a:bodyPr wrap="none" rtlCol="0">
            <a:spAutoFit/>
          </a:bodyPr>
          <a:lstStyle/>
          <a:p>
            <a:r>
              <a:rPr lang="fr-CA" sz="2400" b="1" dirty="0" smtClean="0"/>
              <a:t>≥ 75 </a:t>
            </a:r>
            <a:r>
              <a:rPr lang="fr-CA" sz="2400" b="1" dirty="0" err="1" smtClean="0"/>
              <a:t>years</a:t>
            </a:r>
            <a:endParaRPr lang="fr-CA" sz="2400" b="1" dirty="0"/>
          </a:p>
        </p:txBody>
      </p:sp>
      <p:sp>
        <p:nvSpPr>
          <p:cNvPr id="68" name="ZoneTexte 67"/>
          <p:cNvSpPr txBox="1"/>
          <p:nvPr/>
        </p:nvSpPr>
        <p:spPr>
          <a:xfrm>
            <a:off x="502860" y="4777694"/>
            <a:ext cx="275661" cy="307777"/>
          </a:xfrm>
          <a:prstGeom prst="rect">
            <a:avLst/>
          </a:prstGeom>
          <a:noFill/>
        </p:spPr>
        <p:txBody>
          <a:bodyPr wrap="none" rtlCol="0">
            <a:spAutoFit/>
          </a:bodyPr>
          <a:lstStyle/>
          <a:p>
            <a:r>
              <a:rPr lang="fr-CA" sz="1400" dirty="0" smtClean="0"/>
              <a:t>2</a:t>
            </a:r>
            <a:endParaRPr lang="fr-CA" sz="1400" dirty="0"/>
          </a:p>
        </p:txBody>
      </p:sp>
      <p:sp>
        <p:nvSpPr>
          <p:cNvPr id="69" name="ZoneTexte 68"/>
          <p:cNvSpPr txBox="1"/>
          <p:nvPr/>
        </p:nvSpPr>
        <p:spPr>
          <a:xfrm>
            <a:off x="488486" y="5250797"/>
            <a:ext cx="275661" cy="307777"/>
          </a:xfrm>
          <a:prstGeom prst="rect">
            <a:avLst/>
          </a:prstGeom>
          <a:noFill/>
        </p:spPr>
        <p:txBody>
          <a:bodyPr wrap="none" rtlCol="0">
            <a:spAutoFit/>
          </a:bodyPr>
          <a:lstStyle/>
          <a:p>
            <a:r>
              <a:rPr lang="fr-CA" sz="1400" dirty="0" smtClean="0"/>
              <a:t>0</a:t>
            </a:r>
            <a:endParaRPr lang="fr-CA" sz="1400" dirty="0"/>
          </a:p>
        </p:txBody>
      </p:sp>
      <p:sp>
        <p:nvSpPr>
          <p:cNvPr id="65" name="ZoneTexte 64"/>
          <p:cNvSpPr txBox="1"/>
          <p:nvPr/>
        </p:nvSpPr>
        <p:spPr>
          <a:xfrm>
            <a:off x="3795886" y="4911475"/>
            <a:ext cx="646331" cy="369332"/>
          </a:xfrm>
          <a:prstGeom prst="rect">
            <a:avLst/>
          </a:prstGeom>
          <a:noFill/>
        </p:spPr>
        <p:txBody>
          <a:bodyPr wrap="none" rtlCol="0">
            <a:spAutoFit/>
          </a:bodyPr>
          <a:lstStyle/>
          <a:p>
            <a:r>
              <a:rPr lang="fr-CA" dirty="0" smtClean="0">
                <a:solidFill>
                  <a:srgbClr val="FFFFFF"/>
                </a:solidFill>
              </a:rPr>
              <a:t>2.6%</a:t>
            </a:r>
            <a:endParaRPr lang="fr-CA" dirty="0">
              <a:solidFill>
                <a:srgbClr val="FFFFFF"/>
              </a:solidFill>
            </a:endParaRPr>
          </a:p>
        </p:txBody>
      </p:sp>
      <p:sp>
        <p:nvSpPr>
          <p:cNvPr id="66" name="ZoneTexte 65"/>
          <p:cNvSpPr txBox="1"/>
          <p:nvPr/>
        </p:nvSpPr>
        <p:spPr>
          <a:xfrm>
            <a:off x="4604125" y="4590780"/>
            <a:ext cx="646331" cy="369332"/>
          </a:xfrm>
          <a:prstGeom prst="rect">
            <a:avLst/>
          </a:prstGeom>
          <a:noFill/>
        </p:spPr>
        <p:txBody>
          <a:bodyPr wrap="none" rtlCol="0">
            <a:spAutoFit/>
          </a:bodyPr>
          <a:lstStyle/>
          <a:p>
            <a:r>
              <a:rPr lang="fr-CA" dirty="0" smtClean="0"/>
              <a:t>4.9%</a:t>
            </a:r>
            <a:endParaRPr lang="fr-CA" dirty="0"/>
          </a:p>
        </p:txBody>
      </p:sp>
      <p:sp>
        <p:nvSpPr>
          <p:cNvPr id="67" name="ZoneTexte 66"/>
          <p:cNvSpPr txBox="1"/>
          <p:nvPr/>
        </p:nvSpPr>
        <p:spPr>
          <a:xfrm>
            <a:off x="5425193" y="4180293"/>
            <a:ext cx="646331" cy="369332"/>
          </a:xfrm>
          <a:prstGeom prst="rect">
            <a:avLst/>
          </a:prstGeom>
          <a:noFill/>
        </p:spPr>
        <p:txBody>
          <a:bodyPr wrap="none" rtlCol="0">
            <a:spAutoFit/>
          </a:bodyPr>
          <a:lstStyle/>
          <a:p>
            <a:r>
              <a:rPr lang="fr-CA" dirty="0" smtClean="0">
                <a:solidFill>
                  <a:srgbClr val="FFFFFF"/>
                </a:solidFill>
              </a:rPr>
              <a:t>8.7%</a:t>
            </a:r>
            <a:endParaRPr lang="fr-CA" dirty="0">
              <a:solidFill>
                <a:srgbClr val="FFFFFF"/>
              </a:solidFill>
            </a:endParaRPr>
          </a:p>
        </p:txBody>
      </p:sp>
      <p:sp>
        <p:nvSpPr>
          <p:cNvPr id="64" name="ZoneTexte 63"/>
          <p:cNvSpPr txBox="1"/>
          <p:nvPr/>
        </p:nvSpPr>
        <p:spPr>
          <a:xfrm>
            <a:off x="2743893" y="4911479"/>
            <a:ext cx="646331" cy="369332"/>
          </a:xfrm>
          <a:prstGeom prst="rect">
            <a:avLst/>
          </a:prstGeom>
          <a:noFill/>
        </p:spPr>
        <p:txBody>
          <a:bodyPr wrap="none" rtlCol="0">
            <a:spAutoFit/>
          </a:bodyPr>
          <a:lstStyle/>
          <a:p>
            <a:r>
              <a:rPr lang="fr-CA" dirty="0" smtClean="0">
                <a:solidFill>
                  <a:schemeClr val="bg1"/>
                </a:solidFill>
              </a:rPr>
              <a:t>3.1%</a:t>
            </a:r>
            <a:endParaRPr lang="fr-CA" dirty="0">
              <a:solidFill>
                <a:schemeClr val="bg1"/>
              </a:solidFill>
            </a:endParaRPr>
          </a:p>
        </p:txBody>
      </p:sp>
      <p:sp>
        <p:nvSpPr>
          <p:cNvPr id="63" name="ZoneTexte 62"/>
          <p:cNvSpPr txBox="1"/>
          <p:nvPr/>
        </p:nvSpPr>
        <p:spPr>
          <a:xfrm>
            <a:off x="1909995" y="4989971"/>
            <a:ext cx="646331" cy="369332"/>
          </a:xfrm>
          <a:prstGeom prst="rect">
            <a:avLst/>
          </a:prstGeom>
          <a:noFill/>
        </p:spPr>
        <p:txBody>
          <a:bodyPr wrap="square" rtlCol="0">
            <a:spAutoFit/>
          </a:bodyPr>
          <a:lstStyle/>
          <a:p>
            <a:r>
              <a:rPr lang="fr-CA" dirty="0" smtClean="0"/>
              <a:t>2.2%</a:t>
            </a:r>
            <a:endParaRPr lang="fr-CA" dirty="0"/>
          </a:p>
        </p:txBody>
      </p:sp>
      <p:sp>
        <p:nvSpPr>
          <p:cNvPr id="62" name="ZoneTexte 61"/>
          <p:cNvSpPr txBox="1"/>
          <p:nvPr/>
        </p:nvSpPr>
        <p:spPr>
          <a:xfrm>
            <a:off x="1077649" y="5092594"/>
            <a:ext cx="646331" cy="369332"/>
          </a:xfrm>
          <a:prstGeom prst="rect">
            <a:avLst/>
          </a:prstGeom>
          <a:noFill/>
        </p:spPr>
        <p:txBody>
          <a:bodyPr wrap="none" rtlCol="0">
            <a:spAutoFit/>
          </a:bodyPr>
          <a:lstStyle/>
          <a:p>
            <a:r>
              <a:rPr lang="fr-CA" dirty="0" smtClean="0">
                <a:solidFill>
                  <a:srgbClr val="FFFFFF"/>
                </a:solidFill>
              </a:rPr>
              <a:t>1.4%</a:t>
            </a:r>
            <a:endParaRPr lang="fr-CA" dirty="0">
              <a:solidFill>
                <a:srgbClr val="FFFFFF"/>
              </a:solidFill>
            </a:endParaRPr>
          </a:p>
        </p:txBody>
      </p:sp>
      <p:sp>
        <p:nvSpPr>
          <p:cNvPr id="51" name="Rectangle 50"/>
          <p:cNvSpPr/>
          <p:nvPr/>
        </p:nvSpPr>
        <p:spPr>
          <a:xfrm>
            <a:off x="28059" y="6415572"/>
            <a:ext cx="9850408" cy="338554"/>
          </a:xfrm>
          <a:prstGeom prst="rect">
            <a:avLst/>
          </a:prstGeom>
        </p:spPr>
        <p:txBody>
          <a:bodyPr wrap="square">
            <a:spAutoFit/>
          </a:bodyPr>
          <a:lstStyle/>
          <a:p>
            <a:r>
              <a:rPr lang="fr-FR" sz="800" dirty="0" smtClean="0">
                <a:solidFill>
                  <a:srgbClr val="F8F8F8"/>
                </a:solidFill>
                <a:latin typeface="Monaco"/>
                <a:hlinkClick r:id="rId5"/>
              </a:rPr>
              <a:t>http://www.fda.gov/downloads/AdvisoryCommittees/CommitteesMeetingMaterials/Drugs/EndocrinologicandMetabolicDrugsAdvisoryCommittee/UCM336236.pdf. </a:t>
            </a:r>
          </a:p>
          <a:p>
            <a:r>
              <a:rPr lang="fr-FR" sz="800" dirty="0" smtClean="0">
                <a:solidFill>
                  <a:srgbClr val="F8F8F8"/>
                </a:solidFill>
                <a:latin typeface="Monaco"/>
                <a:hlinkClick r:id="rId5"/>
              </a:rPr>
              <a:t>Accessed January 23, 2013</a:t>
            </a:r>
            <a:endParaRPr lang="fr-CA" sz="800" dirty="0">
              <a:solidFill>
                <a:srgbClr val="F8F8F8"/>
              </a:solidFill>
              <a:latin typeface="Monaco"/>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50000" decel="50000" fill="hold" grpId="0" nodeType="clickEffect">
                                  <p:stCondLst>
                                    <p:cond delay="0"/>
                                  </p:stCondLst>
                                  <p:childTnLst>
                                    <p:anim calcmode="lin" valueType="num">
                                      <p:cBhvr additive="base">
                                        <p:cTn id="6" dur="3000"/>
                                        <p:tgtEl>
                                          <p:spTgt spid="387084"/>
                                        </p:tgtEl>
                                        <p:attrNameLst>
                                          <p:attrName>ppt_x</p:attrName>
                                        </p:attrNameLst>
                                      </p:cBhvr>
                                      <p:tavLst>
                                        <p:tav tm="0">
                                          <p:val>
                                            <p:strVal val="ppt_x"/>
                                          </p:val>
                                        </p:tav>
                                        <p:tav tm="100000">
                                          <p:val>
                                            <p:strVal val="1+ppt_w/2"/>
                                          </p:val>
                                        </p:tav>
                                      </p:tavLst>
                                    </p:anim>
                                    <p:anim calcmode="lin" valueType="num">
                                      <p:cBhvr additive="base">
                                        <p:cTn id="7" dur="3000"/>
                                        <p:tgtEl>
                                          <p:spTgt spid="387084"/>
                                        </p:tgtEl>
                                        <p:attrNameLst>
                                          <p:attrName>ppt_y</p:attrName>
                                        </p:attrNameLst>
                                      </p:cBhvr>
                                      <p:tavLst>
                                        <p:tav tm="0">
                                          <p:val>
                                            <p:strVal val="ppt_y"/>
                                          </p:val>
                                        </p:tav>
                                        <p:tav tm="100000">
                                          <p:val>
                                            <p:strVal val="ppt_y"/>
                                          </p:val>
                                        </p:tav>
                                      </p:tavLst>
                                    </p:anim>
                                    <p:set>
                                      <p:cBhvr>
                                        <p:cTn id="8" dur="1" fill="hold">
                                          <p:stCondLst>
                                            <p:cond delay="2999"/>
                                          </p:stCondLst>
                                        </p:cTn>
                                        <p:tgtEl>
                                          <p:spTgt spid="387084"/>
                                        </p:tgtEl>
                                        <p:attrNameLst>
                                          <p:attrName>style.visibility</p:attrName>
                                        </p:attrNameLst>
                                      </p:cBhvr>
                                      <p:to>
                                        <p:strVal val="hidden"/>
                                      </p:to>
                                    </p:set>
                                  </p:childTnLst>
                                </p:cTn>
                              </p:par>
                              <p:par>
                                <p:cTn id="9" presetID="2" presetClass="entr" presetSubtype="8" accel="50000" decel="50000" fill="hold" grpId="0" nodeType="with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additive="base">
                                        <p:cTn id="11" dur="3000" fill="hold"/>
                                        <p:tgtEl>
                                          <p:spTgt spid="138"/>
                                        </p:tgtEl>
                                        <p:attrNameLst>
                                          <p:attrName>ppt_x</p:attrName>
                                        </p:attrNameLst>
                                      </p:cBhvr>
                                      <p:tavLst>
                                        <p:tav tm="0">
                                          <p:val>
                                            <p:strVal val="0-#ppt_w/2"/>
                                          </p:val>
                                        </p:tav>
                                        <p:tav tm="100000">
                                          <p:val>
                                            <p:strVal val="#ppt_x"/>
                                          </p:val>
                                        </p:tav>
                                      </p:tavLst>
                                    </p:anim>
                                    <p:anim calcmode="lin" valueType="num">
                                      <p:cBhvr additive="base">
                                        <p:cTn id="12" dur="3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4" grpId="0"/>
      <p:bldP spid="1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bwMode="auto">
          <a:xfrm>
            <a:off x="180975" y="4063262"/>
            <a:ext cx="5967413" cy="2257195"/>
          </a:xfrm>
          <a:prstGeom prst="roundRect">
            <a:avLst/>
          </a:prstGeom>
          <a:solidFill>
            <a:schemeClr val="bg1"/>
          </a:solidFill>
          <a:ln w="69850" cap="flat" cmpd="sng" algn="ctr">
            <a:solidFill>
              <a:srgbClr val="C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2791">
              <a:lnSpc>
                <a:spcPct val="95000"/>
              </a:lnSpc>
              <a:spcBef>
                <a:spcPct val="45000"/>
              </a:spcBef>
              <a:defRPr/>
            </a:pPr>
            <a:endParaRPr lang="en-US" sz="1400" b="1" dirty="0">
              <a:solidFill>
                <a:srgbClr val="000000"/>
              </a:solidFill>
              <a:ea typeface="ヒラギノ角ゴ Pro W3" charset="0"/>
              <a:cs typeface="Arial" charset="0"/>
            </a:endParaRPr>
          </a:p>
        </p:txBody>
      </p:sp>
      <p:sp>
        <p:nvSpPr>
          <p:cNvPr id="387074" name="Rectangle 31"/>
          <p:cNvSpPr>
            <a:spLocks noChangeArrowheads="1"/>
          </p:cNvSpPr>
          <p:nvPr/>
        </p:nvSpPr>
        <p:spPr bwMode="auto">
          <a:xfrm>
            <a:off x="4430713" y="5740400"/>
            <a:ext cx="357187" cy="195263"/>
          </a:xfrm>
          <a:prstGeom prst="rect">
            <a:avLst/>
          </a:prstGeom>
          <a:solidFill>
            <a:srgbClr val="097C9F"/>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75" name="Rectangle 31"/>
          <p:cNvSpPr>
            <a:spLocks noChangeArrowheads="1"/>
          </p:cNvSpPr>
          <p:nvPr/>
        </p:nvSpPr>
        <p:spPr bwMode="auto">
          <a:xfrm>
            <a:off x="5486400" y="5559425"/>
            <a:ext cx="374650" cy="381000"/>
          </a:xfrm>
          <a:prstGeom prst="rect">
            <a:avLst/>
          </a:prstGeom>
          <a:solidFill>
            <a:srgbClr val="17375E"/>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76" name="Rectangle 31"/>
          <p:cNvSpPr>
            <a:spLocks noChangeArrowheads="1"/>
          </p:cNvSpPr>
          <p:nvPr/>
        </p:nvSpPr>
        <p:spPr bwMode="auto">
          <a:xfrm>
            <a:off x="4978400" y="5727700"/>
            <a:ext cx="357188" cy="212725"/>
          </a:xfrm>
          <a:prstGeom prst="rect">
            <a:avLst/>
          </a:prstGeom>
          <a:solidFill>
            <a:srgbClr val="F2AF46"/>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77" name="Rectangle 31"/>
          <p:cNvSpPr>
            <a:spLocks noChangeArrowheads="1"/>
          </p:cNvSpPr>
          <p:nvPr/>
        </p:nvSpPr>
        <p:spPr bwMode="auto">
          <a:xfrm>
            <a:off x="2584450" y="5672138"/>
            <a:ext cx="323850" cy="263525"/>
          </a:xfrm>
          <a:prstGeom prst="rect">
            <a:avLst/>
          </a:prstGeom>
          <a:solidFill>
            <a:srgbClr val="097C9F"/>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78" name="Rectangle 31"/>
          <p:cNvSpPr>
            <a:spLocks noChangeArrowheads="1"/>
          </p:cNvSpPr>
          <p:nvPr/>
        </p:nvSpPr>
        <p:spPr bwMode="auto">
          <a:xfrm>
            <a:off x="3657600" y="5440362"/>
            <a:ext cx="357188" cy="500063"/>
          </a:xfrm>
          <a:prstGeom prst="rect">
            <a:avLst/>
          </a:prstGeom>
          <a:solidFill>
            <a:srgbClr val="17375E"/>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79" name="Rectangle 31"/>
          <p:cNvSpPr>
            <a:spLocks noChangeArrowheads="1"/>
          </p:cNvSpPr>
          <p:nvPr/>
        </p:nvSpPr>
        <p:spPr bwMode="auto">
          <a:xfrm>
            <a:off x="3149600" y="5559425"/>
            <a:ext cx="323850" cy="381000"/>
          </a:xfrm>
          <a:prstGeom prst="rect">
            <a:avLst/>
          </a:prstGeom>
          <a:solidFill>
            <a:srgbClr val="F2AF46"/>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80" name="Rectangle 31"/>
          <p:cNvSpPr>
            <a:spLocks noChangeArrowheads="1"/>
          </p:cNvSpPr>
          <p:nvPr/>
        </p:nvSpPr>
        <p:spPr bwMode="auto">
          <a:xfrm>
            <a:off x="823913" y="5503863"/>
            <a:ext cx="323850" cy="431800"/>
          </a:xfrm>
          <a:prstGeom prst="rect">
            <a:avLst/>
          </a:prstGeom>
          <a:solidFill>
            <a:srgbClr val="097C9F"/>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81" name="Rectangle 31"/>
          <p:cNvSpPr>
            <a:spLocks noChangeArrowheads="1"/>
          </p:cNvSpPr>
          <p:nvPr/>
        </p:nvSpPr>
        <p:spPr bwMode="auto">
          <a:xfrm>
            <a:off x="1930400" y="4610100"/>
            <a:ext cx="357188" cy="1330325"/>
          </a:xfrm>
          <a:prstGeom prst="rect">
            <a:avLst/>
          </a:prstGeom>
          <a:solidFill>
            <a:srgbClr val="17375E"/>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387084" name="Rectangle 28"/>
          <p:cNvSpPr>
            <a:spLocks noGrp="1" noChangeArrowheads="1"/>
          </p:cNvSpPr>
          <p:nvPr>
            <p:ph type="title"/>
          </p:nvPr>
        </p:nvSpPr>
        <p:spPr>
          <a:xfrm>
            <a:off x="393700" y="-568325"/>
            <a:ext cx="8915399" cy="1143000"/>
          </a:xfrm>
        </p:spPr>
        <p:txBody>
          <a:bodyPr>
            <a:normAutofit/>
          </a:bodyPr>
          <a:lstStyle/>
          <a:p>
            <a:r>
              <a:rPr lang="fr-CA" sz="2800" b="1" cap="small" dirty="0" smtClean="0">
                <a:solidFill>
                  <a:srgbClr val="FFFFFF"/>
                </a:solidFill>
                <a:latin typeface="Trebuchet MS"/>
                <a:ea typeface="ＭＳ Ｐゴシック" pitchFamily="-1" charset="-128"/>
                <a:cs typeface="Trebuchet MS"/>
              </a:rPr>
              <a:t>RISK FACTORS for VOLUME DEPLETION SYMPTOMS</a:t>
            </a:r>
            <a:endParaRPr lang="en-US" sz="2800" b="1" cap="small" dirty="0">
              <a:solidFill>
                <a:srgbClr val="FFFFFF"/>
              </a:solidFill>
              <a:latin typeface="Trebuchet MS"/>
              <a:ea typeface="ＭＳ Ｐゴシック" pitchFamily="-1" charset="-128"/>
              <a:cs typeface="Trebuchet MS"/>
            </a:endParaRPr>
          </a:p>
        </p:txBody>
      </p:sp>
      <p:grpSp>
        <p:nvGrpSpPr>
          <p:cNvPr id="9" name="Group 515"/>
          <p:cNvGrpSpPr>
            <a:grpSpLocks/>
          </p:cNvGrpSpPr>
          <p:nvPr/>
        </p:nvGrpSpPr>
        <p:grpSpPr bwMode="auto">
          <a:xfrm>
            <a:off x="252414" y="4143663"/>
            <a:ext cx="5895976" cy="4847937"/>
            <a:chOff x="257" y="900"/>
            <a:chExt cx="3714" cy="2988"/>
          </a:xfrm>
        </p:grpSpPr>
        <p:grpSp>
          <p:nvGrpSpPr>
            <p:cNvPr id="10" name="Group 272"/>
            <p:cNvGrpSpPr>
              <a:grpSpLocks/>
            </p:cNvGrpSpPr>
            <p:nvPr/>
          </p:nvGrpSpPr>
          <p:grpSpPr bwMode="auto">
            <a:xfrm>
              <a:off x="257" y="900"/>
              <a:ext cx="3714" cy="1404"/>
              <a:chOff x="257" y="900"/>
              <a:chExt cx="3714" cy="1404"/>
            </a:xfrm>
          </p:grpSpPr>
          <p:sp>
            <p:nvSpPr>
              <p:cNvPr id="387122" name="TextBox 13"/>
              <p:cNvSpPr txBox="1">
                <a:spLocks noChangeArrowheads="1"/>
              </p:cNvSpPr>
              <p:nvPr/>
            </p:nvSpPr>
            <p:spPr bwMode="auto">
              <a:xfrm>
                <a:off x="879" y="1995"/>
                <a:ext cx="404" cy="274"/>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100</a:t>
                </a:r>
                <a:endParaRPr lang="en-US" sz="1200" b="1" dirty="0">
                  <a:solidFill>
                    <a:srgbClr val="000000"/>
                  </a:solidFill>
                  <a:latin typeface="Century Schoolbook"/>
                  <a:ea typeface="MS PGothic" pitchFamily="34" charset="-128"/>
                  <a:cs typeface="Century Schoolbook"/>
                </a:endParaRPr>
              </a:p>
            </p:txBody>
          </p:sp>
          <p:sp>
            <p:nvSpPr>
              <p:cNvPr id="387123" name="Text Box 7"/>
              <p:cNvSpPr txBox="1">
                <a:spLocks noChangeArrowheads="1"/>
              </p:cNvSpPr>
              <p:nvPr/>
            </p:nvSpPr>
            <p:spPr bwMode="auto">
              <a:xfrm rot="16200000">
                <a:off x="-321" y="1478"/>
                <a:ext cx="1326" cy="170"/>
              </a:xfrm>
              <a:prstGeom prst="rect">
                <a:avLst/>
              </a:prstGeom>
              <a:noFill/>
              <a:ln w="19050">
                <a:noFill/>
                <a:miter lim="800000"/>
                <a:headEnd/>
                <a:tailEnd type="none" w="lg" len="lg"/>
              </a:ln>
            </p:spPr>
            <p:txBody>
              <a:bodyPr>
                <a:prstTxWarp prst="textNoShape">
                  <a:avLst/>
                </a:prstTxWarp>
                <a:spAutoFit/>
              </a:bodyPr>
              <a:lstStyle/>
              <a:p>
                <a:pPr algn="ctr">
                  <a:lnSpc>
                    <a:spcPct val="95000"/>
                  </a:lnSpc>
                  <a:spcBef>
                    <a:spcPct val="50000"/>
                  </a:spcBef>
                </a:pPr>
                <a:r>
                  <a:rPr lang="en-US" sz="1200" b="1" dirty="0">
                    <a:solidFill>
                      <a:srgbClr val="000000"/>
                    </a:solidFill>
                    <a:latin typeface="Century Schoolbook"/>
                    <a:ea typeface="MS PGothic" pitchFamily="34" charset="-128"/>
                    <a:cs typeface="Century Schoolbook"/>
                    <a:sym typeface="Symbol" pitchFamily="-1" charset="2"/>
                  </a:rPr>
                  <a:t>Patients (%)</a:t>
                </a:r>
              </a:p>
            </p:txBody>
          </p:sp>
          <p:sp>
            <p:nvSpPr>
              <p:cNvPr id="91" name="AutoShape 29"/>
              <p:cNvSpPr>
                <a:spLocks noChangeAspect="1" noChangeArrowheads="1" noTextEdit="1"/>
              </p:cNvSpPr>
              <p:nvPr/>
            </p:nvSpPr>
            <p:spPr bwMode="auto">
              <a:xfrm>
                <a:off x="288" y="912"/>
                <a:ext cx="3552" cy="1392"/>
              </a:xfrm>
              <a:prstGeom prst="rect">
                <a:avLst/>
              </a:prstGeom>
              <a:noFill/>
              <a:ln w="9525">
                <a:noFill/>
                <a:miter lim="800000"/>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387125" name="Rectangle 31"/>
              <p:cNvSpPr>
                <a:spLocks noChangeArrowheads="1"/>
              </p:cNvSpPr>
              <p:nvPr/>
            </p:nvSpPr>
            <p:spPr bwMode="auto">
              <a:xfrm>
                <a:off x="994" y="1528"/>
                <a:ext cx="204" cy="465"/>
              </a:xfrm>
              <a:prstGeom prst="rect">
                <a:avLst/>
              </a:prstGeom>
              <a:solidFill>
                <a:srgbClr val="F2AF46"/>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700" b="1" dirty="0">
                  <a:solidFill>
                    <a:srgbClr val="000000"/>
                  </a:solidFill>
                  <a:latin typeface="Century Schoolbook"/>
                  <a:ea typeface="MS PGothic" pitchFamily="34" charset="-128"/>
                  <a:cs typeface="Century Schoolbook"/>
                </a:endParaRPr>
              </a:p>
            </p:txBody>
          </p:sp>
          <p:sp>
            <p:nvSpPr>
              <p:cNvPr id="94" name="Line 254"/>
              <p:cNvSpPr>
                <a:spLocks noChangeShapeType="1"/>
              </p:cNvSpPr>
              <p:nvPr/>
            </p:nvSpPr>
            <p:spPr bwMode="auto">
              <a:xfrm>
                <a:off x="531" y="1011"/>
                <a:ext cx="0" cy="976"/>
              </a:xfrm>
              <a:prstGeom prst="line">
                <a:avLst/>
              </a:prstGeom>
              <a:noFill/>
              <a:ln w="19050">
                <a:solidFill>
                  <a:schemeClr val="tx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95" name="Line 255"/>
              <p:cNvSpPr>
                <a:spLocks noChangeShapeType="1"/>
              </p:cNvSpPr>
              <p:nvPr/>
            </p:nvSpPr>
            <p:spPr bwMode="auto">
              <a:xfrm>
                <a:off x="507" y="2004"/>
                <a:ext cx="24" cy="0"/>
              </a:xfrm>
              <a:prstGeom prst="line">
                <a:avLst/>
              </a:prstGeom>
              <a:noFill/>
              <a:ln w="19050">
                <a:solidFill>
                  <a:schemeClr val="bg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96" name="Line 256"/>
              <p:cNvSpPr>
                <a:spLocks noChangeShapeType="1"/>
              </p:cNvSpPr>
              <p:nvPr/>
            </p:nvSpPr>
            <p:spPr bwMode="auto">
              <a:xfrm>
                <a:off x="507" y="1805"/>
                <a:ext cx="24" cy="0"/>
              </a:xfrm>
              <a:prstGeom prst="line">
                <a:avLst/>
              </a:prstGeom>
              <a:noFill/>
              <a:ln w="19050">
                <a:solidFill>
                  <a:schemeClr val="bg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97" name="Line 257"/>
              <p:cNvSpPr>
                <a:spLocks noChangeShapeType="1"/>
              </p:cNvSpPr>
              <p:nvPr/>
            </p:nvSpPr>
            <p:spPr bwMode="auto">
              <a:xfrm>
                <a:off x="507" y="1608"/>
                <a:ext cx="24" cy="0"/>
              </a:xfrm>
              <a:prstGeom prst="line">
                <a:avLst/>
              </a:prstGeom>
              <a:noFill/>
              <a:ln w="19050">
                <a:solidFill>
                  <a:schemeClr val="bg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98" name="Line 258"/>
              <p:cNvSpPr>
                <a:spLocks noChangeShapeType="1"/>
              </p:cNvSpPr>
              <p:nvPr/>
            </p:nvSpPr>
            <p:spPr bwMode="auto">
              <a:xfrm>
                <a:off x="507" y="1408"/>
                <a:ext cx="24" cy="0"/>
              </a:xfrm>
              <a:prstGeom prst="line">
                <a:avLst/>
              </a:prstGeom>
              <a:noFill/>
              <a:ln w="19050">
                <a:solidFill>
                  <a:schemeClr val="bg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99" name="Line 259"/>
              <p:cNvSpPr>
                <a:spLocks noChangeShapeType="1"/>
              </p:cNvSpPr>
              <p:nvPr/>
            </p:nvSpPr>
            <p:spPr bwMode="auto">
              <a:xfrm>
                <a:off x="507" y="1211"/>
                <a:ext cx="24" cy="0"/>
              </a:xfrm>
              <a:prstGeom prst="line">
                <a:avLst/>
              </a:prstGeom>
              <a:noFill/>
              <a:ln w="19050">
                <a:solidFill>
                  <a:schemeClr val="bg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100" name="Line 260"/>
              <p:cNvSpPr>
                <a:spLocks noChangeShapeType="1"/>
              </p:cNvSpPr>
              <p:nvPr/>
            </p:nvSpPr>
            <p:spPr bwMode="auto">
              <a:xfrm>
                <a:off x="507" y="1011"/>
                <a:ext cx="24" cy="0"/>
              </a:xfrm>
              <a:prstGeom prst="line">
                <a:avLst/>
              </a:prstGeom>
              <a:noFill/>
              <a:ln w="19050">
                <a:solidFill>
                  <a:schemeClr val="bg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101" name="Line 261"/>
              <p:cNvSpPr>
                <a:spLocks noChangeShapeType="1"/>
              </p:cNvSpPr>
              <p:nvPr/>
            </p:nvSpPr>
            <p:spPr bwMode="auto">
              <a:xfrm flipV="1">
                <a:off x="543" y="1999"/>
                <a:ext cx="3428" cy="6"/>
              </a:xfrm>
              <a:prstGeom prst="line">
                <a:avLst/>
              </a:prstGeom>
              <a:noFill/>
              <a:ln w="19050">
                <a:solidFill>
                  <a:schemeClr val="tx1"/>
                </a:solidFill>
                <a:round/>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387134" name="Rectangle 262"/>
              <p:cNvSpPr>
                <a:spLocks noChangeArrowheads="1"/>
              </p:cNvSpPr>
              <p:nvPr/>
            </p:nvSpPr>
            <p:spPr bwMode="auto">
              <a:xfrm>
                <a:off x="1017" y="1434"/>
                <a:ext cx="177" cy="64"/>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spcBef>
                    <a:spcPct val="45000"/>
                  </a:spcBef>
                </a:pPr>
                <a:r>
                  <a:rPr lang="en-US" sz="700" b="1" dirty="0" smtClean="0">
                    <a:solidFill>
                      <a:srgbClr val="000000"/>
                    </a:solidFill>
                    <a:latin typeface="Century Schoolbook"/>
                    <a:ea typeface="MS PGothic" pitchFamily="34" charset="-128"/>
                    <a:cs typeface="Century Schoolbook"/>
                  </a:rPr>
                  <a:t>4.7</a:t>
                </a:r>
                <a:endParaRPr lang="en-US" sz="700" b="1" dirty="0">
                  <a:solidFill>
                    <a:srgbClr val="000000"/>
                  </a:solidFill>
                  <a:latin typeface="Century Schoolbook"/>
                  <a:ea typeface="MS PGothic" pitchFamily="34" charset="-128"/>
                  <a:cs typeface="Century Schoolbook"/>
                </a:endParaRPr>
              </a:p>
            </p:txBody>
          </p:sp>
          <p:sp>
            <p:nvSpPr>
              <p:cNvPr id="387135" name="Rectangle 265"/>
              <p:cNvSpPr>
                <a:spLocks noChangeArrowheads="1"/>
              </p:cNvSpPr>
              <p:nvPr/>
            </p:nvSpPr>
            <p:spPr bwMode="auto">
              <a:xfrm>
                <a:off x="3282" y="1786"/>
                <a:ext cx="169" cy="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spcBef>
                    <a:spcPct val="45000"/>
                  </a:spcBef>
                </a:pPr>
                <a:r>
                  <a:rPr lang="en-US" sz="800" b="1" dirty="0" smtClean="0">
                    <a:solidFill>
                      <a:srgbClr val="000000"/>
                    </a:solidFill>
                    <a:latin typeface="Century Schoolbook"/>
                    <a:ea typeface="MS PGothic" pitchFamily="34" charset="-128"/>
                    <a:cs typeface="Century Schoolbook"/>
                  </a:rPr>
                  <a:t>1.3</a:t>
                </a:r>
                <a:endParaRPr lang="en-US" sz="800" b="1" dirty="0">
                  <a:solidFill>
                    <a:srgbClr val="000000"/>
                  </a:solidFill>
                  <a:latin typeface="Century Schoolbook"/>
                  <a:ea typeface="MS PGothic" pitchFamily="34" charset="-128"/>
                  <a:cs typeface="Century Schoolbook"/>
                </a:endParaRPr>
              </a:p>
            </p:txBody>
          </p:sp>
          <p:sp>
            <p:nvSpPr>
              <p:cNvPr id="387136" name="Rectangle 266"/>
              <p:cNvSpPr>
                <a:spLocks noChangeArrowheads="1"/>
              </p:cNvSpPr>
              <p:nvPr/>
            </p:nvSpPr>
            <p:spPr bwMode="auto">
              <a:xfrm>
                <a:off x="420" y="1971"/>
                <a:ext cx="40" cy="7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0</a:t>
                </a:r>
              </a:p>
            </p:txBody>
          </p:sp>
          <p:sp>
            <p:nvSpPr>
              <p:cNvPr id="387137" name="Rectangle 267"/>
              <p:cNvSpPr>
                <a:spLocks noChangeArrowheads="1"/>
              </p:cNvSpPr>
              <p:nvPr/>
            </p:nvSpPr>
            <p:spPr bwMode="auto">
              <a:xfrm>
                <a:off x="420" y="1770"/>
                <a:ext cx="40" cy="7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2</a:t>
                </a:r>
              </a:p>
            </p:txBody>
          </p:sp>
          <p:sp>
            <p:nvSpPr>
              <p:cNvPr id="387138" name="Rectangle 268"/>
              <p:cNvSpPr>
                <a:spLocks noChangeArrowheads="1"/>
              </p:cNvSpPr>
              <p:nvPr/>
            </p:nvSpPr>
            <p:spPr bwMode="auto">
              <a:xfrm>
                <a:off x="420" y="1573"/>
                <a:ext cx="40" cy="7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4</a:t>
                </a:r>
              </a:p>
            </p:txBody>
          </p:sp>
          <p:sp>
            <p:nvSpPr>
              <p:cNvPr id="387139" name="Rectangle 269"/>
              <p:cNvSpPr>
                <a:spLocks noChangeArrowheads="1"/>
              </p:cNvSpPr>
              <p:nvPr/>
            </p:nvSpPr>
            <p:spPr bwMode="auto">
              <a:xfrm>
                <a:off x="420" y="1373"/>
                <a:ext cx="40" cy="7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6</a:t>
                </a:r>
              </a:p>
            </p:txBody>
          </p:sp>
          <p:sp>
            <p:nvSpPr>
              <p:cNvPr id="387140" name="Rectangle 270"/>
              <p:cNvSpPr>
                <a:spLocks noChangeArrowheads="1"/>
              </p:cNvSpPr>
              <p:nvPr/>
            </p:nvSpPr>
            <p:spPr bwMode="auto">
              <a:xfrm>
                <a:off x="420" y="1176"/>
                <a:ext cx="40" cy="7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8</a:t>
                </a:r>
              </a:p>
            </p:txBody>
          </p:sp>
          <p:sp>
            <p:nvSpPr>
              <p:cNvPr id="387141" name="Rectangle 271"/>
              <p:cNvSpPr>
                <a:spLocks noChangeArrowheads="1"/>
              </p:cNvSpPr>
              <p:nvPr/>
            </p:nvSpPr>
            <p:spPr bwMode="auto">
              <a:xfrm>
                <a:off x="423" y="976"/>
                <a:ext cx="81" cy="7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10</a:t>
                </a:r>
              </a:p>
            </p:txBody>
          </p:sp>
        </p:grpSp>
        <p:grpSp>
          <p:nvGrpSpPr>
            <p:cNvPr id="12" name="Group 513"/>
            <p:cNvGrpSpPr>
              <a:grpSpLocks/>
            </p:cNvGrpSpPr>
            <p:nvPr/>
          </p:nvGrpSpPr>
          <p:grpSpPr bwMode="auto">
            <a:xfrm>
              <a:off x="288" y="2496"/>
              <a:ext cx="3552" cy="1392"/>
              <a:chOff x="288" y="2496"/>
              <a:chExt cx="3552" cy="1392"/>
            </a:xfrm>
          </p:grpSpPr>
          <p:sp>
            <p:nvSpPr>
              <p:cNvPr id="82" name="AutoShape 273"/>
              <p:cNvSpPr>
                <a:spLocks noChangeAspect="1" noChangeArrowheads="1" noTextEdit="1"/>
              </p:cNvSpPr>
              <p:nvPr/>
            </p:nvSpPr>
            <p:spPr bwMode="auto">
              <a:xfrm>
                <a:off x="288" y="2496"/>
                <a:ext cx="3552" cy="1392"/>
              </a:xfrm>
              <a:prstGeom prst="rect">
                <a:avLst/>
              </a:prstGeom>
              <a:noFill/>
              <a:ln w="9525">
                <a:noFill/>
                <a:miter lim="800000"/>
                <a:headEnd/>
                <a:tailEnd/>
              </a:ln>
            </p:spPr>
            <p:txBody>
              <a:bodyPr/>
              <a:lstStyle/>
              <a:p>
                <a:pPr defTabSz="452791">
                  <a:defRPr/>
                </a:pPr>
                <a:endParaRPr lang="en-CA" sz="700" dirty="0">
                  <a:solidFill>
                    <a:srgbClr val="000000"/>
                  </a:solidFill>
                  <a:latin typeface="Century Schoolbook"/>
                  <a:ea typeface="MS PGothic" pitchFamily="34" charset="-128"/>
                  <a:cs typeface="Century Schoolbook"/>
                </a:endParaRPr>
              </a:p>
            </p:txBody>
          </p:sp>
          <p:sp>
            <p:nvSpPr>
              <p:cNvPr id="387118" name="Rectangle 383"/>
              <p:cNvSpPr>
                <a:spLocks noChangeArrowheads="1"/>
              </p:cNvSpPr>
              <p:nvPr/>
            </p:nvSpPr>
            <p:spPr bwMode="auto">
              <a:xfrm>
                <a:off x="2031" y="2934"/>
                <a:ext cx="4" cy="653"/>
              </a:xfrm>
              <a:prstGeom prst="rect">
                <a:avLst/>
              </a:prstGeom>
              <a:solidFill>
                <a:srgbClr val="765E47"/>
              </a:solidFill>
              <a:ln w="9525">
                <a:noFill/>
                <a:miter lim="800000"/>
                <a:headEnd/>
                <a:tailEnd/>
              </a:ln>
            </p:spPr>
            <p:txBody>
              <a:bodyPr>
                <a:prstTxWarp prst="textNoShape">
                  <a:avLst/>
                </a:prstTxWarp>
              </a:bodyPr>
              <a:lstStyle/>
              <a:p>
                <a:pPr>
                  <a:lnSpc>
                    <a:spcPct val="95000"/>
                  </a:lnSpc>
                  <a:spcBef>
                    <a:spcPct val="45000"/>
                  </a:spcBef>
                </a:pPr>
                <a:endParaRPr lang="en-AU" sz="700" b="1" dirty="0">
                  <a:solidFill>
                    <a:srgbClr val="000000"/>
                  </a:solidFill>
                  <a:latin typeface="Century Schoolbook"/>
                  <a:ea typeface="MS PGothic" pitchFamily="34" charset="-128"/>
                  <a:cs typeface="Century Schoolbook"/>
                </a:endParaRPr>
              </a:p>
            </p:txBody>
          </p:sp>
          <p:sp>
            <p:nvSpPr>
              <p:cNvPr id="387119" name="Rectangle 508"/>
              <p:cNvSpPr>
                <a:spLocks noChangeArrowheads="1"/>
              </p:cNvSpPr>
              <p:nvPr/>
            </p:nvSpPr>
            <p:spPr bwMode="auto">
              <a:xfrm>
                <a:off x="416" y="3354"/>
                <a:ext cx="0" cy="6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endParaRPr lang="fr-FR" sz="700" b="1" dirty="0">
                  <a:solidFill>
                    <a:srgbClr val="000000"/>
                  </a:solidFill>
                  <a:latin typeface="Century Schoolbook"/>
                  <a:ea typeface="MS PGothic" pitchFamily="34" charset="-128"/>
                  <a:cs typeface="Century Schoolbook"/>
                </a:endParaRPr>
              </a:p>
            </p:txBody>
          </p:sp>
          <p:sp>
            <p:nvSpPr>
              <p:cNvPr id="387120" name="Rectangle 512"/>
              <p:cNvSpPr>
                <a:spLocks noChangeArrowheads="1"/>
              </p:cNvSpPr>
              <p:nvPr/>
            </p:nvSpPr>
            <p:spPr bwMode="auto">
              <a:xfrm>
                <a:off x="405" y="2560"/>
                <a:ext cx="0" cy="6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endParaRPr lang="fr-FR" sz="700" b="1" dirty="0">
                  <a:solidFill>
                    <a:srgbClr val="000000"/>
                  </a:solidFill>
                  <a:latin typeface="Century Schoolbook"/>
                  <a:ea typeface="MS PGothic" pitchFamily="34" charset="-128"/>
                  <a:cs typeface="Century Schoolbook"/>
                </a:endParaRPr>
              </a:p>
            </p:txBody>
          </p:sp>
        </p:grpSp>
      </p:grpSp>
      <p:grpSp>
        <p:nvGrpSpPr>
          <p:cNvPr id="3" name="Group 515"/>
          <p:cNvGrpSpPr>
            <a:grpSpLocks/>
          </p:cNvGrpSpPr>
          <p:nvPr/>
        </p:nvGrpSpPr>
        <p:grpSpPr bwMode="auto">
          <a:xfrm>
            <a:off x="168274" y="752475"/>
            <a:ext cx="8828091" cy="5419725"/>
            <a:chOff x="152" y="474"/>
            <a:chExt cx="5561" cy="3414"/>
          </a:xfrm>
        </p:grpSpPr>
        <p:sp>
          <p:nvSpPr>
            <p:cNvPr id="7" name="Rounded Rectangle 6"/>
            <p:cNvSpPr/>
            <p:nvPr/>
          </p:nvSpPr>
          <p:spPr>
            <a:xfrm>
              <a:off x="3978" y="2072"/>
              <a:ext cx="1735" cy="1317"/>
            </a:xfrm>
            <a:prstGeom prst="roundRect">
              <a:avLst/>
            </a:prstGeom>
            <a:solidFill>
              <a:schemeClr val="bg1"/>
            </a:solidFill>
            <a:ln w="69850" cap="flat" cmpd="sng" algn="ctr">
              <a:solidFill>
                <a:srgbClr val="C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233363" indent="-233363" defTabSz="452438">
                <a:lnSpc>
                  <a:spcPct val="95000"/>
                </a:lnSpc>
                <a:spcBef>
                  <a:spcPts val="200"/>
                </a:spcBef>
                <a:buFont typeface="Wingdings" pitchFamily="-1" charset="2"/>
                <a:buChar char="Ø"/>
                <a:defRPr/>
              </a:pPr>
              <a:endParaRPr lang="fr-CA" sz="1600" dirty="0" smtClean="0">
                <a:solidFill>
                  <a:srgbClr val="000000"/>
                </a:solidFill>
                <a:latin typeface="Century Schoolbook"/>
                <a:ea typeface="Arial" pitchFamily="-1" charset="0"/>
                <a:cs typeface="Century Schoolbook"/>
              </a:endParaRPr>
            </a:p>
            <a:p>
              <a:pPr marL="233363" indent="-233363" defTabSz="452438">
                <a:lnSpc>
                  <a:spcPct val="95000"/>
                </a:lnSpc>
                <a:spcBef>
                  <a:spcPts val="200"/>
                </a:spcBef>
                <a:buFont typeface="Wingdings" pitchFamily="-1" charset="2"/>
                <a:buChar char="Ø"/>
                <a:defRPr/>
              </a:pPr>
              <a:endParaRPr lang="fr-CA" sz="1600" dirty="0" smtClean="0">
                <a:solidFill>
                  <a:srgbClr val="000000"/>
                </a:solidFill>
                <a:latin typeface="Century Schoolbook"/>
                <a:ea typeface="Arial" pitchFamily="-1" charset="0"/>
                <a:cs typeface="Century Schoolbook"/>
              </a:endParaRPr>
            </a:p>
            <a:p>
              <a:pPr marL="233363" indent="-233363" defTabSz="452438">
                <a:lnSpc>
                  <a:spcPct val="95000"/>
                </a:lnSpc>
                <a:spcBef>
                  <a:spcPts val="200"/>
                </a:spcBef>
                <a:buFont typeface="Wingdings" pitchFamily="-1" charset="2"/>
                <a:buChar char="Ø"/>
                <a:defRPr/>
              </a:pPr>
              <a:r>
                <a:rPr lang="fr-CA" sz="1200" dirty="0" smtClean="0">
                  <a:solidFill>
                    <a:srgbClr val="000000"/>
                  </a:solidFill>
                  <a:latin typeface="Century Schoolbook"/>
                  <a:ea typeface="Arial" pitchFamily="-1" charset="0"/>
                  <a:cs typeface="Century Schoolbook"/>
                </a:rPr>
                <a:t>Events of </a:t>
              </a:r>
              <a:r>
                <a:rPr lang="fr-CA" sz="1200" dirty="0" err="1" smtClean="0">
                  <a:solidFill>
                    <a:srgbClr val="000000"/>
                  </a:solidFill>
                  <a:latin typeface="Century Schoolbook"/>
                  <a:ea typeface="Arial" pitchFamily="-1" charset="0"/>
                  <a:cs typeface="Century Schoolbook"/>
                </a:rPr>
                <a:t>interest</a:t>
              </a:r>
              <a:r>
                <a:rPr lang="fr-CA" sz="1200" dirty="0" smtClean="0">
                  <a:solidFill>
                    <a:srgbClr val="000000"/>
                  </a:solidFill>
                  <a:latin typeface="Century Schoolbook"/>
                  <a:ea typeface="Arial" pitchFamily="-1" charset="0"/>
                  <a:cs typeface="Century Schoolbook"/>
                </a:rPr>
                <a:t>: </a:t>
              </a:r>
            </a:p>
            <a:p>
              <a:pPr marL="677863" lvl="1" indent="-233363" defTabSz="452438">
                <a:lnSpc>
                  <a:spcPct val="95000"/>
                </a:lnSpc>
                <a:spcBef>
                  <a:spcPts val="200"/>
                </a:spcBef>
                <a:buFont typeface="Wingdings" pitchFamily="-1" charset="2"/>
                <a:buChar char="Ø"/>
                <a:defRPr/>
              </a:pPr>
              <a:r>
                <a:rPr lang="fr-CA" sz="1200" dirty="0" smtClean="0">
                  <a:solidFill>
                    <a:srgbClr val="000000"/>
                  </a:solidFill>
                  <a:latin typeface="Century Schoolbook"/>
                  <a:ea typeface="Arial" pitchFamily="-1" charset="0"/>
                  <a:cs typeface="Century Schoolbook"/>
                </a:rPr>
                <a:t>Hypotension</a:t>
              </a:r>
            </a:p>
            <a:p>
              <a:pPr marL="677863" lvl="1" indent="-233363" defTabSz="452438">
                <a:lnSpc>
                  <a:spcPct val="95000"/>
                </a:lnSpc>
                <a:spcBef>
                  <a:spcPts val="200"/>
                </a:spcBef>
                <a:buFont typeface="Wingdings" pitchFamily="-1" charset="2"/>
                <a:buChar char="Ø"/>
                <a:defRPr/>
              </a:pPr>
              <a:r>
                <a:rPr lang="fr-CA" sz="1200" dirty="0" smtClean="0">
                  <a:solidFill>
                    <a:srgbClr val="000000"/>
                  </a:solidFill>
                  <a:latin typeface="Century Schoolbook"/>
                  <a:ea typeface="Arial" pitchFamily="-1" charset="0"/>
                  <a:cs typeface="Century Schoolbook"/>
                </a:rPr>
                <a:t>Postural hypotension</a:t>
              </a:r>
            </a:p>
            <a:p>
              <a:pPr marL="677863" lvl="1" indent="-233363" defTabSz="452438">
                <a:lnSpc>
                  <a:spcPct val="95000"/>
                </a:lnSpc>
                <a:spcBef>
                  <a:spcPts val="200"/>
                </a:spcBef>
                <a:buFont typeface="Wingdings" pitchFamily="-1" charset="2"/>
                <a:buChar char="Ø"/>
                <a:defRPr/>
              </a:pPr>
              <a:r>
                <a:rPr lang="fr-CA" sz="1200" dirty="0" err="1" smtClean="0">
                  <a:solidFill>
                    <a:srgbClr val="000000"/>
                  </a:solidFill>
                  <a:latin typeface="Century Schoolbook"/>
                  <a:ea typeface="Arial" pitchFamily="-1" charset="0"/>
                  <a:cs typeface="Century Schoolbook"/>
                </a:rPr>
                <a:t>Dehydration</a:t>
              </a:r>
              <a:endParaRPr lang="fr-CA" sz="1200" dirty="0" smtClean="0">
                <a:solidFill>
                  <a:srgbClr val="000000"/>
                </a:solidFill>
                <a:latin typeface="Century Schoolbook"/>
                <a:ea typeface="Arial" pitchFamily="-1" charset="0"/>
                <a:cs typeface="Century Schoolbook"/>
              </a:endParaRPr>
            </a:p>
            <a:p>
              <a:pPr marL="677863" lvl="1" indent="-233363" defTabSz="452438">
                <a:lnSpc>
                  <a:spcPct val="95000"/>
                </a:lnSpc>
                <a:spcBef>
                  <a:spcPts val="200"/>
                </a:spcBef>
                <a:buFont typeface="Wingdings" pitchFamily="-1" charset="2"/>
                <a:buChar char="Ø"/>
                <a:defRPr/>
              </a:pPr>
              <a:r>
                <a:rPr lang="fr-CA" sz="1200" dirty="0" smtClean="0">
                  <a:solidFill>
                    <a:srgbClr val="000000"/>
                  </a:solidFill>
                  <a:latin typeface="Century Schoolbook"/>
                  <a:ea typeface="Arial" pitchFamily="-1" charset="0"/>
                  <a:cs typeface="Century Schoolbook"/>
                </a:rPr>
                <a:t>Syncope</a:t>
              </a:r>
            </a:p>
            <a:p>
              <a:pPr marL="677863" lvl="1" indent="-233363" defTabSz="452438">
                <a:lnSpc>
                  <a:spcPct val="95000"/>
                </a:lnSpc>
                <a:spcBef>
                  <a:spcPts val="200"/>
                </a:spcBef>
                <a:buFont typeface="Wingdings" pitchFamily="-1" charset="2"/>
                <a:buChar char="Ø"/>
                <a:defRPr/>
              </a:pPr>
              <a:r>
                <a:rPr lang="fr-CA" sz="1200" dirty="0" err="1" smtClean="0">
                  <a:solidFill>
                    <a:srgbClr val="000000"/>
                  </a:solidFill>
                  <a:latin typeface="Century Schoolbook"/>
                  <a:ea typeface="Arial" pitchFamily="-1" charset="0"/>
                  <a:cs typeface="Century Schoolbook"/>
                </a:rPr>
                <a:t>Decreased</a:t>
              </a:r>
              <a:r>
                <a:rPr lang="fr-CA" sz="1200" dirty="0" smtClean="0">
                  <a:solidFill>
                    <a:srgbClr val="000000"/>
                  </a:solidFill>
                  <a:latin typeface="Century Schoolbook"/>
                  <a:ea typeface="Arial" pitchFamily="-1" charset="0"/>
                  <a:cs typeface="Century Schoolbook"/>
                </a:rPr>
                <a:t> </a:t>
              </a:r>
              <a:r>
                <a:rPr lang="fr-CA" sz="1200" dirty="0" err="1" smtClean="0">
                  <a:solidFill>
                    <a:srgbClr val="000000"/>
                  </a:solidFill>
                  <a:latin typeface="Century Schoolbook"/>
                  <a:ea typeface="Arial" pitchFamily="-1" charset="0"/>
                  <a:cs typeface="Century Schoolbook"/>
                </a:rPr>
                <a:t>urinary</a:t>
              </a:r>
              <a:r>
                <a:rPr lang="fr-CA" sz="1200" dirty="0" smtClean="0">
                  <a:solidFill>
                    <a:srgbClr val="000000"/>
                  </a:solidFill>
                  <a:latin typeface="Century Schoolbook"/>
                  <a:ea typeface="Arial" pitchFamily="-1" charset="0"/>
                  <a:cs typeface="Century Schoolbook"/>
                </a:rPr>
                <a:t> output</a:t>
              </a:r>
            </a:p>
            <a:p>
              <a:pPr marL="233363" indent="-233363" defTabSz="452438">
                <a:lnSpc>
                  <a:spcPct val="95000"/>
                </a:lnSpc>
                <a:spcBef>
                  <a:spcPts val="200"/>
                </a:spcBef>
                <a:buFont typeface="Wingdings" pitchFamily="-1" charset="2"/>
                <a:buChar char="Ø"/>
                <a:defRPr/>
              </a:pPr>
              <a:endParaRPr lang="fr-CA" sz="1600" dirty="0" smtClean="0">
                <a:solidFill>
                  <a:srgbClr val="000000"/>
                </a:solidFill>
                <a:latin typeface="Century Schoolbook"/>
                <a:ea typeface="Arial" pitchFamily="-1" charset="0"/>
                <a:cs typeface="Century Schoolbook"/>
              </a:endParaRPr>
            </a:p>
            <a:p>
              <a:pPr marL="233363" indent="-233363" defTabSz="452438">
                <a:lnSpc>
                  <a:spcPct val="95000"/>
                </a:lnSpc>
                <a:spcBef>
                  <a:spcPts val="200"/>
                </a:spcBef>
                <a:defRPr/>
              </a:pPr>
              <a:endParaRPr lang="en-US" sz="1600" dirty="0">
                <a:solidFill>
                  <a:srgbClr val="000000"/>
                </a:solidFill>
                <a:latin typeface="Century Schoolbook"/>
                <a:ea typeface="Arial" pitchFamily="-1" charset="0"/>
                <a:cs typeface="Century Schoolbook"/>
              </a:endParaRPr>
            </a:p>
          </p:txBody>
        </p:sp>
        <p:grpSp>
          <p:nvGrpSpPr>
            <p:cNvPr id="5" name="Group 272"/>
            <p:cNvGrpSpPr>
              <a:grpSpLocks/>
            </p:cNvGrpSpPr>
            <p:nvPr/>
          </p:nvGrpSpPr>
          <p:grpSpPr bwMode="auto">
            <a:xfrm>
              <a:off x="152" y="474"/>
              <a:ext cx="3846" cy="1830"/>
              <a:chOff x="152" y="474"/>
              <a:chExt cx="3846" cy="1830"/>
            </a:xfrm>
          </p:grpSpPr>
          <p:sp>
            <p:nvSpPr>
              <p:cNvPr id="257" name="Rounded Rectangle 256"/>
              <p:cNvSpPr/>
              <p:nvPr/>
            </p:nvSpPr>
            <p:spPr>
              <a:xfrm>
                <a:off x="152" y="704"/>
                <a:ext cx="3826" cy="1565"/>
              </a:xfrm>
              <a:prstGeom prst="roundRect">
                <a:avLst/>
              </a:prstGeom>
              <a:solidFill>
                <a:schemeClr val="bg1"/>
              </a:solidFill>
              <a:ln w="69850" cap="flat" cmpd="sng" algn="ctr">
                <a:solidFill>
                  <a:srgbClr val="C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2791">
                  <a:lnSpc>
                    <a:spcPct val="95000"/>
                  </a:lnSpc>
                  <a:spcBef>
                    <a:spcPct val="45000"/>
                  </a:spcBef>
                  <a:defRPr/>
                </a:pPr>
                <a:endParaRPr lang="en-US" sz="1400" b="1" dirty="0">
                  <a:solidFill>
                    <a:srgbClr val="000000"/>
                  </a:solidFill>
                  <a:latin typeface="Century Schoolbook"/>
                  <a:ea typeface="ヒラギノ角ゴ Pro W3" charset="0"/>
                  <a:cs typeface="Century Schoolbook"/>
                </a:endParaRPr>
              </a:p>
            </p:txBody>
          </p:sp>
          <p:sp>
            <p:nvSpPr>
              <p:cNvPr id="387149" name="TextBox 31"/>
              <p:cNvSpPr txBox="1">
                <a:spLocks noChangeArrowheads="1"/>
              </p:cNvSpPr>
              <p:nvPr/>
            </p:nvSpPr>
            <p:spPr bwMode="auto">
              <a:xfrm>
                <a:off x="317" y="474"/>
                <a:ext cx="3424" cy="207"/>
              </a:xfrm>
              <a:prstGeom prst="rect">
                <a:avLst/>
              </a:prstGeom>
              <a:solidFill>
                <a:srgbClr val="C00000"/>
              </a:solidFill>
              <a:ln w="9525">
                <a:noFill/>
                <a:miter lim="800000"/>
                <a:headEnd/>
                <a:tailEnd/>
              </a:ln>
            </p:spPr>
            <p:txBody>
              <a:bodyPr wrap="square">
                <a:prstTxWarp prst="textNoShape">
                  <a:avLst/>
                </a:prstTxWarp>
                <a:spAutoFit/>
              </a:bodyPr>
              <a:lstStyle/>
              <a:p>
                <a:pPr algn="ctr">
                  <a:lnSpc>
                    <a:spcPct val="95000"/>
                  </a:lnSpc>
                  <a:spcBef>
                    <a:spcPct val="45000"/>
                  </a:spcBef>
                </a:pPr>
                <a:r>
                  <a:rPr lang="fr-CA" sz="1600" b="1" i="1" dirty="0" smtClean="0">
                    <a:solidFill>
                      <a:schemeClr val="bg1"/>
                    </a:solidFill>
                    <a:latin typeface="Century Schoolbook"/>
                    <a:ea typeface="MS PGothic" pitchFamily="34" charset="-128"/>
                    <a:cs typeface="Century Schoolbook"/>
                  </a:rPr>
                  <a:t>Patients on </a:t>
                </a:r>
                <a:r>
                  <a:rPr lang="fr-CA" sz="1600" b="1" i="1" dirty="0" err="1" smtClean="0">
                    <a:solidFill>
                      <a:schemeClr val="bg1"/>
                    </a:solidFill>
                    <a:latin typeface="Century Schoolbook"/>
                    <a:ea typeface="MS PGothic" pitchFamily="34" charset="-128"/>
                    <a:cs typeface="Century Schoolbook"/>
                  </a:rPr>
                  <a:t>loop</a:t>
                </a:r>
                <a:r>
                  <a:rPr lang="fr-CA" sz="1600" b="1" i="1" dirty="0" smtClean="0">
                    <a:solidFill>
                      <a:schemeClr val="bg1"/>
                    </a:solidFill>
                    <a:latin typeface="Century Schoolbook"/>
                    <a:ea typeface="MS PGothic" pitchFamily="34" charset="-128"/>
                    <a:cs typeface="Century Schoolbook"/>
                  </a:rPr>
                  <a:t> </a:t>
                </a:r>
                <a:r>
                  <a:rPr lang="fr-CA" sz="1600" b="1" i="1" dirty="0" err="1" smtClean="0">
                    <a:solidFill>
                      <a:schemeClr val="bg1"/>
                    </a:solidFill>
                    <a:latin typeface="Century Schoolbook"/>
                    <a:ea typeface="MS PGothic" pitchFamily="34" charset="-128"/>
                    <a:cs typeface="Century Schoolbook"/>
                  </a:rPr>
                  <a:t>diuretics</a:t>
                </a:r>
                <a:endParaRPr lang="fr-CA" sz="1600" b="1" i="1" dirty="0">
                  <a:solidFill>
                    <a:schemeClr val="bg1"/>
                  </a:solidFill>
                  <a:latin typeface="Century Schoolbook"/>
                  <a:ea typeface="MS PGothic" pitchFamily="34" charset="-128"/>
                  <a:cs typeface="Century Schoolbook"/>
                </a:endParaRPr>
              </a:p>
            </p:txBody>
          </p:sp>
          <p:sp>
            <p:nvSpPr>
              <p:cNvPr id="387150" name="TextBox 13"/>
              <p:cNvSpPr txBox="1">
                <a:spLocks noChangeArrowheads="1"/>
              </p:cNvSpPr>
              <p:nvPr/>
            </p:nvSpPr>
            <p:spPr bwMode="auto">
              <a:xfrm>
                <a:off x="1249" y="2004"/>
                <a:ext cx="739" cy="280"/>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 </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100</a:t>
                </a:r>
                <a:endParaRPr lang="en-US" sz="1200" b="1" dirty="0">
                  <a:solidFill>
                    <a:srgbClr val="000000"/>
                  </a:solidFill>
                  <a:latin typeface="Century Schoolbook"/>
                  <a:ea typeface="MS PGothic" pitchFamily="34" charset="-128"/>
                  <a:cs typeface="Century Schoolbook"/>
                </a:endParaRPr>
              </a:p>
            </p:txBody>
          </p:sp>
          <p:sp>
            <p:nvSpPr>
              <p:cNvPr id="387151" name="TextBox 14"/>
              <p:cNvSpPr txBox="1">
                <a:spLocks noChangeArrowheads="1"/>
              </p:cNvSpPr>
              <p:nvPr/>
            </p:nvSpPr>
            <p:spPr bwMode="auto">
              <a:xfrm>
                <a:off x="1922" y="2001"/>
                <a:ext cx="774" cy="280"/>
              </a:xfrm>
              <a:prstGeom prst="rect">
                <a:avLst/>
              </a:prstGeom>
              <a:noFill/>
              <a:ln w="9525">
                <a:noFill/>
                <a:miter lim="800000"/>
                <a:headEnd/>
                <a:tailEnd/>
              </a:ln>
            </p:spPr>
            <p:txBody>
              <a:bodyPr>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300</a:t>
                </a:r>
                <a:endParaRPr lang="en-US" sz="1200" b="1" dirty="0">
                  <a:solidFill>
                    <a:srgbClr val="000000"/>
                  </a:solidFill>
                  <a:latin typeface="Century Schoolbook"/>
                  <a:ea typeface="MS PGothic" pitchFamily="34" charset="-128"/>
                  <a:cs typeface="Century Schoolbook"/>
                </a:endParaRPr>
              </a:p>
            </p:txBody>
          </p:sp>
          <p:sp>
            <p:nvSpPr>
              <p:cNvPr id="387152" name="TextBox 16"/>
              <p:cNvSpPr txBox="1">
                <a:spLocks noChangeArrowheads="1"/>
              </p:cNvSpPr>
              <p:nvPr/>
            </p:nvSpPr>
            <p:spPr bwMode="auto">
              <a:xfrm>
                <a:off x="416" y="2039"/>
                <a:ext cx="926" cy="170"/>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BE" sz="1200" b="1" dirty="0" smtClean="0">
                    <a:solidFill>
                      <a:srgbClr val="000000"/>
                    </a:solidFill>
                    <a:latin typeface="Century Schoolbook"/>
                    <a:ea typeface="MS PGothic" pitchFamily="34" charset="-128"/>
                    <a:cs typeface="Century Schoolbook"/>
                  </a:rPr>
                  <a:t>All non-CANA</a:t>
                </a:r>
                <a:endParaRPr lang="fr-BE" sz="1200" b="1" dirty="0">
                  <a:solidFill>
                    <a:srgbClr val="000000"/>
                  </a:solidFill>
                  <a:latin typeface="Century Schoolbook"/>
                  <a:ea typeface="MS PGothic" pitchFamily="34" charset="-128"/>
                  <a:cs typeface="Century Schoolbook"/>
                </a:endParaRPr>
              </a:p>
            </p:txBody>
          </p:sp>
          <p:sp>
            <p:nvSpPr>
              <p:cNvPr id="387154" name="Text Box 7"/>
              <p:cNvSpPr txBox="1">
                <a:spLocks noChangeArrowheads="1"/>
              </p:cNvSpPr>
              <p:nvPr/>
            </p:nvSpPr>
            <p:spPr bwMode="auto">
              <a:xfrm rot="16200000">
                <a:off x="-337" y="1477"/>
                <a:ext cx="1326" cy="170"/>
              </a:xfrm>
              <a:prstGeom prst="rect">
                <a:avLst/>
              </a:prstGeom>
              <a:noFill/>
              <a:ln w="19050">
                <a:noFill/>
                <a:miter lim="800000"/>
                <a:headEnd/>
                <a:tailEnd type="none" w="lg" len="lg"/>
              </a:ln>
            </p:spPr>
            <p:txBody>
              <a:bodyPr>
                <a:prstTxWarp prst="textNoShape">
                  <a:avLst/>
                </a:prstTxWarp>
                <a:spAutoFit/>
              </a:bodyPr>
              <a:lstStyle/>
              <a:p>
                <a:pPr algn="ctr">
                  <a:lnSpc>
                    <a:spcPct val="95000"/>
                  </a:lnSpc>
                  <a:spcBef>
                    <a:spcPct val="50000"/>
                  </a:spcBef>
                </a:pPr>
                <a:r>
                  <a:rPr lang="en-US" sz="1200" b="1" dirty="0">
                    <a:solidFill>
                      <a:srgbClr val="000000"/>
                    </a:solidFill>
                    <a:latin typeface="Century Schoolbook"/>
                    <a:ea typeface="MS PGothic" pitchFamily="34" charset="-128"/>
                    <a:cs typeface="Century Schoolbook"/>
                    <a:sym typeface="Symbol" pitchFamily="-1" charset="2"/>
                  </a:rPr>
                  <a:t>Patients (%)</a:t>
                </a:r>
              </a:p>
            </p:txBody>
          </p:sp>
          <p:sp>
            <p:nvSpPr>
              <p:cNvPr id="259" name="AutoShape 29"/>
              <p:cNvSpPr>
                <a:spLocks noChangeAspect="1" noChangeArrowheads="1" noTextEdit="1"/>
              </p:cNvSpPr>
              <p:nvPr/>
            </p:nvSpPr>
            <p:spPr bwMode="auto">
              <a:xfrm>
                <a:off x="288" y="912"/>
                <a:ext cx="3552" cy="1392"/>
              </a:xfrm>
              <a:prstGeom prst="rect">
                <a:avLst/>
              </a:prstGeom>
              <a:noFill/>
              <a:ln w="9525">
                <a:noFill/>
                <a:miter lim="800000"/>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grpSp>
            <p:nvGrpSpPr>
              <p:cNvPr id="6" name="Group 231"/>
              <p:cNvGrpSpPr>
                <a:grpSpLocks/>
              </p:cNvGrpSpPr>
              <p:nvPr/>
            </p:nvGrpSpPr>
            <p:grpSpPr bwMode="auto">
              <a:xfrm>
                <a:off x="1343" y="1097"/>
                <a:ext cx="1261" cy="896"/>
                <a:chOff x="1343" y="1097"/>
                <a:chExt cx="1261" cy="896"/>
              </a:xfrm>
            </p:grpSpPr>
            <p:sp>
              <p:nvSpPr>
                <p:cNvPr id="387175" name="Rectangle 31"/>
                <p:cNvSpPr>
                  <a:spLocks noChangeArrowheads="1"/>
                </p:cNvSpPr>
                <p:nvPr/>
              </p:nvSpPr>
              <p:spPr bwMode="auto">
                <a:xfrm>
                  <a:off x="1343" y="1673"/>
                  <a:ext cx="582" cy="320"/>
                </a:xfrm>
                <a:prstGeom prst="rect">
                  <a:avLst/>
                </a:prstGeom>
                <a:solidFill>
                  <a:srgbClr val="F2AF46"/>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latin typeface="Century Schoolbook"/>
                    <a:ea typeface="MS PGothic" pitchFamily="34" charset="-128"/>
                    <a:cs typeface="Century Schoolbook"/>
                  </a:endParaRPr>
                </a:p>
              </p:txBody>
            </p:sp>
            <p:sp>
              <p:nvSpPr>
                <p:cNvPr id="387176" name="Rectangle 141"/>
                <p:cNvSpPr>
                  <a:spLocks noChangeArrowheads="1"/>
                </p:cNvSpPr>
                <p:nvPr/>
              </p:nvSpPr>
              <p:spPr bwMode="auto">
                <a:xfrm>
                  <a:off x="2027" y="1097"/>
                  <a:ext cx="577" cy="896"/>
                </a:xfrm>
                <a:prstGeom prst="rect">
                  <a:avLst/>
                </a:prstGeom>
                <a:solidFill>
                  <a:schemeClr val="tx2">
                    <a:lumMod val="75000"/>
                  </a:schemeClr>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latin typeface="Century Schoolbook"/>
                    <a:ea typeface="MS PGothic" pitchFamily="34" charset="-128"/>
                    <a:cs typeface="Century Schoolbook"/>
                  </a:endParaRPr>
                </a:p>
              </p:txBody>
            </p:sp>
          </p:grpSp>
          <p:sp>
            <p:nvSpPr>
              <p:cNvPr id="401690" name="Rectangle 253"/>
              <p:cNvSpPr>
                <a:spLocks noChangeArrowheads="1"/>
              </p:cNvSpPr>
              <p:nvPr/>
            </p:nvSpPr>
            <p:spPr bwMode="auto">
              <a:xfrm>
                <a:off x="642" y="1546"/>
                <a:ext cx="577" cy="458"/>
              </a:xfrm>
              <a:prstGeom prst="rect">
                <a:avLst/>
              </a:prstGeom>
              <a:solidFill>
                <a:srgbClr val="097C9F"/>
              </a:solidFill>
              <a:ln w="6350">
                <a:solidFill>
                  <a:srgbClr val="000000"/>
                </a:solidFill>
                <a:miter lim="800000"/>
                <a:headEnd/>
                <a:tailEnd/>
              </a:ln>
            </p:spPr>
            <p:txBody>
              <a:bodyPr/>
              <a:lstStyle/>
              <a:p>
                <a:pPr>
                  <a:lnSpc>
                    <a:spcPct val="95000"/>
                  </a:lnSpc>
                  <a:spcBef>
                    <a:spcPct val="45000"/>
                  </a:spcBef>
                  <a:defRPr/>
                </a:pPr>
                <a:endParaRPr lang="en-AU" sz="1400" b="1" dirty="0">
                  <a:solidFill>
                    <a:srgbClr val="000000"/>
                  </a:solidFill>
                  <a:latin typeface="Century Schoolbook"/>
                  <a:ea typeface="MS PGothic" charset="0"/>
                  <a:cs typeface="Century Schoolbook"/>
                </a:endParaRPr>
              </a:p>
            </p:txBody>
          </p:sp>
          <p:sp>
            <p:nvSpPr>
              <p:cNvPr id="283" name="Line 254"/>
              <p:cNvSpPr>
                <a:spLocks noChangeShapeType="1"/>
              </p:cNvSpPr>
              <p:nvPr/>
            </p:nvSpPr>
            <p:spPr bwMode="auto">
              <a:xfrm>
                <a:off x="531" y="1011"/>
                <a:ext cx="0" cy="994"/>
              </a:xfrm>
              <a:prstGeom prst="line">
                <a:avLst/>
              </a:prstGeom>
              <a:noFill/>
              <a:ln w="19050">
                <a:solidFill>
                  <a:schemeClr val="tx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84" name="Line 255"/>
              <p:cNvSpPr>
                <a:spLocks noChangeShapeType="1"/>
              </p:cNvSpPr>
              <p:nvPr/>
            </p:nvSpPr>
            <p:spPr bwMode="auto">
              <a:xfrm>
                <a:off x="507" y="2005"/>
                <a:ext cx="24" cy="0"/>
              </a:xfrm>
              <a:prstGeom prst="line">
                <a:avLst/>
              </a:prstGeom>
              <a:noFill/>
              <a:ln w="19050">
                <a:solidFill>
                  <a:schemeClr val="bg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85" name="Line 256"/>
              <p:cNvSpPr>
                <a:spLocks noChangeShapeType="1"/>
              </p:cNvSpPr>
              <p:nvPr/>
            </p:nvSpPr>
            <p:spPr bwMode="auto">
              <a:xfrm>
                <a:off x="507" y="1805"/>
                <a:ext cx="24" cy="0"/>
              </a:xfrm>
              <a:prstGeom prst="line">
                <a:avLst/>
              </a:prstGeom>
              <a:noFill/>
              <a:ln w="19050">
                <a:solidFill>
                  <a:schemeClr val="tx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86" name="Line 257"/>
              <p:cNvSpPr>
                <a:spLocks noChangeShapeType="1"/>
              </p:cNvSpPr>
              <p:nvPr/>
            </p:nvSpPr>
            <p:spPr bwMode="auto">
              <a:xfrm>
                <a:off x="507" y="1608"/>
                <a:ext cx="24" cy="0"/>
              </a:xfrm>
              <a:prstGeom prst="line">
                <a:avLst/>
              </a:prstGeom>
              <a:noFill/>
              <a:ln w="19050">
                <a:solidFill>
                  <a:schemeClr val="tx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87" name="Line 258"/>
              <p:cNvSpPr>
                <a:spLocks noChangeShapeType="1"/>
              </p:cNvSpPr>
              <p:nvPr/>
            </p:nvSpPr>
            <p:spPr bwMode="auto">
              <a:xfrm>
                <a:off x="507" y="1408"/>
                <a:ext cx="24" cy="0"/>
              </a:xfrm>
              <a:prstGeom prst="line">
                <a:avLst/>
              </a:prstGeom>
              <a:noFill/>
              <a:ln w="19050">
                <a:solidFill>
                  <a:schemeClr val="tx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88" name="Line 259"/>
              <p:cNvSpPr>
                <a:spLocks noChangeShapeType="1"/>
              </p:cNvSpPr>
              <p:nvPr/>
            </p:nvSpPr>
            <p:spPr bwMode="auto">
              <a:xfrm>
                <a:off x="507" y="1211"/>
                <a:ext cx="24" cy="0"/>
              </a:xfrm>
              <a:prstGeom prst="line">
                <a:avLst/>
              </a:prstGeom>
              <a:noFill/>
              <a:ln w="19050">
                <a:solidFill>
                  <a:schemeClr val="tx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89" name="Line 260"/>
              <p:cNvSpPr>
                <a:spLocks noChangeShapeType="1"/>
              </p:cNvSpPr>
              <p:nvPr/>
            </p:nvSpPr>
            <p:spPr bwMode="auto">
              <a:xfrm>
                <a:off x="507" y="1011"/>
                <a:ext cx="24" cy="0"/>
              </a:xfrm>
              <a:prstGeom prst="line">
                <a:avLst/>
              </a:prstGeom>
              <a:noFill/>
              <a:ln w="19050">
                <a:solidFill>
                  <a:schemeClr val="bg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290" name="Line 261"/>
              <p:cNvSpPr>
                <a:spLocks noChangeShapeType="1"/>
              </p:cNvSpPr>
              <p:nvPr/>
            </p:nvSpPr>
            <p:spPr bwMode="auto">
              <a:xfrm flipV="1">
                <a:off x="531" y="1995"/>
                <a:ext cx="3467" cy="10"/>
              </a:xfrm>
              <a:prstGeom prst="line">
                <a:avLst/>
              </a:prstGeom>
              <a:noFill/>
              <a:ln w="19050">
                <a:solidFill>
                  <a:schemeClr val="tx1"/>
                </a:solidFill>
                <a:round/>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387166" name="Rectangle 262"/>
              <p:cNvSpPr>
                <a:spLocks noChangeArrowheads="1"/>
              </p:cNvSpPr>
              <p:nvPr/>
            </p:nvSpPr>
            <p:spPr bwMode="auto">
              <a:xfrm>
                <a:off x="1566" y="1498"/>
                <a:ext cx="103" cy="8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3.2</a:t>
                </a:r>
                <a:endParaRPr lang="en-US" sz="1400" b="1" dirty="0">
                  <a:solidFill>
                    <a:srgbClr val="000000"/>
                  </a:solidFill>
                  <a:latin typeface="Century Schoolbook"/>
                  <a:ea typeface="MS PGothic" pitchFamily="34" charset="-128"/>
                  <a:cs typeface="Century Schoolbook"/>
                </a:endParaRPr>
              </a:p>
            </p:txBody>
          </p:sp>
          <p:sp>
            <p:nvSpPr>
              <p:cNvPr id="387167" name="Rectangle 263"/>
              <p:cNvSpPr>
                <a:spLocks noChangeArrowheads="1"/>
              </p:cNvSpPr>
              <p:nvPr/>
            </p:nvSpPr>
            <p:spPr bwMode="auto">
              <a:xfrm>
                <a:off x="2262" y="936"/>
                <a:ext cx="103" cy="8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8.8</a:t>
                </a:r>
                <a:endParaRPr lang="en-US" sz="1400" b="1" dirty="0">
                  <a:solidFill>
                    <a:srgbClr val="000000"/>
                  </a:solidFill>
                  <a:latin typeface="Century Schoolbook"/>
                  <a:ea typeface="MS PGothic" pitchFamily="34" charset="-128"/>
                  <a:cs typeface="Century Schoolbook"/>
                </a:endParaRPr>
              </a:p>
            </p:txBody>
          </p:sp>
          <p:sp>
            <p:nvSpPr>
              <p:cNvPr id="387168" name="Rectangle 265"/>
              <p:cNvSpPr>
                <a:spLocks noChangeArrowheads="1"/>
              </p:cNvSpPr>
              <p:nvPr/>
            </p:nvSpPr>
            <p:spPr bwMode="auto">
              <a:xfrm>
                <a:off x="878" y="1343"/>
                <a:ext cx="103" cy="83"/>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4.7</a:t>
                </a:r>
                <a:endParaRPr lang="en-US" sz="1400" b="1" dirty="0">
                  <a:solidFill>
                    <a:srgbClr val="000000"/>
                  </a:solidFill>
                  <a:latin typeface="Century Schoolbook"/>
                  <a:ea typeface="MS PGothic" pitchFamily="34" charset="-128"/>
                  <a:cs typeface="Century Schoolbook"/>
                </a:endParaRPr>
              </a:p>
            </p:txBody>
          </p:sp>
          <p:sp>
            <p:nvSpPr>
              <p:cNvPr id="387169" name="Rectangle 266"/>
              <p:cNvSpPr>
                <a:spLocks noChangeArrowheads="1"/>
              </p:cNvSpPr>
              <p:nvPr/>
            </p:nvSpPr>
            <p:spPr bwMode="auto">
              <a:xfrm>
                <a:off x="420" y="1971"/>
                <a:ext cx="40" cy="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0</a:t>
                </a:r>
                <a:endParaRPr lang="en-US" sz="1400" b="1" dirty="0">
                  <a:solidFill>
                    <a:srgbClr val="000000"/>
                  </a:solidFill>
                  <a:latin typeface="Century Schoolbook"/>
                  <a:ea typeface="MS PGothic" pitchFamily="34" charset="-128"/>
                  <a:cs typeface="Century Schoolbook"/>
                </a:endParaRPr>
              </a:p>
            </p:txBody>
          </p:sp>
          <p:sp>
            <p:nvSpPr>
              <p:cNvPr id="387170" name="Rectangle 267"/>
              <p:cNvSpPr>
                <a:spLocks noChangeArrowheads="1"/>
              </p:cNvSpPr>
              <p:nvPr/>
            </p:nvSpPr>
            <p:spPr bwMode="auto">
              <a:xfrm>
                <a:off x="420" y="1770"/>
                <a:ext cx="40" cy="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2</a:t>
                </a:r>
                <a:endParaRPr lang="en-US" sz="1400" b="1" dirty="0">
                  <a:solidFill>
                    <a:srgbClr val="000000"/>
                  </a:solidFill>
                  <a:latin typeface="Century Schoolbook"/>
                  <a:ea typeface="MS PGothic" pitchFamily="34" charset="-128"/>
                  <a:cs typeface="Century Schoolbook"/>
                </a:endParaRPr>
              </a:p>
            </p:txBody>
          </p:sp>
          <p:sp>
            <p:nvSpPr>
              <p:cNvPr id="387171" name="Rectangle 268"/>
              <p:cNvSpPr>
                <a:spLocks noChangeArrowheads="1"/>
              </p:cNvSpPr>
              <p:nvPr/>
            </p:nvSpPr>
            <p:spPr bwMode="auto">
              <a:xfrm>
                <a:off x="420" y="1573"/>
                <a:ext cx="40" cy="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4</a:t>
                </a:r>
                <a:endParaRPr lang="en-US" sz="1400" b="1" dirty="0">
                  <a:solidFill>
                    <a:srgbClr val="000000"/>
                  </a:solidFill>
                  <a:latin typeface="Century Schoolbook"/>
                  <a:ea typeface="MS PGothic" pitchFamily="34" charset="-128"/>
                  <a:cs typeface="Century Schoolbook"/>
                </a:endParaRPr>
              </a:p>
            </p:txBody>
          </p:sp>
          <p:sp>
            <p:nvSpPr>
              <p:cNvPr id="387172" name="Rectangle 269"/>
              <p:cNvSpPr>
                <a:spLocks noChangeArrowheads="1"/>
              </p:cNvSpPr>
              <p:nvPr/>
            </p:nvSpPr>
            <p:spPr bwMode="auto">
              <a:xfrm>
                <a:off x="420" y="1373"/>
                <a:ext cx="40" cy="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6</a:t>
                </a:r>
                <a:endParaRPr lang="en-US" sz="1400" b="1" dirty="0">
                  <a:solidFill>
                    <a:srgbClr val="000000"/>
                  </a:solidFill>
                  <a:latin typeface="Century Schoolbook"/>
                  <a:ea typeface="MS PGothic" pitchFamily="34" charset="-128"/>
                  <a:cs typeface="Century Schoolbook"/>
                </a:endParaRPr>
              </a:p>
            </p:txBody>
          </p:sp>
          <p:sp>
            <p:nvSpPr>
              <p:cNvPr id="387173" name="Rectangle 270"/>
              <p:cNvSpPr>
                <a:spLocks noChangeArrowheads="1"/>
              </p:cNvSpPr>
              <p:nvPr/>
            </p:nvSpPr>
            <p:spPr bwMode="auto">
              <a:xfrm>
                <a:off x="420" y="1176"/>
                <a:ext cx="40" cy="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8</a:t>
                </a:r>
                <a:endParaRPr lang="en-US" sz="1400" b="1" dirty="0">
                  <a:solidFill>
                    <a:srgbClr val="000000"/>
                  </a:solidFill>
                  <a:latin typeface="Century Schoolbook"/>
                  <a:ea typeface="MS PGothic" pitchFamily="34" charset="-128"/>
                  <a:cs typeface="Century Schoolbook"/>
                </a:endParaRPr>
              </a:p>
            </p:txBody>
          </p:sp>
          <p:sp>
            <p:nvSpPr>
              <p:cNvPr id="387174" name="Rectangle 271"/>
              <p:cNvSpPr>
                <a:spLocks noChangeArrowheads="1"/>
              </p:cNvSpPr>
              <p:nvPr/>
            </p:nvSpPr>
            <p:spPr bwMode="auto">
              <a:xfrm>
                <a:off x="423" y="976"/>
                <a:ext cx="81" cy="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800" b="1" dirty="0">
                    <a:solidFill>
                      <a:srgbClr val="000000"/>
                    </a:solidFill>
                    <a:latin typeface="Century Schoolbook"/>
                    <a:ea typeface="MS PGothic" pitchFamily="34" charset="-128"/>
                    <a:cs typeface="Century Schoolbook"/>
                  </a:rPr>
                  <a:t>10</a:t>
                </a:r>
                <a:endParaRPr lang="en-US" sz="1400" b="1" dirty="0">
                  <a:solidFill>
                    <a:srgbClr val="000000"/>
                  </a:solidFill>
                  <a:latin typeface="Century Schoolbook"/>
                  <a:ea typeface="MS PGothic" pitchFamily="34" charset="-128"/>
                  <a:cs typeface="Century Schoolbook"/>
                </a:endParaRPr>
              </a:p>
            </p:txBody>
          </p:sp>
        </p:grpSp>
        <p:grpSp>
          <p:nvGrpSpPr>
            <p:cNvPr id="8" name="Group 513"/>
            <p:cNvGrpSpPr>
              <a:grpSpLocks/>
            </p:cNvGrpSpPr>
            <p:nvPr/>
          </p:nvGrpSpPr>
          <p:grpSpPr bwMode="auto">
            <a:xfrm>
              <a:off x="288" y="2496"/>
              <a:ext cx="3552" cy="1392"/>
              <a:chOff x="288" y="2496"/>
              <a:chExt cx="3552" cy="1392"/>
            </a:xfrm>
          </p:grpSpPr>
          <p:sp>
            <p:nvSpPr>
              <p:cNvPr id="11" name="AutoShape 273"/>
              <p:cNvSpPr>
                <a:spLocks noChangeAspect="1" noChangeArrowheads="1" noTextEdit="1"/>
              </p:cNvSpPr>
              <p:nvPr/>
            </p:nvSpPr>
            <p:spPr bwMode="auto">
              <a:xfrm>
                <a:off x="288" y="2496"/>
                <a:ext cx="3552" cy="1392"/>
              </a:xfrm>
              <a:prstGeom prst="rect">
                <a:avLst/>
              </a:prstGeom>
              <a:noFill/>
              <a:ln w="9525">
                <a:noFill/>
                <a:miter lim="800000"/>
                <a:headEnd/>
                <a:tailEnd/>
              </a:ln>
            </p:spPr>
            <p:txBody>
              <a:bodyPr/>
              <a:lstStyle/>
              <a:p>
                <a:pPr defTabSz="452791">
                  <a:defRPr/>
                </a:pPr>
                <a:endParaRPr lang="en-CA" dirty="0">
                  <a:solidFill>
                    <a:srgbClr val="000000"/>
                  </a:solidFill>
                  <a:latin typeface="Century Schoolbook"/>
                  <a:ea typeface="MS PGothic" pitchFamily="34" charset="-128"/>
                  <a:cs typeface="Century Schoolbook"/>
                </a:endParaRPr>
              </a:p>
            </p:txBody>
          </p:sp>
          <p:sp>
            <p:nvSpPr>
              <p:cNvPr id="387147" name="Rectangle 508"/>
              <p:cNvSpPr>
                <a:spLocks noChangeArrowheads="1"/>
              </p:cNvSpPr>
              <p:nvPr/>
            </p:nvSpPr>
            <p:spPr bwMode="auto">
              <a:xfrm>
                <a:off x="416" y="3354"/>
                <a:ext cx="0" cy="130"/>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endParaRPr lang="fr-FR" sz="1400" b="1" dirty="0">
                  <a:solidFill>
                    <a:srgbClr val="000000"/>
                  </a:solidFill>
                  <a:latin typeface="Century Schoolbook"/>
                  <a:ea typeface="MS PGothic" pitchFamily="34" charset="-128"/>
                  <a:cs typeface="Century Schoolbook"/>
                </a:endParaRPr>
              </a:p>
            </p:txBody>
          </p:sp>
          <p:sp>
            <p:nvSpPr>
              <p:cNvPr id="387148" name="Rectangle 512"/>
              <p:cNvSpPr>
                <a:spLocks noChangeArrowheads="1"/>
              </p:cNvSpPr>
              <p:nvPr/>
            </p:nvSpPr>
            <p:spPr bwMode="auto">
              <a:xfrm>
                <a:off x="405" y="2560"/>
                <a:ext cx="0" cy="130"/>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endParaRPr lang="fr-FR" sz="1400" b="1" dirty="0">
                  <a:solidFill>
                    <a:srgbClr val="000000"/>
                  </a:solidFill>
                  <a:latin typeface="Century Schoolbook"/>
                  <a:ea typeface="MS PGothic" pitchFamily="34" charset="-128"/>
                  <a:cs typeface="Century Schoolbook"/>
                </a:endParaRPr>
              </a:p>
            </p:txBody>
          </p:sp>
        </p:grpSp>
      </p:grpSp>
      <p:sp>
        <p:nvSpPr>
          <p:cNvPr id="387088" name="TextBox 5"/>
          <p:cNvSpPr txBox="1">
            <a:spLocks noChangeArrowheads="1"/>
          </p:cNvSpPr>
          <p:nvPr/>
        </p:nvSpPr>
        <p:spPr bwMode="auto">
          <a:xfrm>
            <a:off x="12700" y="6481762"/>
            <a:ext cx="8406378" cy="482262"/>
          </a:xfrm>
          <a:prstGeom prst="rect">
            <a:avLst/>
          </a:prstGeom>
          <a:noFill/>
          <a:ln w="9525">
            <a:noFill/>
            <a:miter lim="800000"/>
            <a:headEnd/>
            <a:tailEnd/>
          </a:ln>
        </p:spPr>
        <p:txBody>
          <a:bodyPr wrap="none" lIns="81365" tIns="40679" rIns="81365" bIns="40679">
            <a:prstTxWarp prst="textNoShape">
              <a:avLst/>
            </a:prstTxWarp>
            <a:spAutoFit/>
          </a:bodyPr>
          <a:lstStyle/>
          <a:p>
            <a:r>
              <a:rPr lang="fr-CA" sz="900" dirty="0" smtClean="0">
                <a:solidFill>
                  <a:srgbClr val="FFFFFF"/>
                </a:solidFill>
                <a:latin typeface="Monaco"/>
                <a:cs typeface="Century Schoolbook"/>
                <a:hlinkClick r:id="rId4"/>
              </a:rPr>
              <a:t>http://www.fda.gov/downloads/AdvisoryCommittees/CommitteesMeetingMaterials/Drugs</a:t>
            </a:r>
            <a:r>
              <a:rPr lang="fr-CA" sz="900" dirty="0" smtClean="0">
                <a:solidFill>
                  <a:srgbClr val="FFFFFF"/>
                </a:solidFill>
                <a:latin typeface="Monaco"/>
                <a:cs typeface="Century Schoolbook"/>
              </a:rPr>
              <a:t> /</a:t>
            </a:r>
            <a:r>
              <a:rPr lang="fr-CA" sz="900" dirty="0" err="1" smtClean="0">
                <a:solidFill>
                  <a:srgbClr val="FFFFFF"/>
                </a:solidFill>
                <a:latin typeface="Monaco"/>
                <a:cs typeface="Century Schoolbook"/>
              </a:rPr>
              <a:t>EndocrinologicandMetabolicDrugs</a:t>
            </a:r>
            <a:endParaRPr lang="fr-CA" sz="900" dirty="0" smtClean="0">
              <a:solidFill>
                <a:srgbClr val="FFFFFF"/>
              </a:solidFill>
              <a:latin typeface="Monaco"/>
              <a:cs typeface="Century Schoolbook"/>
            </a:endParaRPr>
          </a:p>
          <a:p>
            <a:r>
              <a:rPr lang="fr-CA" sz="900" dirty="0" smtClean="0">
                <a:solidFill>
                  <a:srgbClr val="FFFFFF"/>
                </a:solidFill>
                <a:latin typeface="Monaco"/>
                <a:cs typeface="Century Schoolbook"/>
              </a:rPr>
              <a:t>AdvisoryCommittee/UCM336236.pdf. </a:t>
            </a:r>
            <a:r>
              <a:rPr lang="fr-CA" sz="900" dirty="0" err="1" smtClean="0">
                <a:solidFill>
                  <a:srgbClr val="FFFFFF"/>
                </a:solidFill>
                <a:latin typeface="Monaco"/>
                <a:cs typeface="Century Schoolbook"/>
              </a:rPr>
              <a:t>Consulted</a:t>
            </a:r>
            <a:r>
              <a:rPr lang="fr-CA" sz="900" dirty="0" smtClean="0">
                <a:solidFill>
                  <a:srgbClr val="FFFFFF"/>
                </a:solidFill>
                <a:latin typeface="Monaco"/>
                <a:cs typeface="Century Schoolbook"/>
              </a:rPr>
              <a:t> </a:t>
            </a:r>
            <a:r>
              <a:rPr lang="fr-CA" sz="900" dirty="0" err="1" smtClean="0">
                <a:solidFill>
                  <a:srgbClr val="FFFFFF"/>
                </a:solidFill>
                <a:latin typeface="Monaco"/>
                <a:cs typeface="Century Schoolbook"/>
              </a:rPr>
              <a:t>January</a:t>
            </a:r>
            <a:r>
              <a:rPr lang="fr-CA" sz="900" dirty="0" smtClean="0">
                <a:solidFill>
                  <a:srgbClr val="FFFFFF"/>
                </a:solidFill>
                <a:latin typeface="Monaco"/>
                <a:cs typeface="Century Schoolbook"/>
              </a:rPr>
              <a:t> 23, 2013. </a:t>
            </a:r>
            <a:r>
              <a:rPr lang="fr-BE" sz="900" dirty="0" smtClean="0">
                <a:solidFill>
                  <a:srgbClr val="FFFFFF"/>
                </a:solidFill>
                <a:latin typeface="Monaco"/>
                <a:ea typeface="MS PGothic" pitchFamily="34" charset="-128"/>
                <a:cs typeface="Century Schoolbook"/>
              </a:rPr>
              <a:t>FDA Advisory Committee, July 19 2011 </a:t>
            </a:r>
            <a:r>
              <a:rPr lang="fr-BE" sz="900" dirty="0">
                <a:solidFill>
                  <a:srgbClr val="FFFFFF"/>
                </a:solidFill>
                <a:latin typeface="Monaco"/>
                <a:ea typeface="MS PGothic" pitchFamily="34" charset="-128"/>
                <a:cs typeface="Century Schoolbook"/>
              </a:rPr>
              <a:t>: </a:t>
            </a:r>
            <a:r>
              <a:rPr lang="fr-BE" sz="900" u="sng" dirty="0">
                <a:solidFill>
                  <a:srgbClr val="FFFFFF"/>
                </a:solidFill>
                <a:latin typeface="Monaco"/>
                <a:ea typeface="MS PGothic" pitchFamily="34" charset="-128"/>
                <a:cs typeface="Century Schoolbook"/>
              </a:rPr>
              <a:t>http://www.fda.gov</a:t>
            </a:r>
            <a:r>
              <a:rPr lang="fr-BE" sz="900" dirty="0">
                <a:solidFill>
                  <a:srgbClr val="FFFFFF"/>
                </a:solidFill>
                <a:latin typeface="Monaco"/>
                <a:ea typeface="MS PGothic" pitchFamily="34" charset="-128"/>
                <a:cs typeface="Century Schoolbook"/>
              </a:rPr>
              <a:t>.</a:t>
            </a:r>
          </a:p>
          <a:p>
            <a:endParaRPr lang="en-US" sz="800" dirty="0">
              <a:solidFill>
                <a:srgbClr val="000000"/>
              </a:solidFill>
              <a:latin typeface="Century Schoolbook"/>
              <a:cs typeface="Century Schoolbook"/>
            </a:endParaRPr>
          </a:p>
        </p:txBody>
      </p:sp>
      <p:sp>
        <p:nvSpPr>
          <p:cNvPr id="387092" name="TextBox 31"/>
          <p:cNvSpPr txBox="1">
            <a:spLocks noChangeArrowheads="1"/>
          </p:cNvSpPr>
          <p:nvPr/>
        </p:nvSpPr>
        <p:spPr bwMode="auto">
          <a:xfrm>
            <a:off x="625474" y="1138794"/>
            <a:ext cx="2924175" cy="44473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CA" sz="1200" b="1" i="1" dirty="0" err="1" smtClean="0">
                <a:solidFill>
                  <a:srgbClr val="000000"/>
                </a:solidFill>
                <a:latin typeface="Century Schoolbook"/>
                <a:ea typeface="MS PGothic" pitchFamily="34" charset="-128"/>
                <a:cs typeface="Century Schoolbook"/>
              </a:rPr>
              <a:t>Canagliflozin</a:t>
            </a:r>
            <a:r>
              <a:rPr lang="fr-CA" sz="1200" b="1" i="1" dirty="0" smtClean="0">
                <a:solidFill>
                  <a:srgbClr val="000000"/>
                </a:solidFill>
                <a:latin typeface="Century Schoolbook"/>
                <a:ea typeface="MS PGothic" pitchFamily="34" charset="-128"/>
                <a:cs typeface="Century Schoolbook"/>
              </a:rPr>
              <a:t> </a:t>
            </a:r>
            <a:br>
              <a:rPr lang="fr-CA" sz="1200" b="1" i="1" dirty="0" smtClean="0">
                <a:solidFill>
                  <a:srgbClr val="000000"/>
                </a:solidFill>
                <a:latin typeface="Century Schoolbook"/>
                <a:ea typeface="MS PGothic" pitchFamily="34" charset="-128"/>
                <a:cs typeface="Century Schoolbook"/>
              </a:rPr>
            </a:br>
            <a:r>
              <a:rPr lang="fr-CA" sz="1200" b="1" i="1" dirty="0" err="1" smtClean="0">
                <a:solidFill>
                  <a:srgbClr val="000000"/>
                </a:solidFill>
                <a:latin typeface="Century Schoolbook"/>
                <a:ea typeface="MS PGothic" pitchFamily="34" charset="-128"/>
                <a:cs typeface="Century Schoolbook"/>
              </a:rPr>
              <a:t>pooled</a:t>
            </a:r>
            <a:r>
              <a:rPr lang="fr-CA" sz="1200" b="1" i="1" dirty="0" smtClean="0">
                <a:solidFill>
                  <a:srgbClr val="000000"/>
                </a:solidFill>
                <a:latin typeface="Century Schoolbook"/>
                <a:ea typeface="MS PGothic" pitchFamily="34" charset="-128"/>
                <a:cs typeface="Century Schoolbook"/>
              </a:rPr>
              <a:t> data</a:t>
            </a:r>
            <a:endParaRPr lang="fr-CA" sz="1200" b="1" i="1" dirty="0">
              <a:solidFill>
                <a:srgbClr val="000000"/>
              </a:solidFill>
              <a:latin typeface="Century Schoolbook"/>
              <a:ea typeface="MS PGothic" pitchFamily="34" charset="-128"/>
              <a:cs typeface="Century Schoolbook"/>
            </a:endParaRPr>
          </a:p>
        </p:txBody>
      </p:sp>
      <p:sp>
        <p:nvSpPr>
          <p:cNvPr id="387093" name="TextBox 31"/>
          <p:cNvSpPr txBox="1">
            <a:spLocks noChangeArrowheads="1"/>
          </p:cNvSpPr>
          <p:nvPr/>
        </p:nvSpPr>
        <p:spPr bwMode="auto">
          <a:xfrm>
            <a:off x="3604224" y="1195151"/>
            <a:ext cx="2240704" cy="44473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CA" sz="1200" b="1" i="1" dirty="0" err="1" smtClean="0">
                <a:solidFill>
                  <a:srgbClr val="000000"/>
                </a:solidFill>
                <a:latin typeface="Century Schoolbook"/>
                <a:ea typeface="MS PGothic" pitchFamily="34" charset="-128"/>
                <a:cs typeface="Century Schoolbook"/>
              </a:rPr>
              <a:t>Dapagliflozin</a:t>
            </a:r>
            <a:r>
              <a:rPr lang="fr-CA" sz="1200" b="1" i="1" dirty="0" smtClean="0">
                <a:solidFill>
                  <a:srgbClr val="000000"/>
                </a:solidFill>
                <a:latin typeface="Century Schoolbook"/>
                <a:ea typeface="MS PGothic" pitchFamily="34" charset="-128"/>
                <a:cs typeface="Century Schoolbook"/>
              </a:rPr>
              <a:t> </a:t>
            </a:r>
            <a:br>
              <a:rPr lang="fr-CA" sz="1200" b="1" i="1" dirty="0" smtClean="0">
                <a:solidFill>
                  <a:srgbClr val="000000"/>
                </a:solidFill>
                <a:latin typeface="Century Schoolbook"/>
                <a:ea typeface="MS PGothic" pitchFamily="34" charset="-128"/>
                <a:cs typeface="Century Schoolbook"/>
              </a:rPr>
            </a:br>
            <a:r>
              <a:rPr lang="fr-CA" sz="1200" b="1" i="1" dirty="0" err="1" smtClean="0">
                <a:solidFill>
                  <a:srgbClr val="000000"/>
                </a:solidFill>
                <a:latin typeface="Century Schoolbook"/>
                <a:ea typeface="MS PGothic" pitchFamily="34" charset="-128"/>
                <a:cs typeface="Century Schoolbook"/>
              </a:rPr>
              <a:t>pooled</a:t>
            </a:r>
            <a:r>
              <a:rPr lang="fr-CA" sz="1200" b="1" i="1" dirty="0" smtClean="0">
                <a:solidFill>
                  <a:srgbClr val="000000"/>
                </a:solidFill>
                <a:latin typeface="Century Schoolbook"/>
                <a:ea typeface="MS PGothic" pitchFamily="34" charset="-128"/>
                <a:cs typeface="Century Schoolbook"/>
              </a:rPr>
              <a:t> data</a:t>
            </a:r>
            <a:endParaRPr lang="fr-CA" sz="1200" b="1" i="1" dirty="0">
              <a:solidFill>
                <a:srgbClr val="000000"/>
              </a:solidFill>
              <a:latin typeface="Century Schoolbook"/>
              <a:ea typeface="MS PGothic" pitchFamily="34" charset="-128"/>
              <a:cs typeface="Century Schoolbook"/>
            </a:endParaRPr>
          </a:p>
        </p:txBody>
      </p:sp>
      <p:sp>
        <p:nvSpPr>
          <p:cNvPr id="387094" name="TextBox 31"/>
          <p:cNvSpPr txBox="1">
            <a:spLocks noChangeArrowheads="1"/>
          </p:cNvSpPr>
          <p:nvPr/>
        </p:nvSpPr>
        <p:spPr bwMode="auto">
          <a:xfrm>
            <a:off x="1176431" y="4091469"/>
            <a:ext cx="4083051" cy="267766"/>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BE" sz="1200" b="1" i="1" dirty="0" smtClean="0">
                <a:solidFill>
                  <a:srgbClr val="000000"/>
                </a:solidFill>
                <a:ea typeface="MS PGothic" pitchFamily="34" charset="-128"/>
                <a:cs typeface="MS PGothic" pitchFamily="34" charset="-128"/>
              </a:rPr>
              <a:t>Canagliflozin pooled data</a:t>
            </a:r>
            <a:endParaRPr lang="fr-BE" sz="1200" b="1" i="1" dirty="0">
              <a:solidFill>
                <a:srgbClr val="000000"/>
              </a:solidFill>
              <a:ea typeface="MS PGothic" pitchFamily="34" charset="-128"/>
              <a:cs typeface="MS PGothic" pitchFamily="34" charset="-128"/>
            </a:endParaRPr>
          </a:p>
        </p:txBody>
      </p:sp>
      <p:sp>
        <p:nvSpPr>
          <p:cNvPr id="387095" name="TextBox 13"/>
          <p:cNvSpPr txBox="1">
            <a:spLocks noChangeArrowheads="1"/>
          </p:cNvSpPr>
          <p:nvPr/>
        </p:nvSpPr>
        <p:spPr bwMode="auto">
          <a:xfrm>
            <a:off x="1836109" y="5922962"/>
            <a:ext cx="660234" cy="44473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300</a:t>
            </a:r>
            <a:endParaRPr lang="en-US" sz="1200" b="1" dirty="0">
              <a:solidFill>
                <a:srgbClr val="000000"/>
              </a:solidFill>
              <a:latin typeface="Century Schoolbook"/>
              <a:ea typeface="MS PGothic" pitchFamily="34" charset="-128"/>
              <a:cs typeface="Century Schoolbook"/>
            </a:endParaRPr>
          </a:p>
        </p:txBody>
      </p:sp>
      <p:sp>
        <p:nvSpPr>
          <p:cNvPr id="387096" name="TextBox 13"/>
          <p:cNvSpPr txBox="1">
            <a:spLocks noChangeArrowheads="1"/>
          </p:cNvSpPr>
          <p:nvPr/>
        </p:nvSpPr>
        <p:spPr bwMode="auto">
          <a:xfrm>
            <a:off x="381000" y="5956300"/>
            <a:ext cx="1168400" cy="269304"/>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BE" sz="1200" b="1" dirty="0" smtClean="0">
                <a:solidFill>
                  <a:srgbClr val="000000"/>
                </a:solidFill>
                <a:latin typeface="Century Schoolbook"/>
                <a:ea typeface="MS PGothic" pitchFamily="34" charset="-128"/>
                <a:cs typeface="Century Schoolbook"/>
              </a:rPr>
              <a:t>Others</a:t>
            </a:r>
            <a:endParaRPr lang="en-US" sz="1200" b="1" dirty="0">
              <a:solidFill>
                <a:srgbClr val="000000"/>
              </a:solidFill>
              <a:latin typeface="Century Schoolbook"/>
              <a:ea typeface="MS PGothic" pitchFamily="34" charset="-128"/>
              <a:cs typeface="Century Schoolbook"/>
            </a:endParaRPr>
          </a:p>
        </p:txBody>
      </p:sp>
      <p:sp>
        <p:nvSpPr>
          <p:cNvPr id="387097" name="TextBox 13"/>
          <p:cNvSpPr txBox="1">
            <a:spLocks noChangeArrowheads="1"/>
          </p:cNvSpPr>
          <p:nvPr/>
        </p:nvSpPr>
        <p:spPr bwMode="auto">
          <a:xfrm>
            <a:off x="3030538" y="5928833"/>
            <a:ext cx="627062" cy="44473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100</a:t>
            </a:r>
            <a:endParaRPr lang="en-US" sz="1200" b="1" dirty="0">
              <a:solidFill>
                <a:srgbClr val="000000"/>
              </a:solidFill>
              <a:latin typeface="Century Schoolbook"/>
              <a:ea typeface="MS PGothic" pitchFamily="34" charset="-128"/>
              <a:cs typeface="Century Schoolbook"/>
            </a:endParaRPr>
          </a:p>
        </p:txBody>
      </p:sp>
      <p:sp>
        <p:nvSpPr>
          <p:cNvPr id="387098" name="TextBox 13"/>
          <p:cNvSpPr txBox="1">
            <a:spLocks noChangeArrowheads="1"/>
          </p:cNvSpPr>
          <p:nvPr/>
        </p:nvSpPr>
        <p:spPr bwMode="auto">
          <a:xfrm>
            <a:off x="3535362" y="5918200"/>
            <a:ext cx="623887" cy="44473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300</a:t>
            </a:r>
            <a:endParaRPr lang="en-US" sz="1200" b="1" dirty="0">
              <a:solidFill>
                <a:srgbClr val="000000"/>
              </a:solidFill>
              <a:latin typeface="Century Schoolbook"/>
              <a:ea typeface="MS PGothic" pitchFamily="34" charset="-128"/>
              <a:cs typeface="Century Schoolbook"/>
            </a:endParaRPr>
          </a:p>
        </p:txBody>
      </p:sp>
      <p:sp>
        <p:nvSpPr>
          <p:cNvPr id="387099" name="TextBox 13"/>
          <p:cNvSpPr txBox="1">
            <a:spLocks noChangeArrowheads="1"/>
          </p:cNvSpPr>
          <p:nvPr/>
        </p:nvSpPr>
        <p:spPr bwMode="auto">
          <a:xfrm>
            <a:off x="4868863" y="5918200"/>
            <a:ext cx="598487" cy="44473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100</a:t>
            </a:r>
            <a:endParaRPr lang="en-US" sz="1200" b="1" dirty="0">
              <a:solidFill>
                <a:srgbClr val="000000"/>
              </a:solidFill>
              <a:latin typeface="Century Schoolbook"/>
              <a:ea typeface="MS PGothic" pitchFamily="34" charset="-128"/>
              <a:cs typeface="Century Schoolbook"/>
            </a:endParaRPr>
          </a:p>
        </p:txBody>
      </p:sp>
      <p:sp>
        <p:nvSpPr>
          <p:cNvPr id="387100" name="TextBox 13"/>
          <p:cNvSpPr txBox="1">
            <a:spLocks noChangeArrowheads="1"/>
          </p:cNvSpPr>
          <p:nvPr/>
        </p:nvSpPr>
        <p:spPr bwMode="auto">
          <a:xfrm>
            <a:off x="5375275" y="5918200"/>
            <a:ext cx="657816" cy="444737"/>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en-US" sz="1200" b="1" dirty="0" smtClean="0">
                <a:solidFill>
                  <a:srgbClr val="000000"/>
                </a:solidFill>
                <a:latin typeface="Century Schoolbook"/>
                <a:ea typeface="MS PGothic" pitchFamily="34" charset="-128"/>
                <a:cs typeface="Century Schoolbook"/>
              </a:rPr>
              <a:t>Cana</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300</a:t>
            </a:r>
            <a:endParaRPr lang="en-US" sz="1200" b="1" dirty="0">
              <a:solidFill>
                <a:srgbClr val="000000"/>
              </a:solidFill>
              <a:latin typeface="Century Schoolbook"/>
              <a:ea typeface="MS PGothic" pitchFamily="34" charset="-128"/>
              <a:cs typeface="Century Schoolbook"/>
            </a:endParaRPr>
          </a:p>
        </p:txBody>
      </p:sp>
      <p:sp>
        <p:nvSpPr>
          <p:cNvPr id="387101" name="TextBox 13"/>
          <p:cNvSpPr txBox="1">
            <a:spLocks noChangeArrowheads="1"/>
          </p:cNvSpPr>
          <p:nvPr/>
        </p:nvSpPr>
        <p:spPr bwMode="auto">
          <a:xfrm>
            <a:off x="2234422" y="5930900"/>
            <a:ext cx="1023937" cy="269304"/>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BE" sz="1200" b="1" dirty="0" smtClean="0">
                <a:solidFill>
                  <a:srgbClr val="000000"/>
                </a:solidFill>
                <a:latin typeface="Century Schoolbook"/>
                <a:ea typeface="MS PGothic" pitchFamily="34" charset="-128"/>
                <a:cs typeface="Century Schoolbook"/>
              </a:rPr>
              <a:t>Others </a:t>
            </a:r>
            <a:endParaRPr lang="fr-BE" sz="1200" b="1" dirty="0">
              <a:solidFill>
                <a:srgbClr val="000000"/>
              </a:solidFill>
              <a:latin typeface="Century Schoolbook"/>
              <a:ea typeface="MS PGothic" pitchFamily="34" charset="-128"/>
              <a:cs typeface="Century Schoolbook"/>
            </a:endParaRPr>
          </a:p>
        </p:txBody>
      </p:sp>
      <p:sp>
        <p:nvSpPr>
          <p:cNvPr id="387102" name="TextBox 13"/>
          <p:cNvSpPr txBox="1">
            <a:spLocks noChangeArrowheads="1"/>
          </p:cNvSpPr>
          <p:nvPr/>
        </p:nvSpPr>
        <p:spPr bwMode="auto">
          <a:xfrm>
            <a:off x="4155085" y="5930900"/>
            <a:ext cx="900112" cy="269304"/>
          </a:xfrm>
          <a:prstGeom prst="rect">
            <a:avLst/>
          </a:prstGeom>
          <a:noFill/>
          <a:ln w="9525">
            <a:noFill/>
            <a:miter lim="800000"/>
            <a:headEnd/>
            <a:tailEnd/>
          </a:ln>
        </p:spPr>
        <p:txBody>
          <a:bodyPr wrap="square">
            <a:prstTxWarp prst="textNoShape">
              <a:avLst/>
            </a:prstTxWarp>
            <a:spAutoFit/>
          </a:bodyPr>
          <a:lstStyle/>
          <a:p>
            <a:pPr algn="ctr">
              <a:lnSpc>
                <a:spcPct val="95000"/>
              </a:lnSpc>
              <a:spcBef>
                <a:spcPct val="45000"/>
              </a:spcBef>
            </a:pPr>
            <a:r>
              <a:rPr lang="fr-BE" sz="1200" b="1" dirty="0" smtClean="0">
                <a:solidFill>
                  <a:srgbClr val="000000"/>
                </a:solidFill>
                <a:latin typeface="Century Schoolbook"/>
                <a:ea typeface="MS PGothic" pitchFamily="34" charset="-128"/>
                <a:cs typeface="Century Schoolbook"/>
              </a:rPr>
              <a:t>Others</a:t>
            </a:r>
            <a:endParaRPr lang="fr-BE" sz="1200" b="1" dirty="0">
              <a:solidFill>
                <a:srgbClr val="000000"/>
              </a:solidFill>
              <a:latin typeface="Century Schoolbook"/>
              <a:ea typeface="MS PGothic" pitchFamily="34" charset="-128"/>
              <a:cs typeface="Century Schoolbook"/>
            </a:endParaRPr>
          </a:p>
        </p:txBody>
      </p:sp>
      <p:sp>
        <p:nvSpPr>
          <p:cNvPr id="387103" name="TextBox 13"/>
          <p:cNvSpPr txBox="1">
            <a:spLocks noChangeArrowheads="1"/>
          </p:cNvSpPr>
          <p:nvPr/>
        </p:nvSpPr>
        <p:spPr bwMode="auto">
          <a:xfrm>
            <a:off x="5110163" y="3157538"/>
            <a:ext cx="1131887" cy="444737"/>
          </a:xfrm>
          <a:prstGeom prst="rect">
            <a:avLst/>
          </a:prstGeom>
          <a:noFill/>
          <a:ln w="9525">
            <a:noFill/>
            <a:miter lim="800000"/>
            <a:headEnd/>
            <a:tailEnd/>
          </a:ln>
        </p:spPr>
        <p:txBody>
          <a:bodyPr>
            <a:prstTxWarp prst="textNoShape">
              <a:avLst/>
            </a:prstTxWarp>
            <a:spAutoFit/>
          </a:bodyPr>
          <a:lstStyle/>
          <a:p>
            <a:pPr algn="ctr">
              <a:lnSpc>
                <a:spcPct val="95000"/>
              </a:lnSpc>
              <a:spcBef>
                <a:spcPct val="45000"/>
              </a:spcBef>
            </a:pPr>
            <a:r>
              <a:rPr lang="en-US" sz="1200" b="1" dirty="0" err="1" smtClean="0">
                <a:solidFill>
                  <a:srgbClr val="000000"/>
                </a:solidFill>
                <a:latin typeface="Century Schoolbook"/>
                <a:ea typeface="MS PGothic" pitchFamily="34" charset="-128"/>
                <a:cs typeface="Century Schoolbook"/>
              </a:rPr>
              <a:t>Dapa</a:t>
            </a:r>
            <a:r>
              <a:rPr lang="en-US" sz="1200" b="1" dirty="0" smtClean="0">
                <a:solidFill>
                  <a:srgbClr val="000000"/>
                </a:solidFill>
                <a:latin typeface="Century Schoolbook"/>
                <a:ea typeface="MS PGothic" pitchFamily="34" charset="-128"/>
                <a:cs typeface="Century Schoolbook"/>
              </a:rPr>
              <a:t/>
            </a:r>
            <a:br>
              <a:rPr lang="en-US" sz="1200" b="1" dirty="0" smtClean="0">
                <a:solidFill>
                  <a:srgbClr val="000000"/>
                </a:solidFill>
                <a:latin typeface="Century Schoolbook"/>
                <a:ea typeface="MS PGothic" pitchFamily="34" charset="-128"/>
                <a:cs typeface="Century Schoolbook"/>
              </a:rPr>
            </a:br>
            <a:r>
              <a:rPr lang="en-US" sz="1200" b="1" dirty="0" smtClean="0">
                <a:solidFill>
                  <a:srgbClr val="000000"/>
                </a:solidFill>
                <a:latin typeface="Century Schoolbook"/>
                <a:ea typeface="MS PGothic" pitchFamily="34" charset="-128"/>
                <a:cs typeface="Century Schoolbook"/>
              </a:rPr>
              <a:t>10</a:t>
            </a:r>
            <a:endParaRPr lang="en-US" sz="1200" b="1" dirty="0">
              <a:solidFill>
                <a:srgbClr val="000000"/>
              </a:solidFill>
              <a:latin typeface="Century Schoolbook"/>
              <a:ea typeface="MS PGothic" pitchFamily="34" charset="-128"/>
              <a:cs typeface="Century Schoolbook"/>
            </a:endParaRPr>
          </a:p>
        </p:txBody>
      </p:sp>
      <p:sp>
        <p:nvSpPr>
          <p:cNvPr id="387104" name="TextBox 13"/>
          <p:cNvSpPr txBox="1">
            <a:spLocks noChangeArrowheads="1"/>
          </p:cNvSpPr>
          <p:nvPr/>
        </p:nvSpPr>
        <p:spPr bwMode="auto">
          <a:xfrm>
            <a:off x="4044950" y="3195638"/>
            <a:ext cx="1131888" cy="269304"/>
          </a:xfrm>
          <a:prstGeom prst="rect">
            <a:avLst/>
          </a:prstGeom>
          <a:noFill/>
          <a:ln w="9525">
            <a:noFill/>
            <a:miter lim="800000"/>
            <a:headEnd/>
            <a:tailEnd/>
          </a:ln>
        </p:spPr>
        <p:txBody>
          <a:bodyPr>
            <a:prstTxWarp prst="textNoShape">
              <a:avLst/>
            </a:prstTxWarp>
            <a:spAutoFit/>
          </a:bodyPr>
          <a:lstStyle/>
          <a:p>
            <a:pPr algn="ctr">
              <a:lnSpc>
                <a:spcPct val="95000"/>
              </a:lnSpc>
              <a:spcBef>
                <a:spcPct val="45000"/>
              </a:spcBef>
            </a:pPr>
            <a:r>
              <a:rPr lang="en-US" sz="1200" b="1" dirty="0">
                <a:solidFill>
                  <a:srgbClr val="000000"/>
                </a:solidFill>
                <a:latin typeface="Century Schoolbook"/>
                <a:ea typeface="MS PGothic" pitchFamily="34" charset="-128"/>
                <a:cs typeface="Century Schoolbook"/>
              </a:rPr>
              <a:t>Placebo</a:t>
            </a:r>
          </a:p>
        </p:txBody>
      </p:sp>
      <p:sp>
        <p:nvSpPr>
          <p:cNvPr id="387105" name="TextBox 31"/>
          <p:cNvSpPr txBox="1">
            <a:spLocks noChangeArrowheads="1"/>
          </p:cNvSpPr>
          <p:nvPr/>
        </p:nvSpPr>
        <p:spPr bwMode="auto">
          <a:xfrm>
            <a:off x="271463" y="4294669"/>
            <a:ext cx="2405062" cy="328295"/>
          </a:xfrm>
          <a:prstGeom prst="rect">
            <a:avLst/>
          </a:prstGeom>
          <a:noFill/>
          <a:ln w="9525">
            <a:noFill/>
            <a:miter lim="800000"/>
            <a:headEnd/>
            <a:tailEnd/>
          </a:ln>
        </p:spPr>
        <p:txBody>
          <a:bodyPr>
            <a:prstTxWarp prst="textNoShape">
              <a:avLst/>
            </a:prstTxWarp>
            <a:spAutoFit/>
          </a:bodyPr>
          <a:lstStyle/>
          <a:p>
            <a:pPr algn="ctr">
              <a:lnSpc>
                <a:spcPct val="95000"/>
              </a:lnSpc>
              <a:spcBef>
                <a:spcPct val="45000"/>
              </a:spcBef>
            </a:pPr>
            <a:r>
              <a:rPr lang="en-US" sz="1600" b="1" i="1" dirty="0" smtClean="0">
                <a:solidFill>
                  <a:srgbClr val="000000"/>
                </a:solidFill>
                <a:ea typeface="MS PGothic" pitchFamily="34" charset="-128"/>
                <a:cs typeface="MS PGothic" pitchFamily="34" charset="-128"/>
              </a:rPr>
              <a:t>&lt; 60mL/min</a:t>
            </a:r>
            <a:endParaRPr lang="en-US" sz="1600" b="1" i="1" dirty="0">
              <a:solidFill>
                <a:srgbClr val="000000"/>
              </a:solidFill>
              <a:ea typeface="MS PGothic" pitchFamily="34" charset="-128"/>
              <a:cs typeface="MS PGothic" pitchFamily="34" charset="-128"/>
            </a:endParaRPr>
          </a:p>
        </p:txBody>
      </p:sp>
      <p:sp>
        <p:nvSpPr>
          <p:cNvPr id="387106" name="TextBox 31"/>
          <p:cNvSpPr txBox="1">
            <a:spLocks noChangeArrowheads="1"/>
          </p:cNvSpPr>
          <p:nvPr/>
        </p:nvSpPr>
        <p:spPr bwMode="auto">
          <a:xfrm>
            <a:off x="2220069" y="4313627"/>
            <a:ext cx="2405062" cy="328295"/>
          </a:xfrm>
          <a:prstGeom prst="rect">
            <a:avLst/>
          </a:prstGeom>
          <a:noFill/>
          <a:ln w="9525">
            <a:noFill/>
            <a:miter lim="800000"/>
            <a:headEnd/>
            <a:tailEnd/>
          </a:ln>
        </p:spPr>
        <p:txBody>
          <a:bodyPr>
            <a:prstTxWarp prst="textNoShape">
              <a:avLst/>
            </a:prstTxWarp>
            <a:spAutoFit/>
          </a:bodyPr>
          <a:lstStyle/>
          <a:p>
            <a:pPr algn="ctr">
              <a:lnSpc>
                <a:spcPct val="95000"/>
              </a:lnSpc>
              <a:spcBef>
                <a:spcPct val="45000"/>
              </a:spcBef>
            </a:pPr>
            <a:r>
              <a:rPr lang="en-US" sz="1600" b="1" i="1" dirty="0" smtClean="0">
                <a:solidFill>
                  <a:srgbClr val="000000"/>
                </a:solidFill>
                <a:ea typeface="MS PGothic" pitchFamily="34" charset="-128"/>
                <a:cs typeface="MS PGothic" pitchFamily="34" charset="-128"/>
              </a:rPr>
              <a:t>60 to &lt; 90 mL/min</a:t>
            </a:r>
            <a:endParaRPr lang="en-US" sz="1600" b="1" i="1" dirty="0">
              <a:solidFill>
                <a:srgbClr val="000000"/>
              </a:solidFill>
              <a:ea typeface="MS PGothic" pitchFamily="34" charset="-128"/>
              <a:cs typeface="MS PGothic" pitchFamily="34" charset="-128"/>
            </a:endParaRPr>
          </a:p>
        </p:txBody>
      </p:sp>
      <p:sp>
        <p:nvSpPr>
          <p:cNvPr id="387107" name="TextBox 31"/>
          <p:cNvSpPr txBox="1">
            <a:spLocks noChangeArrowheads="1"/>
          </p:cNvSpPr>
          <p:nvPr/>
        </p:nvSpPr>
        <p:spPr bwMode="auto">
          <a:xfrm>
            <a:off x="4110312" y="4296165"/>
            <a:ext cx="2405063" cy="328295"/>
          </a:xfrm>
          <a:prstGeom prst="rect">
            <a:avLst/>
          </a:prstGeom>
          <a:noFill/>
          <a:ln w="9525">
            <a:noFill/>
            <a:miter lim="800000"/>
            <a:headEnd/>
            <a:tailEnd/>
          </a:ln>
        </p:spPr>
        <p:txBody>
          <a:bodyPr>
            <a:prstTxWarp prst="textNoShape">
              <a:avLst/>
            </a:prstTxWarp>
            <a:spAutoFit/>
          </a:bodyPr>
          <a:lstStyle/>
          <a:p>
            <a:pPr algn="ctr">
              <a:lnSpc>
                <a:spcPct val="95000"/>
              </a:lnSpc>
              <a:spcBef>
                <a:spcPct val="45000"/>
              </a:spcBef>
            </a:pPr>
            <a:r>
              <a:rPr lang="en-US" sz="1600" b="1" i="1" dirty="0" smtClean="0">
                <a:solidFill>
                  <a:srgbClr val="000000"/>
                </a:solidFill>
                <a:ea typeface="MS PGothic" pitchFamily="34" charset="-128"/>
                <a:cs typeface="MS PGothic" pitchFamily="34" charset="-128"/>
              </a:rPr>
              <a:t>≥ 90 mL/min</a:t>
            </a:r>
            <a:endParaRPr lang="en-US" sz="1600" b="1" i="1" dirty="0">
              <a:solidFill>
                <a:srgbClr val="000000"/>
              </a:solidFill>
              <a:ea typeface="MS PGothic" pitchFamily="34" charset="-128"/>
              <a:cs typeface="MS PGothic" pitchFamily="34" charset="-128"/>
            </a:endParaRPr>
          </a:p>
        </p:txBody>
      </p:sp>
      <p:sp>
        <p:nvSpPr>
          <p:cNvPr id="387108" name="Rectangle 262"/>
          <p:cNvSpPr>
            <a:spLocks noChangeArrowheads="1"/>
          </p:cNvSpPr>
          <p:nvPr/>
        </p:nvSpPr>
        <p:spPr bwMode="auto">
          <a:xfrm flipH="1">
            <a:off x="1970488" y="4458816"/>
            <a:ext cx="277011" cy="13272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8.1</a:t>
            </a:r>
            <a:endParaRPr lang="en-US" sz="1400" b="1" dirty="0">
              <a:solidFill>
                <a:srgbClr val="000000"/>
              </a:solidFill>
              <a:latin typeface="Century Schoolbook"/>
              <a:ea typeface="MS PGothic" pitchFamily="34" charset="-128"/>
              <a:cs typeface="Century Schoolbook"/>
            </a:endParaRPr>
          </a:p>
        </p:txBody>
      </p:sp>
      <p:sp>
        <p:nvSpPr>
          <p:cNvPr id="387109" name="Rectangle 262"/>
          <p:cNvSpPr>
            <a:spLocks noChangeArrowheads="1"/>
          </p:cNvSpPr>
          <p:nvPr/>
        </p:nvSpPr>
        <p:spPr bwMode="auto">
          <a:xfrm>
            <a:off x="915988" y="5314950"/>
            <a:ext cx="196850" cy="131763"/>
          </a:xfrm>
          <a:prstGeom prst="rect">
            <a:avLst/>
          </a:prstGeom>
          <a:noFill/>
          <a:ln w="9525">
            <a:noFill/>
            <a:miter lim="800000"/>
            <a:headEnd/>
            <a:tailEnd/>
          </a:ln>
        </p:spPr>
        <p:txBody>
          <a:bodyPr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2.5</a:t>
            </a:r>
            <a:endParaRPr lang="en-US" sz="1400" b="1" dirty="0">
              <a:solidFill>
                <a:srgbClr val="000000"/>
              </a:solidFill>
              <a:latin typeface="Century Schoolbook"/>
              <a:ea typeface="MS PGothic" pitchFamily="34" charset="-128"/>
              <a:cs typeface="Century Schoolbook"/>
            </a:endParaRPr>
          </a:p>
        </p:txBody>
      </p:sp>
      <p:sp>
        <p:nvSpPr>
          <p:cNvPr id="387110" name="Rectangle 262"/>
          <p:cNvSpPr>
            <a:spLocks noChangeArrowheads="1"/>
          </p:cNvSpPr>
          <p:nvPr/>
        </p:nvSpPr>
        <p:spPr bwMode="auto">
          <a:xfrm>
            <a:off x="3225800" y="5370512"/>
            <a:ext cx="196850" cy="131763"/>
          </a:xfrm>
          <a:prstGeom prst="rect">
            <a:avLst/>
          </a:prstGeom>
          <a:noFill/>
          <a:ln w="9525">
            <a:noFill/>
            <a:miter lim="800000"/>
            <a:headEnd/>
            <a:tailEnd/>
          </a:ln>
        </p:spPr>
        <p:txBody>
          <a:bodyPr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2.4</a:t>
            </a:r>
            <a:endParaRPr lang="en-US" sz="1400" b="1" dirty="0">
              <a:solidFill>
                <a:srgbClr val="000000"/>
              </a:solidFill>
              <a:latin typeface="Century Schoolbook"/>
              <a:ea typeface="MS PGothic" pitchFamily="34" charset="-128"/>
              <a:cs typeface="Century Schoolbook"/>
            </a:endParaRPr>
          </a:p>
        </p:txBody>
      </p:sp>
      <p:sp>
        <p:nvSpPr>
          <p:cNvPr id="387111" name="Rectangle 262"/>
          <p:cNvSpPr>
            <a:spLocks noChangeArrowheads="1"/>
          </p:cNvSpPr>
          <p:nvPr/>
        </p:nvSpPr>
        <p:spPr bwMode="auto">
          <a:xfrm>
            <a:off x="3749675" y="5268912"/>
            <a:ext cx="196850" cy="131763"/>
          </a:xfrm>
          <a:prstGeom prst="rect">
            <a:avLst/>
          </a:prstGeom>
          <a:noFill/>
          <a:ln w="9525">
            <a:noFill/>
            <a:miter lim="800000"/>
            <a:headEnd/>
            <a:tailEnd/>
          </a:ln>
        </p:spPr>
        <p:txBody>
          <a:bodyPr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2.9</a:t>
            </a:r>
            <a:endParaRPr lang="en-US" sz="1400" b="1" dirty="0">
              <a:solidFill>
                <a:srgbClr val="000000"/>
              </a:solidFill>
              <a:latin typeface="Century Schoolbook"/>
              <a:ea typeface="MS PGothic" pitchFamily="34" charset="-128"/>
              <a:cs typeface="Century Schoolbook"/>
            </a:endParaRPr>
          </a:p>
        </p:txBody>
      </p:sp>
      <p:sp>
        <p:nvSpPr>
          <p:cNvPr id="387112" name="Rectangle 262"/>
          <p:cNvSpPr>
            <a:spLocks noChangeArrowheads="1"/>
          </p:cNvSpPr>
          <p:nvPr/>
        </p:nvSpPr>
        <p:spPr bwMode="auto">
          <a:xfrm>
            <a:off x="2660650" y="5500688"/>
            <a:ext cx="196850" cy="133350"/>
          </a:xfrm>
          <a:prstGeom prst="rect">
            <a:avLst/>
          </a:prstGeom>
          <a:noFill/>
          <a:ln w="9525">
            <a:noFill/>
            <a:miter lim="800000"/>
            <a:headEnd/>
            <a:tailEnd/>
          </a:ln>
        </p:spPr>
        <p:txBody>
          <a:bodyPr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1.5</a:t>
            </a:r>
            <a:endParaRPr lang="en-US" sz="1400" b="1" dirty="0">
              <a:solidFill>
                <a:srgbClr val="000000"/>
              </a:solidFill>
              <a:latin typeface="Century Schoolbook"/>
              <a:ea typeface="MS PGothic" pitchFamily="34" charset="-128"/>
              <a:cs typeface="Century Schoolbook"/>
            </a:endParaRPr>
          </a:p>
        </p:txBody>
      </p:sp>
      <p:sp>
        <p:nvSpPr>
          <p:cNvPr id="387113" name="Rectangle 262"/>
          <p:cNvSpPr>
            <a:spLocks noChangeArrowheads="1"/>
          </p:cNvSpPr>
          <p:nvPr/>
        </p:nvSpPr>
        <p:spPr bwMode="auto">
          <a:xfrm>
            <a:off x="5595938" y="5370512"/>
            <a:ext cx="196850" cy="131763"/>
          </a:xfrm>
          <a:prstGeom prst="rect">
            <a:avLst/>
          </a:prstGeom>
          <a:noFill/>
          <a:ln w="9525">
            <a:noFill/>
            <a:miter lim="800000"/>
            <a:headEnd/>
            <a:tailEnd/>
          </a:ln>
        </p:spPr>
        <p:txBody>
          <a:bodyPr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2.4</a:t>
            </a:r>
            <a:endParaRPr lang="en-US" sz="1400" b="1" dirty="0">
              <a:solidFill>
                <a:srgbClr val="000000"/>
              </a:solidFill>
              <a:latin typeface="Century Schoolbook"/>
              <a:ea typeface="MS PGothic" pitchFamily="34" charset="-128"/>
              <a:cs typeface="Century Schoolbook"/>
            </a:endParaRPr>
          </a:p>
        </p:txBody>
      </p:sp>
      <p:sp>
        <p:nvSpPr>
          <p:cNvPr id="387114" name="Rectangle 265"/>
          <p:cNvSpPr>
            <a:spLocks noChangeArrowheads="1"/>
          </p:cNvSpPr>
          <p:nvPr/>
        </p:nvSpPr>
        <p:spPr bwMode="auto">
          <a:xfrm>
            <a:off x="4532313" y="5567363"/>
            <a:ext cx="163506" cy="1315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1.2</a:t>
            </a:r>
            <a:endParaRPr lang="en-US" sz="1400" b="1" dirty="0">
              <a:solidFill>
                <a:srgbClr val="000000"/>
              </a:solidFill>
              <a:latin typeface="Century Schoolbook"/>
              <a:ea typeface="MS PGothic" pitchFamily="34" charset="-128"/>
              <a:cs typeface="Century Schoolbook"/>
            </a:endParaRPr>
          </a:p>
        </p:txBody>
      </p:sp>
      <p:sp>
        <p:nvSpPr>
          <p:cNvPr id="2" name="TextBox 1"/>
          <p:cNvSpPr txBox="1"/>
          <p:nvPr/>
        </p:nvSpPr>
        <p:spPr>
          <a:xfrm>
            <a:off x="4229081" y="5178175"/>
            <a:ext cx="184666" cy="369332"/>
          </a:xfrm>
          <a:prstGeom prst="rect">
            <a:avLst/>
          </a:prstGeom>
          <a:noFill/>
        </p:spPr>
        <p:txBody>
          <a:bodyPr wrap="none" rtlCol="0">
            <a:spAutoFit/>
          </a:bodyPr>
          <a:lstStyle/>
          <a:p>
            <a:endParaRPr lang="en-US" dirty="0">
              <a:solidFill>
                <a:srgbClr val="000000"/>
              </a:solidFill>
            </a:endParaRPr>
          </a:p>
        </p:txBody>
      </p:sp>
      <p:sp>
        <p:nvSpPr>
          <p:cNvPr id="387082" name="Rectangle 253"/>
          <p:cNvSpPr>
            <a:spLocks noChangeArrowheads="1"/>
          </p:cNvSpPr>
          <p:nvPr/>
        </p:nvSpPr>
        <p:spPr bwMode="auto">
          <a:xfrm>
            <a:off x="5232400" y="1639888"/>
            <a:ext cx="915988" cy="1524000"/>
          </a:xfrm>
          <a:prstGeom prst="rect">
            <a:avLst/>
          </a:prstGeom>
          <a:solidFill>
            <a:srgbClr val="28DFF0"/>
          </a:solidFill>
          <a:ln w="6350">
            <a:solidFill>
              <a:srgbClr val="000000"/>
            </a:solidFill>
            <a:miter lim="800000"/>
            <a:headEnd/>
            <a:tailEnd/>
          </a:ln>
        </p:spPr>
        <p:txBody>
          <a:bodyPr>
            <a:prstTxWarp prst="textNoShape">
              <a:avLst/>
            </a:prstTxWarp>
          </a:bodyPr>
          <a:lstStyle/>
          <a:p>
            <a:pPr>
              <a:lnSpc>
                <a:spcPct val="95000"/>
              </a:lnSpc>
              <a:spcBef>
                <a:spcPct val="45000"/>
              </a:spcBef>
            </a:pPr>
            <a:endParaRPr lang="en-AU" sz="1400" b="1" dirty="0">
              <a:solidFill>
                <a:srgbClr val="000000"/>
              </a:solidFill>
              <a:ea typeface="MS PGothic" pitchFamily="34" charset="-128"/>
              <a:cs typeface="MS PGothic" pitchFamily="34" charset="-128"/>
            </a:endParaRPr>
          </a:p>
        </p:txBody>
      </p:sp>
      <p:sp>
        <p:nvSpPr>
          <p:cNvPr id="115" name="Rectangle 253"/>
          <p:cNvSpPr>
            <a:spLocks noChangeArrowheads="1"/>
          </p:cNvSpPr>
          <p:nvPr/>
        </p:nvSpPr>
        <p:spPr bwMode="auto">
          <a:xfrm>
            <a:off x="4151313" y="2906713"/>
            <a:ext cx="915987" cy="269875"/>
          </a:xfrm>
          <a:prstGeom prst="rect">
            <a:avLst/>
          </a:prstGeom>
          <a:solidFill>
            <a:srgbClr val="097C9F"/>
          </a:solidFill>
          <a:ln w="6350">
            <a:solidFill>
              <a:srgbClr val="000000"/>
            </a:solidFill>
            <a:miter lim="800000"/>
            <a:headEnd/>
            <a:tailEnd/>
          </a:ln>
        </p:spPr>
        <p:txBody>
          <a:bodyPr/>
          <a:lstStyle/>
          <a:p>
            <a:pPr>
              <a:lnSpc>
                <a:spcPct val="95000"/>
              </a:lnSpc>
              <a:spcBef>
                <a:spcPct val="45000"/>
              </a:spcBef>
              <a:defRPr/>
            </a:pPr>
            <a:endParaRPr lang="en-AU" sz="1400" b="1" dirty="0">
              <a:solidFill>
                <a:srgbClr val="000000"/>
              </a:solidFill>
              <a:latin typeface="Arial" charset="0"/>
              <a:ea typeface="MS PGothic" charset="0"/>
              <a:cs typeface="MS PGothic" charset="0"/>
            </a:endParaRPr>
          </a:p>
        </p:txBody>
      </p:sp>
      <p:sp>
        <p:nvSpPr>
          <p:cNvPr id="387089" name="Rectangle 265"/>
          <p:cNvSpPr>
            <a:spLocks noChangeArrowheads="1"/>
          </p:cNvSpPr>
          <p:nvPr/>
        </p:nvSpPr>
        <p:spPr bwMode="auto">
          <a:xfrm>
            <a:off x="4525963" y="2695575"/>
            <a:ext cx="163506" cy="131574"/>
          </a:xfrm>
          <a:prstGeom prst="rect">
            <a:avLst/>
          </a:prstGeom>
          <a:noFill/>
          <a:ln w="9525">
            <a:noFill/>
            <a:miter lim="800000"/>
            <a:headEnd/>
            <a:tailEnd/>
          </a:ln>
        </p:spPr>
        <p:txBody>
          <a:bodyPr wrap="none" lIns="0" tIns="0" rIns="0" bIns="0">
            <a:prstTxWarp prst="textNoShape">
              <a:avLst/>
            </a:prstTxWarp>
            <a:spAutoFit/>
          </a:bodyPr>
          <a:lstStyle/>
          <a:p>
            <a:pPr>
              <a:lnSpc>
                <a:spcPct val="95000"/>
              </a:lnSpc>
              <a:spcBef>
                <a:spcPct val="45000"/>
              </a:spcBef>
            </a:pPr>
            <a:r>
              <a:rPr lang="en-US" sz="900" b="1" dirty="0" smtClean="0">
                <a:solidFill>
                  <a:srgbClr val="000000"/>
                </a:solidFill>
                <a:latin typeface="Century Schoolbook"/>
                <a:ea typeface="MS PGothic" pitchFamily="34" charset="-128"/>
                <a:cs typeface="Century Schoolbook"/>
              </a:rPr>
              <a:t>1.8</a:t>
            </a:r>
            <a:endParaRPr lang="en-US" sz="1400" b="1" dirty="0">
              <a:solidFill>
                <a:srgbClr val="000000"/>
              </a:solidFill>
              <a:latin typeface="Century Schoolbook"/>
              <a:ea typeface="MS PGothic" pitchFamily="34" charset="-128"/>
              <a:cs typeface="Century Schoolbook"/>
            </a:endParaRPr>
          </a:p>
        </p:txBody>
      </p:sp>
      <p:sp>
        <p:nvSpPr>
          <p:cNvPr id="4" name="ZoneTexte 3"/>
          <p:cNvSpPr txBox="1"/>
          <p:nvPr/>
        </p:nvSpPr>
        <p:spPr>
          <a:xfrm>
            <a:off x="5539715" y="1441942"/>
            <a:ext cx="328936" cy="230832"/>
          </a:xfrm>
          <a:prstGeom prst="rect">
            <a:avLst/>
          </a:prstGeom>
          <a:noFill/>
        </p:spPr>
        <p:txBody>
          <a:bodyPr wrap="none" rtlCol="0">
            <a:spAutoFit/>
          </a:bodyPr>
          <a:lstStyle/>
          <a:p>
            <a:r>
              <a:rPr lang="en-CA" sz="900" dirty="0" smtClean="0">
                <a:solidFill>
                  <a:srgbClr val="000000"/>
                </a:solidFill>
              </a:rPr>
              <a:t>9.7</a:t>
            </a:r>
            <a:endParaRPr lang="en-CA" sz="900" dirty="0">
              <a:solidFill>
                <a:srgbClr val="000000"/>
              </a:solidFill>
            </a:endParaRPr>
          </a:p>
        </p:txBody>
      </p:sp>
      <p:sp>
        <p:nvSpPr>
          <p:cNvPr id="106"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32</a:t>
            </a:fld>
            <a:endParaRPr lang="en-CA" dirty="0">
              <a:solidFill>
                <a:prstClr val="white">
                  <a:alpha val="99000"/>
                </a:prstClr>
              </a:solidFill>
              <a:latin typeface="Century Gothic"/>
              <a:cs typeface="Century Gothic"/>
            </a:endParaRPr>
          </a:p>
        </p:txBody>
      </p:sp>
      <p:sp>
        <p:nvSpPr>
          <p:cNvPr id="107" name="TextBox 31"/>
          <p:cNvSpPr txBox="1">
            <a:spLocks noChangeArrowheads="1"/>
          </p:cNvSpPr>
          <p:nvPr/>
        </p:nvSpPr>
        <p:spPr bwMode="auto">
          <a:xfrm>
            <a:off x="6412675" y="2761938"/>
            <a:ext cx="2386941" cy="527361"/>
          </a:xfrm>
          <a:prstGeom prst="rect">
            <a:avLst/>
          </a:prstGeom>
          <a:solidFill>
            <a:srgbClr val="C00000"/>
          </a:solidFill>
          <a:ln w="9525">
            <a:noFill/>
            <a:miter lim="800000"/>
            <a:headEnd/>
            <a:tailEnd/>
          </a:ln>
        </p:spPr>
        <p:txBody>
          <a:bodyPr wrap="square">
            <a:prstTxWarp prst="textNoShape">
              <a:avLst/>
            </a:prstTxWarp>
            <a:spAutoFit/>
          </a:bodyPr>
          <a:lstStyle/>
          <a:p>
            <a:pPr algn="ctr"/>
            <a:r>
              <a:rPr lang="fr-CA" sz="1400" b="1" i="1" dirty="0" smtClean="0">
                <a:solidFill>
                  <a:schemeClr val="bg1"/>
                </a:solidFill>
                <a:latin typeface="Century Schoolbook" panose="02040604050505020304" pitchFamily="18" charset="0"/>
                <a:cs typeface="Aharoni" panose="02010803020104030203" pitchFamily="2" charset="-79"/>
              </a:rPr>
              <a:t>Population </a:t>
            </a:r>
            <a:r>
              <a:rPr lang="fr-CA" sz="1400" b="1" i="1" dirty="0" err="1" smtClean="0">
                <a:solidFill>
                  <a:schemeClr val="bg1"/>
                </a:solidFill>
                <a:latin typeface="Century Schoolbook" panose="02040604050505020304" pitchFamily="18" charset="0"/>
                <a:cs typeface="Aharoni" panose="02010803020104030203" pitchFamily="2" charset="-79"/>
              </a:rPr>
              <a:t>at</a:t>
            </a:r>
            <a:r>
              <a:rPr lang="fr-CA" sz="1400" b="1" i="1" dirty="0" smtClean="0">
                <a:solidFill>
                  <a:schemeClr val="bg1"/>
                </a:solidFill>
                <a:latin typeface="Century Schoolbook" panose="02040604050505020304" pitchFamily="18" charset="0"/>
                <a:cs typeface="Aharoni" panose="02010803020104030203" pitchFamily="2" charset="-79"/>
              </a:rPr>
              <a:t> </a:t>
            </a:r>
            <a:r>
              <a:rPr lang="fr-CA" sz="1400" b="1" i="1" dirty="0" err="1" smtClean="0">
                <a:solidFill>
                  <a:schemeClr val="bg1"/>
                </a:solidFill>
                <a:latin typeface="Century Schoolbook" panose="02040604050505020304" pitchFamily="18" charset="0"/>
                <a:cs typeface="Aharoni" panose="02010803020104030203" pitchFamily="2" charset="-79"/>
              </a:rPr>
              <a:t>risk</a:t>
            </a:r>
            <a:endParaRPr lang="fr-CA" sz="1400" b="1" i="1" dirty="0" smtClean="0">
              <a:solidFill>
                <a:schemeClr val="bg1"/>
              </a:solidFill>
              <a:latin typeface="Century Schoolbook" panose="02040604050505020304" pitchFamily="18" charset="0"/>
              <a:cs typeface="Aharoni" panose="02010803020104030203" pitchFamily="2" charset="-79"/>
            </a:endParaRPr>
          </a:p>
          <a:p>
            <a:pPr algn="ctr"/>
            <a:r>
              <a:rPr lang="fr-CA" sz="1400" b="1" i="1" dirty="0" smtClean="0">
                <a:solidFill>
                  <a:schemeClr val="bg1"/>
                </a:solidFill>
                <a:latin typeface="Century Schoolbook" panose="02040604050505020304" pitchFamily="18" charset="0"/>
                <a:cs typeface="Aharoni" panose="02010803020104030203" pitchFamily="2" charset="-79"/>
              </a:rPr>
              <a:t> &gt; 75 </a:t>
            </a:r>
            <a:r>
              <a:rPr lang="fr-CA" sz="1400" b="1" i="1" dirty="0" err="1" smtClean="0">
                <a:solidFill>
                  <a:schemeClr val="bg1"/>
                </a:solidFill>
                <a:latin typeface="Century Schoolbook" panose="02040604050505020304" pitchFamily="18" charset="0"/>
                <a:cs typeface="Aharoni" panose="02010803020104030203" pitchFamily="2" charset="-79"/>
              </a:rPr>
              <a:t>yo</a:t>
            </a:r>
            <a:endParaRPr lang="fr-CA" sz="1400" b="1" i="1" dirty="0">
              <a:solidFill>
                <a:schemeClr val="bg1"/>
              </a:solidFill>
              <a:latin typeface="Century Schoolbook" panose="02040604050505020304" pitchFamily="18" charset="0"/>
              <a:cs typeface="Aharoni" panose="02010803020104030203" pitchFamily="2" charset="-79"/>
            </a:endParaRPr>
          </a:p>
        </p:txBody>
      </p:sp>
      <p:sp>
        <p:nvSpPr>
          <p:cNvPr id="108" name="TextBox 31"/>
          <p:cNvSpPr txBox="1">
            <a:spLocks noChangeArrowheads="1"/>
          </p:cNvSpPr>
          <p:nvPr/>
        </p:nvSpPr>
        <p:spPr bwMode="auto">
          <a:xfrm>
            <a:off x="1180059" y="3703861"/>
            <a:ext cx="4249738" cy="327739"/>
          </a:xfrm>
          <a:prstGeom prst="rect">
            <a:avLst/>
          </a:prstGeom>
          <a:solidFill>
            <a:srgbClr val="C00000"/>
          </a:solidFill>
          <a:ln w="9525">
            <a:noFill/>
            <a:miter lim="800000"/>
            <a:headEnd/>
            <a:tailEnd/>
          </a:ln>
        </p:spPr>
        <p:txBody>
          <a:bodyPr wrap="square">
            <a:prstTxWarp prst="textNoShape">
              <a:avLst/>
            </a:prstTxWarp>
            <a:spAutoFit/>
          </a:bodyPr>
          <a:lstStyle/>
          <a:p>
            <a:pPr algn="ctr">
              <a:lnSpc>
                <a:spcPct val="95000"/>
              </a:lnSpc>
              <a:spcBef>
                <a:spcPct val="45000"/>
              </a:spcBef>
            </a:pPr>
            <a:r>
              <a:rPr lang="fr-CA" sz="1600" b="1" i="1" dirty="0" smtClean="0">
                <a:solidFill>
                  <a:schemeClr val="bg1"/>
                </a:solidFill>
                <a:latin typeface="Century Schoolbook"/>
                <a:ea typeface="MS PGothic" pitchFamily="34" charset="-128"/>
                <a:cs typeface="Century Schoolbook"/>
              </a:rPr>
              <a:t>Patients </a:t>
            </a:r>
            <a:r>
              <a:rPr lang="fr-CA" sz="1600" b="1" i="1" dirty="0" err="1" smtClean="0">
                <a:solidFill>
                  <a:schemeClr val="bg1"/>
                </a:solidFill>
                <a:latin typeface="Century Schoolbook"/>
                <a:ea typeface="MS PGothic" pitchFamily="34" charset="-128"/>
                <a:cs typeface="Century Schoolbook"/>
              </a:rPr>
              <a:t>with</a:t>
            </a:r>
            <a:r>
              <a:rPr lang="fr-CA" sz="1600" b="1" i="1" dirty="0" smtClean="0">
                <a:solidFill>
                  <a:schemeClr val="bg1"/>
                </a:solidFill>
                <a:latin typeface="Century Schoolbook"/>
                <a:ea typeface="MS PGothic" pitchFamily="34" charset="-128"/>
                <a:cs typeface="Century Schoolbook"/>
              </a:rPr>
              <a:t> </a:t>
            </a:r>
            <a:r>
              <a:rPr lang="fr-CA" sz="1600" b="1" i="1" dirty="0" err="1" smtClean="0">
                <a:solidFill>
                  <a:schemeClr val="bg1"/>
                </a:solidFill>
                <a:latin typeface="Century Schoolbook"/>
                <a:ea typeface="MS PGothic" pitchFamily="34" charset="-128"/>
                <a:cs typeface="Century Schoolbook"/>
              </a:rPr>
              <a:t>low</a:t>
            </a:r>
            <a:r>
              <a:rPr lang="fr-CA" sz="1600" b="1" i="1" dirty="0" smtClean="0">
                <a:solidFill>
                  <a:schemeClr val="bg1"/>
                </a:solidFill>
                <a:latin typeface="Century Schoolbook"/>
                <a:ea typeface="MS PGothic" pitchFamily="34" charset="-128"/>
                <a:cs typeface="Century Schoolbook"/>
              </a:rPr>
              <a:t> </a:t>
            </a:r>
            <a:r>
              <a:rPr lang="fr-CA" sz="1600" b="1" i="1" dirty="0" err="1" smtClean="0">
                <a:solidFill>
                  <a:schemeClr val="bg1"/>
                </a:solidFill>
                <a:latin typeface="Century Schoolbook"/>
                <a:ea typeface="MS PGothic" pitchFamily="34" charset="-128"/>
                <a:cs typeface="Century Schoolbook"/>
              </a:rPr>
              <a:t>baseline</a:t>
            </a:r>
            <a:r>
              <a:rPr lang="fr-CA" sz="1600" b="1" i="1" dirty="0" smtClean="0">
                <a:solidFill>
                  <a:schemeClr val="bg1"/>
                </a:solidFill>
                <a:latin typeface="Century Schoolbook"/>
                <a:ea typeface="MS PGothic" pitchFamily="34" charset="-128"/>
                <a:cs typeface="Century Schoolbook"/>
              </a:rPr>
              <a:t> </a:t>
            </a:r>
            <a:r>
              <a:rPr lang="fr-CA" sz="1600" b="1" i="1" dirty="0" err="1" smtClean="0">
                <a:solidFill>
                  <a:schemeClr val="bg1"/>
                </a:solidFill>
                <a:latin typeface="Century Schoolbook"/>
                <a:ea typeface="MS PGothic" pitchFamily="34" charset="-128"/>
                <a:cs typeface="Century Schoolbook"/>
              </a:rPr>
              <a:t>eGFR</a:t>
            </a:r>
            <a:endParaRPr lang="fr-CA" sz="1600" b="1" i="1" dirty="0">
              <a:solidFill>
                <a:schemeClr val="bg1"/>
              </a:solidFill>
              <a:latin typeface="Century Schoolbook"/>
              <a:ea typeface="MS PGothic" pitchFamily="34" charset="-128"/>
              <a:cs typeface="Century Schoolbook"/>
            </a:endParaRPr>
          </a:p>
        </p:txBody>
      </p:sp>
    </p:spTree>
    <p:custDataLst>
      <p:tags r:id="rId1"/>
    </p:custDataLst>
    <p:extLst>
      <p:ext uri="{BB962C8B-B14F-4D97-AF65-F5344CB8AC3E}">
        <p14:creationId xmlns:p14="http://schemas.microsoft.com/office/powerpoint/2010/main" val="1148532628"/>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76" y="2677565"/>
            <a:ext cx="8807570" cy="655608"/>
          </a:xfrm>
        </p:spPr>
        <p:txBody>
          <a:bodyPr>
            <a:noAutofit/>
          </a:bodyPr>
          <a:lstStyle/>
          <a:p>
            <a:pPr algn="ctr"/>
            <a:r>
              <a:rPr lang="en-US" sz="6000" b="1" dirty="0" smtClean="0">
                <a:solidFill>
                  <a:srgbClr val="000000"/>
                </a:solidFill>
              </a:rPr>
              <a:t>Renal Safety</a:t>
            </a:r>
            <a:endParaRPr lang="en-US" sz="6000" b="1" dirty="0">
              <a:solidFill>
                <a:srgbClr val="000000"/>
              </a:solidFill>
            </a:endParaRPr>
          </a:p>
        </p:txBody>
      </p:sp>
      <p:sp>
        <p:nvSpPr>
          <p:cNvPr id="3"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33</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8253583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0"/>
            <a:ext cx="8807570" cy="655608"/>
          </a:xfrm>
        </p:spPr>
        <p:txBody>
          <a:bodyPr>
            <a:normAutofit fontScale="90000"/>
          </a:bodyPr>
          <a:lstStyle/>
          <a:p>
            <a:r>
              <a:rPr lang="en-US" b="1" dirty="0" smtClean="0"/>
              <a:t>Diabetic nephropathy: Basic Principles </a:t>
            </a:r>
            <a:endParaRPr lang="en-US" b="1" dirty="0"/>
          </a:p>
        </p:txBody>
      </p:sp>
      <p:sp>
        <p:nvSpPr>
          <p:cNvPr id="3" name="Content Placeholder 2"/>
          <p:cNvSpPr>
            <a:spLocks noGrp="1"/>
          </p:cNvSpPr>
          <p:nvPr>
            <p:ph idx="1"/>
          </p:nvPr>
        </p:nvSpPr>
        <p:spPr>
          <a:xfrm>
            <a:off x="301925" y="1298332"/>
            <a:ext cx="8540150" cy="5108247"/>
          </a:xfrm>
        </p:spPr>
        <p:txBody>
          <a:bodyPr/>
          <a:lstStyle/>
          <a:p>
            <a:r>
              <a:rPr lang="en-US" dirty="0" smtClean="0"/>
              <a:t>Elevated plasma glucose (not tubular glucose) leads to increased glomerular </a:t>
            </a:r>
            <a:r>
              <a:rPr lang="en-US" dirty="0" err="1" smtClean="0"/>
              <a:t>mesangial</a:t>
            </a:r>
            <a:r>
              <a:rPr lang="en-US" dirty="0" smtClean="0"/>
              <a:t> matrix production and glomerular injury</a:t>
            </a:r>
          </a:p>
          <a:p>
            <a:endParaRPr lang="en-US" dirty="0" smtClean="0"/>
          </a:p>
          <a:p>
            <a:r>
              <a:rPr lang="en-US" dirty="0" smtClean="0"/>
              <a:t>Increased tubular glucose resulting in glycosuria likely has no significant effect on the glomerulus or the </a:t>
            </a:r>
            <a:r>
              <a:rPr lang="en-US" dirty="0" err="1" smtClean="0"/>
              <a:t>microvascular</a:t>
            </a:r>
            <a:r>
              <a:rPr lang="en-US" dirty="0" smtClean="0"/>
              <a:t> system</a:t>
            </a:r>
          </a:p>
          <a:p>
            <a:pPr lvl="1"/>
            <a:r>
              <a:rPr lang="en-US" dirty="0" smtClean="0"/>
              <a:t>Patients with renal glycosuria do not develop diabetic nephropathy </a:t>
            </a:r>
            <a:endParaRPr lang="en-US" dirty="0"/>
          </a:p>
        </p:txBody>
      </p:sp>
      <p:sp>
        <p:nvSpPr>
          <p:cNvPr id="5" name="Espace réservé du numéro de diapositive 4"/>
          <p:cNvSpPr txBox="1">
            <a:spLocks/>
          </p:cNvSpPr>
          <p:nvPr/>
        </p:nvSpPr>
        <p:spPr>
          <a:xfrm>
            <a:off x="8329751" y="607377"/>
            <a:ext cx="504056" cy="360039"/>
          </a:xfrm>
          <a:prstGeom prst="rect">
            <a:avLst/>
          </a:prstGeom>
          <a:effectLst/>
        </p:spPr>
        <p:txBody>
          <a:bodyPr vert="horz" lIns="91440" tIns="45720" rIns="91440" bIns="45720" rtlCol="0" anchor="ctr"/>
          <a:lstStyle>
            <a:defPPr>
              <a:defRPr lang="en-US"/>
            </a:defPPr>
            <a:lvl1pPr marL="0" algn="ctr" defTabSz="914400" rtl="0" eaLnBrk="1" latinLnBrk="0" hangingPunct="1">
              <a:defRPr sz="1400" b="1" kern="1200">
                <a:solidFill>
                  <a:schemeClr val="bg1">
                    <a:alpha val="99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34</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2023428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p:cNvSpPr>
          <p:nvPr/>
        </p:nvSpPr>
        <p:spPr bwMode="auto">
          <a:xfrm>
            <a:off x="247405" y="1139903"/>
            <a:ext cx="8629895" cy="446088"/>
          </a:xfrm>
          <a:prstGeom prst="rect">
            <a:avLst/>
          </a:prstGeom>
          <a:noFill/>
          <a:ln w="12700">
            <a:noFill/>
            <a:miter lim="800000"/>
            <a:headEnd/>
            <a:tailEnd/>
          </a:ln>
        </p:spPr>
        <p:txBody>
          <a:bodyPr lIns="0" tIns="0" rIns="0" bIns="0"/>
          <a:lstStyle/>
          <a:p>
            <a:pPr algn="ctr">
              <a:defRPr/>
            </a:pPr>
            <a:r>
              <a:rPr lang="en-US"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The </a:t>
            </a:r>
            <a:r>
              <a:rPr lang="en-US"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eGFR</a:t>
            </a:r>
            <a:r>
              <a:rPr lang="en-US"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decreases slightly, then increases slowly towards baseline</a:t>
            </a:r>
          </a:p>
          <a:p>
            <a:pPr algn="ctr">
              <a:defRPr/>
            </a:pPr>
            <a:r>
              <a:rPr lang="en-US"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 presence of moderate renal failure</a:t>
            </a:r>
            <a:endParaRPr lang="en-US"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pic>
        <p:nvPicPr>
          <p:cNvPr id="18435" name="Picture 2"/>
          <p:cNvPicPr>
            <a:picLocks noChangeAspect="1" noChangeArrowheads="1"/>
          </p:cNvPicPr>
          <p:nvPr/>
        </p:nvPicPr>
        <p:blipFill>
          <a:blip r:embed="rId4" cstate="print"/>
          <a:srcRect/>
          <a:stretch>
            <a:fillRect/>
          </a:stretch>
        </p:blipFill>
        <p:spPr bwMode="auto">
          <a:xfrm>
            <a:off x="231775" y="2032000"/>
            <a:ext cx="8670925" cy="3741738"/>
          </a:xfrm>
          <a:prstGeom prst="rect">
            <a:avLst/>
          </a:prstGeom>
          <a:noFill/>
          <a:ln w="12700" cap="rnd">
            <a:noFill/>
            <a:round/>
            <a:headEnd/>
            <a:tailEnd/>
          </a:ln>
        </p:spPr>
      </p:pic>
      <p:sp>
        <p:nvSpPr>
          <p:cNvPr id="18436" name="Rectangle 3"/>
          <p:cNvSpPr>
            <a:spLocks/>
          </p:cNvSpPr>
          <p:nvPr/>
        </p:nvSpPr>
        <p:spPr bwMode="auto">
          <a:xfrm>
            <a:off x="301625" y="6370638"/>
            <a:ext cx="8507413" cy="487362"/>
          </a:xfrm>
          <a:prstGeom prst="rect">
            <a:avLst/>
          </a:prstGeom>
          <a:noFill/>
          <a:ln w="9525">
            <a:noFill/>
            <a:miter lim="800000"/>
            <a:headEnd/>
            <a:tailEnd/>
          </a:ln>
        </p:spPr>
        <p:txBody>
          <a:bodyPr lIns="26788" tIns="26788" rIns="26788" bIns="26788" anchor="ctr"/>
          <a:lstStyle/>
          <a:p>
            <a:r>
              <a:rPr lang="en-US" sz="900" dirty="0">
                <a:solidFill>
                  <a:srgbClr val="FFFFFF"/>
                </a:solidFill>
                <a:latin typeface="Monaco"/>
                <a:sym typeface="Arial" pitchFamily="34" charset="0"/>
              </a:rPr>
              <a:t>Yale JF et al. ADA Annual Meeting 2013. Abstract 1075-P</a:t>
            </a:r>
            <a:r>
              <a:rPr lang="en-US" sz="1000" dirty="0">
                <a:solidFill>
                  <a:srgbClr val="FFFFFF"/>
                </a:solidFill>
                <a:latin typeface="Futura Std Book"/>
                <a:sym typeface="Arial" pitchFamily="34" charset="0"/>
              </a:rPr>
              <a:t>. </a:t>
            </a:r>
          </a:p>
        </p:txBody>
      </p:sp>
      <p:sp>
        <p:nvSpPr>
          <p:cNvPr id="28677" name="Rectangle 5"/>
          <p:cNvSpPr>
            <a:spLocks/>
          </p:cNvSpPr>
          <p:nvPr/>
        </p:nvSpPr>
        <p:spPr bwMode="auto">
          <a:xfrm>
            <a:off x="256580" y="-25656"/>
            <a:ext cx="8366720" cy="460787"/>
          </a:xfrm>
          <a:prstGeom prst="rect">
            <a:avLst/>
          </a:prstGeom>
          <a:noFill/>
          <a:ln w="12700">
            <a:noFill/>
            <a:miter lim="800000"/>
            <a:headEnd/>
            <a:tailEnd/>
          </a:ln>
        </p:spPr>
        <p:txBody>
          <a:bodyPr lIns="0" tIns="0" rIns="0" bIns="0"/>
          <a:lstStyle/>
          <a:p>
            <a:pPr algn="ctr">
              <a:defRPr/>
            </a:pPr>
            <a:r>
              <a:rPr lang="en-US" sz="24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SGLT2 Inhibitors on </a:t>
            </a:r>
            <a:r>
              <a:rPr lang="en-US" sz="2400" b="1" dirty="0" err="1"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eGFR</a:t>
            </a:r>
            <a:endParaRPr lang="en-US" sz="24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a:p>
            <a:pPr algn="ctr">
              <a:defRPr/>
            </a:pPr>
            <a:r>
              <a:rPr lang="en-US" sz="24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 presence of moderate renal failure</a:t>
            </a:r>
            <a:endParaRPr lang="en-US" sz="2400" b="1" dirty="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8" name="Slide Number Placeholder 4"/>
          <p:cNvSpPr>
            <a:spLocks noGrp="1"/>
          </p:cNvSpPr>
          <p:nvPr>
            <p:ph type="sldNum" sz="quarter" idx="12"/>
          </p:nvPr>
        </p:nvSpPr>
        <p:spPr/>
        <p:txBody>
          <a:bodyPr/>
          <a:lstStyle/>
          <a:p>
            <a:fld id="{3FE1A873-9A61-4725-97A1-6983DABC3932}" type="slidenum">
              <a:rPr lang="en-CA" smtClean="0">
                <a:latin typeface="Century Gothic"/>
                <a:cs typeface="Century Gothic"/>
              </a:rPr>
              <a:pPr/>
              <a:t>35</a:t>
            </a:fld>
            <a:endParaRPr lang="en-CA" dirty="0">
              <a:latin typeface="Century Gothic"/>
              <a:cs typeface="Century Gothic"/>
            </a:endParaRPr>
          </a:p>
        </p:txBody>
      </p:sp>
      <p:sp>
        <p:nvSpPr>
          <p:cNvPr id="12" name="Rectangle 11"/>
          <p:cNvSpPr/>
          <p:nvPr/>
        </p:nvSpPr>
        <p:spPr>
          <a:xfrm>
            <a:off x="314238" y="2304550"/>
            <a:ext cx="2186573" cy="3142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Rectangle 12"/>
          <p:cNvSpPr/>
          <p:nvPr/>
        </p:nvSpPr>
        <p:spPr>
          <a:xfrm>
            <a:off x="7253662" y="2762841"/>
            <a:ext cx="903434" cy="48447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220848680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p:cNvSpPr>
          <p:nvPr/>
        </p:nvSpPr>
        <p:spPr bwMode="auto">
          <a:xfrm>
            <a:off x="301625" y="6370638"/>
            <a:ext cx="8507413" cy="487362"/>
          </a:xfrm>
          <a:prstGeom prst="rect">
            <a:avLst/>
          </a:prstGeom>
          <a:noFill/>
          <a:ln w="9525">
            <a:noFill/>
            <a:miter lim="800000"/>
            <a:headEnd/>
            <a:tailEnd/>
          </a:ln>
        </p:spPr>
        <p:txBody>
          <a:bodyPr lIns="26788" tIns="26788" rIns="26788" bIns="26788" anchor="ctr"/>
          <a:lstStyle/>
          <a:p>
            <a:r>
              <a:rPr lang="en-US" sz="900" dirty="0">
                <a:solidFill>
                  <a:srgbClr val="FFFFFF"/>
                </a:solidFill>
                <a:latin typeface="Monaco"/>
                <a:sym typeface="Arial" pitchFamily="34" charset="0"/>
              </a:rPr>
              <a:t>Yale JF et al. ADA Annual Meeting 2013. Abstract 1075-P</a:t>
            </a:r>
            <a:r>
              <a:rPr lang="en-US" sz="1000" dirty="0">
                <a:solidFill>
                  <a:srgbClr val="FFFFFF"/>
                </a:solidFill>
                <a:latin typeface="Futura Std Book"/>
                <a:sym typeface="Arial" pitchFamily="34" charset="0"/>
              </a:rPr>
              <a:t>. </a:t>
            </a:r>
          </a:p>
        </p:txBody>
      </p:sp>
      <p:sp>
        <p:nvSpPr>
          <p:cNvPr id="8" name="Slide Number Placeholder 4"/>
          <p:cNvSpPr>
            <a:spLocks noGrp="1"/>
          </p:cNvSpPr>
          <p:nvPr>
            <p:ph type="sldNum" sz="quarter" idx="12"/>
          </p:nvPr>
        </p:nvSpPr>
        <p:spPr/>
        <p:txBody>
          <a:bodyPr/>
          <a:lstStyle/>
          <a:p>
            <a:fld id="{3FE1A873-9A61-4725-97A1-6983DABC3932}" type="slidenum">
              <a:rPr lang="en-CA" smtClean="0">
                <a:latin typeface="Century Gothic"/>
                <a:cs typeface="Century Gothic"/>
              </a:rPr>
              <a:pPr/>
              <a:t>36</a:t>
            </a:fld>
            <a:endParaRPr lang="en-CA" dirty="0">
              <a:latin typeface="Century Gothic"/>
              <a:cs typeface="Century Gothic"/>
            </a:endParaRPr>
          </a:p>
        </p:txBody>
      </p:sp>
      <p:sp>
        <p:nvSpPr>
          <p:cNvPr id="12" name="Rectangle 11"/>
          <p:cNvSpPr/>
          <p:nvPr/>
        </p:nvSpPr>
        <p:spPr>
          <a:xfrm>
            <a:off x="314238" y="2304550"/>
            <a:ext cx="2186573" cy="3142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Rectangle 12"/>
          <p:cNvSpPr/>
          <p:nvPr/>
        </p:nvSpPr>
        <p:spPr>
          <a:xfrm>
            <a:off x="7253662" y="2762841"/>
            <a:ext cx="903434" cy="48447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28676" name="Picture 4"/>
          <p:cNvPicPr>
            <a:picLocks noChangeAspect="1" noChangeArrowheads="1"/>
          </p:cNvPicPr>
          <p:nvPr/>
        </p:nvPicPr>
        <p:blipFill>
          <a:blip r:embed="rId4" cstate="print"/>
          <a:srcRect/>
          <a:stretch>
            <a:fillRect/>
          </a:stretch>
        </p:blipFill>
        <p:spPr bwMode="auto">
          <a:xfrm>
            <a:off x="541721" y="1950078"/>
            <a:ext cx="8262017" cy="3849706"/>
          </a:xfrm>
          <a:prstGeom prst="rect">
            <a:avLst/>
          </a:prstGeom>
          <a:noFill/>
          <a:ln w="12700" cap="rnd">
            <a:noFill/>
            <a:round/>
            <a:headEnd/>
            <a:tailEnd/>
          </a:ln>
        </p:spPr>
      </p:pic>
      <p:sp>
        <p:nvSpPr>
          <p:cNvPr id="15" name="ZoneTexte 14"/>
          <p:cNvSpPr txBox="1"/>
          <p:nvPr/>
        </p:nvSpPr>
        <p:spPr>
          <a:xfrm>
            <a:off x="4083364" y="3391355"/>
            <a:ext cx="922924" cy="369332"/>
          </a:xfrm>
          <a:prstGeom prst="rect">
            <a:avLst/>
          </a:prstGeom>
          <a:noFill/>
        </p:spPr>
        <p:txBody>
          <a:bodyPr wrap="none" rtlCol="0">
            <a:spAutoFit/>
          </a:bodyPr>
          <a:lstStyle/>
          <a:p>
            <a:r>
              <a:rPr lang="fr-CA" dirty="0" smtClean="0">
                <a:solidFill>
                  <a:srgbClr val="000090"/>
                </a:solidFill>
              </a:rPr>
              <a:t>Placebo</a:t>
            </a:r>
            <a:endParaRPr lang="fr-CA" dirty="0">
              <a:solidFill>
                <a:srgbClr val="000090"/>
              </a:solidFill>
            </a:endParaRPr>
          </a:p>
        </p:txBody>
      </p:sp>
      <p:sp>
        <p:nvSpPr>
          <p:cNvPr id="16" name="ZoneTexte 15"/>
          <p:cNvSpPr txBox="1"/>
          <p:nvPr/>
        </p:nvSpPr>
        <p:spPr>
          <a:xfrm>
            <a:off x="3467148" y="4228979"/>
            <a:ext cx="1434520" cy="369332"/>
          </a:xfrm>
          <a:prstGeom prst="rect">
            <a:avLst/>
          </a:prstGeom>
          <a:noFill/>
        </p:spPr>
        <p:txBody>
          <a:bodyPr wrap="none" rtlCol="0">
            <a:spAutoFit/>
          </a:bodyPr>
          <a:lstStyle/>
          <a:p>
            <a:r>
              <a:rPr lang="fr-CA" dirty="0" err="1" smtClean="0">
                <a:solidFill>
                  <a:srgbClr val="375025"/>
                </a:solidFill>
              </a:rPr>
              <a:t>Empagliflozin</a:t>
            </a:r>
            <a:endParaRPr lang="fr-CA" dirty="0">
              <a:solidFill>
                <a:srgbClr val="375025"/>
              </a:solidFill>
            </a:endParaRPr>
          </a:p>
        </p:txBody>
      </p:sp>
      <p:sp>
        <p:nvSpPr>
          <p:cNvPr id="21" name="Rectangle 5"/>
          <p:cNvSpPr>
            <a:spLocks/>
          </p:cNvSpPr>
          <p:nvPr/>
        </p:nvSpPr>
        <p:spPr bwMode="auto">
          <a:xfrm>
            <a:off x="256580" y="-25656"/>
            <a:ext cx="8366720" cy="460787"/>
          </a:xfrm>
          <a:prstGeom prst="rect">
            <a:avLst/>
          </a:prstGeom>
          <a:noFill/>
          <a:ln w="12700">
            <a:noFill/>
            <a:miter lim="800000"/>
            <a:headEnd/>
            <a:tailEnd/>
          </a:ln>
        </p:spPr>
        <p:txBody>
          <a:bodyPr lIns="0" tIns="0" rIns="0" bIns="0"/>
          <a:lstStyle/>
          <a:p>
            <a:pPr algn="ctr">
              <a:defRPr/>
            </a:pPr>
            <a:r>
              <a:rPr lang="en-US" sz="24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EFFECTS of SGLT2 Inhibitors on </a:t>
            </a:r>
            <a:r>
              <a:rPr lang="en-US" sz="2400" b="1" dirty="0" err="1"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eGFR</a:t>
            </a:r>
            <a:endParaRPr lang="en-US" sz="24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a:p>
            <a:pPr algn="ctr">
              <a:defRPr/>
            </a:pPr>
            <a:r>
              <a:rPr lang="en-US" sz="2400" b="1" dirty="0" smtClean="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 presence of moderate renal failure</a:t>
            </a:r>
            <a:endParaRPr lang="en-US" sz="2400" b="1" dirty="0">
              <a:solidFill>
                <a:srgbClr val="FFFFFF"/>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22" name="Rectangle 1"/>
          <p:cNvSpPr>
            <a:spLocks/>
          </p:cNvSpPr>
          <p:nvPr/>
        </p:nvSpPr>
        <p:spPr bwMode="auto">
          <a:xfrm>
            <a:off x="247405" y="1139903"/>
            <a:ext cx="8629895" cy="446088"/>
          </a:xfrm>
          <a:prstGeom prst="rect">
            <a:avLst/>
          </a:prstGeom>
          <a:noFill/>
          <a:ln w="12700">
            <a:noFill/>
            <a:miter lim="800000"/>
            <a:headEnd/>
            <a:tailEnd/>
          </a:ln>
        </p:spPr>
        <p:txBody>
          <a:bodyPr lIns="0" tIns="0" rIns="0" bIns="0"/>
          <a:lstStyle/>
          <a:p>
            <a:pPr algn="ctr">
              <a:defRPr/>
            </a:pPr>
            <a:r>
              <a:rPr lang="en-US"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The </a:t>
            </a:r>
            <a:r>
              <a:rPr lang="en-US" dirty="0" err="1"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eGFR</a:t>
            </a:r>
            <a:r>
              <a:rPr lang="en-US"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 decreases slightly, then increases slowly towards baseline</a:t>
            </a:r>
          </a:p>
          <a:p>
            <a:pPr algn="ctr">
              <a:defRPr/>
            </a:pPr>
            <a:r>
              <a:rPr lang="en-US"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 presence of moderate renal failure</a:t>
            </a:r>
            <a:endParaRPr lang="en-US"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Tree>
    <p:custDataLst>
      <p:tags r:id="rId1"/>
    </p:custDataLst>
    <p:extLst>
      <p:ext uri="{BB962C8B-B14F-4D97-AF65-F5344CB8AC3E}">
        <p14:creationId xmlns:p14="http://schemas.microsoft.com/office/powerpoint/2010/main" val="19830288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366713" y="1482725"/>
            <a:ext cx="8385175" cy="4687888"/>
          </a:xfrm>
          <a:prstGeom prst="rect">
            <a:avLst/>
          </a:prstGeom>
          <a:noFill/>
          <a:ln w="25400">
            <a:noFill/>
            <a:miter lim="800000"/>
            <a:headEnd/>
            <a:tailEnd/>
          </a:ln>
        </p:spPr>
        <p:txBody>
          <a:bodyPr lIns="0" tIns="0" rIns="0" bIns="0"/>
          <a:lstStyle/>
          <a:p>
            <a:endParaRPr lang="en-CA">
              <a:latin typeface="Futura Std Book"/>
            </a:endParaRPr>
          </a:p>
        </p:txBody>
      </p:sp>
      <p:sp>
        <p:nvSpPr>
          <p:cNvPr id="11267" name="Freeform 3"/>
          <p:cNvSpPr>
            <a:spLocks/>
          </p:cNvSpPr>
          <p:nvPr/>
        </p:nvSpPr>
        <p:spPr bwMode="auto">
          <a:xfrm>
            <a:off x="2019300" y="3386138"/>
            <a:ext cx="738188" cy="85725"/>
          </a:xfrm>
          <a:custGeom>
            <a:avLst/>
            <a:gdLst>
              <a:gd name="T0" fmla="*/ 0 w 21600"/>
              <a:gd name="T1" fmla="*/ 0 h 21600"/>
              <a:gd name="T2" fmla="*/ 0 w 21600"/>
              <a:gd name="T3" fmla="*/ 340221 h 21600"/>
              <a:gd name="T4" fmla="*/ 25227848 w 21600"/>
              <a:gd name="T5" fmla="*/ 340221 h 21600"/>
              <a:gd name="T6" fmla="*/ 25227848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002060"/>
          </a:solidFill>
          <a:ln w="12700" cap="rnd">
            <a:noFill/>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endParaRPr>
          </a:p>
        </p:txBody>
      </p:sp>
      <p:sp>
        <p:nvSpPr>
          <p:cNvPr id="11268" name="Freeform 4"/>
          <p:cNvSpPr>
            <a:spLocks/>
          </p:cNvSpPr>
          <p:nvPr/>
        </p:nvSpPr>
        <p:spPr bwMode="auto">
          <a:xfrm>
            <a:off x="2897188" y="3386138"/>
            <a:ext cx="736600" cy="1268412"/>
          </a:xfrm>
          <a:custGeom>
            <a:avLst/>
            <a:gdLst>
              <a:gd name="T0" fmla="*/ 0 w 21600"/>
              <a:gd name="T1" fmla="*/ 0 h 21600"/>
              <a:gd name="T2" fmla="*/ 0 w 21600"/>
              <a:gd name="T3" fmla="*/ 74484678 h 21600"/>
              <a:gd name="T4" fmla="*/ 25119424 w 21600"/>
              <a:gd name="T5" fmla="*/ 74484678 h 21600"/>
              <a:gd name="T6" fmla="*/ 25119424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gradFill flip="none" rotWithShape="1">
            <a:gsLst>
              <a:gs pos="0">
                <a:srgbClr val="770000"/>
              </a:gs>
              <a:gs pos="100000">
                <a:srgbClr val="E20000"/>
              </a:gs>
              <a:gs pos="100000">
                <a:srgbClr val="6E6E6E">
                  <a:shade val="100000"/>
                  <a:satMod val="115000"/>
                </a:srgbClr>
              </a:gs>
            </a:gsLst>
            <a:lin ang="16200000" scaled="1"/>
            <a:tileRect/>
          </a:gradFill>
          <a:ln w="12700" cap="rnd">
            <a:noFill/>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endParaRPr>
          </a:p>
        </p:txBody>
      </p:sp>
      <p:sp>
        <p:nvSpPr>
          <p:cNvPr id="11269" name="Line 5"/>
          <p:cNvSpPr>
            <a:spLocks noChangeShapeType="1"/>
          </p:cNvSpPr>
          <p:nvPr/>
        </p:nvSpPr>
        <p:spPr bwMode="auto">
          <a:xfrm>
            <a:off x="1827213" y="2806700"/>
            <a:ext cx="0" cy="2884488"/>
          </a:xfrm>
          <a:prstGeom prst="line">
            <a:avLst/>
          </a:prstGeom>
          <a:noFill/>
          <a:ln w="12700">
            <a:solidFill>
              <a:schemeClr val="tx1">
                <a:lumMod val="65000"/>
                <a:lumOff val="35000"/>
              </a:schemeClr>
            </a:solidFill>
            <a:round/>
            <a:headEnd/>
            <a:tailEnd/>
          </a:ln>
        </p:spPr>
        <p:txBody>
          <a:bodyPr lIns="0" tIns="0" rIns="0" bIns="0"/>
          <a:lstStyle/>
          <a:p>
            <a:pPr>
              <a:defRPr/>
            </a:pPr>
            <a:endParaRPr lang="en-CA">
              <a:solidFill>
                <a:schemeClr val="tx1">
                  <a:lumMod val="75000"/>
                  <a:lumOff val="25000"/>
                </a:schemeClr>
              </a:solidFill>
            </a:endParaRPr>
          </a:p>
        </p:txBody>
      </p:sp>
      <p:sp>
        <p:nvSpPr>
          <p:cNvPr id="11270" name="Line 6"/>
          <p:cNvSpPr>
            <a:spLocks noChangeShapeType="1"/>
          </p:cNvSpPr>
          <p:nvPr/>
        </p:nvSpPr>
        <p:spPr bwMode="auto">
          <a:xfrm rot="10800000">
            <a:off x="1833563" y="3379788"/>
            <a:ext cx="6316662" cy="6350"/>
          </a:xfrm>
          <a:prstGeom prst="line">
            <a:avLst/>
          </a:prstGeom>
          <a:noFill/>
          <a:ln w="12700">
            <a:solidFill>
              <a:schemeClr val="tx1">
                <a:lumMod val="65000"/>
                <a:lumOff val="35000"/>
              </a:schemeClr>
            </a:solidFill>
            <a:round/>
            <a:headEnd/>
            <a:tailEnd/>
          </a:ln>
        </p:spPr>
        <p:txBody>
          <a:bodyPr lIns="0" tIns="0" rIns="0" bIns="0"/>
          <a:lstStyle/>
          <a:p>
            <a:pPr>
              <a:defRPr/>
            </a:pPr>
            <a:endParaRPr lang="en-CA">
              <a:solidFill>
                <a:schemeClr val="tx1">
                  <a:lumMod val="75000"/>
                  <a:lumOff val="25000"/>
                </a:schemeClr>
              </a:solidFill>
            </a:endParaRPr>
          </a:p>
        </p:txBody>
      </p:sp>
      <p:sp>
        <p:nvSpPr>
          <p:cNvPr id="11272" name="Rectangle 8"/>
          <p:cNvSpPr>
            <a:spLocks/>
          </p:cNvSpPr>
          <p:nvPr/>
        </p:nvSpPr>
        <p:spPr bwMode="auto">
          <a:xfrm>
            <a:off x="2189163" y="3578225"/>
            <a:ext cx="339725" cy="142875"/>
          </a:xfrm>
          <a:prstGeom prst="rect">
            <a:avLst/>
          </a:prstGeom>
          <a:noFill/>
          <a:ln w="9525">
            <a:noFill/>
            <a:miter lim="800000"/>
            <a:headEnd/>
            <a:tailEnd/>
          </a:ln>
        </p:spPr>
        <p:txBody>
          <a:bodyPr lIns="0" tIns="0" rIns="0" bIns="0"/>
          <a:lstStyle/>
          <a:p>
            <a:pPr marL="9525">
              <a:defRPr/>
            </a:pPr>
            <a:r>
              <a:rPr lang="en-US" sz="1000" dirty="0">
                <a:solidFill>
                  <a:schemeClr val="tx1">
                    <a:lumMod val="75000"/>
                    <a:lumOff val="25000"/>
                  </a:schemeClr>
                </a:solidFill>
                <a:latin typeface="Futura Std Book"/>
                <a:cs typeface="Arial Bold" pitchFamily="34" charset="0"/>
                <a:sym typeface="Arial Bold" pitchFamily="34" charset="0"/>
              </a:rPr>
              <a:t>-0.03</a:t>
            </a:r>
          </a:p>
        </p:txBody>
      </p:sp>
      <p:sp>
        <p:nvSpPr>
          <p:cNvPr id="11273" name="Rectangle 9"/>
          <p:cNvSpPr>
            <a:spLocks/>
          </p:cNvSpPr>
          <p:nvPr/>
        </p:nvSpPr>
        <p:spPr bwMode="auto">
          <a:xfrm>
            <a:off x="3130550" y="4760913"/>
            <a:ext cx="338138" cy="142875"/>
          </a:xfrm>
          <a:prstGeom prst="rect">
            <a:avLst/>
          </a:prstGeom>
          <a:noFill/>
          <a:ln w="9525">
            <a:noFill/>
            <a:miter lim="800000"/>
            <a:headEnd/>
            <a:tailEnd/>
          </a:ln>
        </p:spPr>
        <p:txBody>
          <a:bodyPr lIns="0" tIns="0" rIns="0" bIns="0"/>
          <a:lstStyle/>
          <a:p>
            <a:pPr marL="9525">
              <a:defRPr/>
            </a:pPr>
            <a:r>
              <a:rPr lang="en-US" sz="1000" dirty="0">
                <a:solidFill>
                  <a:schemeClr val="tx1">
                    <a:lumMod val="75000"/>
                    <a:lumOff val="25000"/>
                  </a:schemeClr>
                </a:solidFill>
                <a:latin typeface="Futura Std Book"/>
                <a:cs typeface="Arial Bold" pitchFamily="34" charset="0"/>
                <a:sym typeface="Arial Bold" pitchFamily="34" charset="0"/>
              </a:rPr>
              <a:t>-0.44</a:t>
            </a:r>
          </a:p>
        </p:txBody>
      </p:sp>
      <p:sp>
        <p:nvSpPr>
          <p:cNvPr id="11274" name="Rectangle 10"/>
          <p:cNvSpPr>
            <a:spLocks/>
          </p:cNvSpPr>
          <p:nvPr/>
        </p:nvSpPr>
        <p:spPr bwMode="auto">
          <a:xfrm>
            <a:off x="1406525" y="5502275"/>
            <a:ext cx="320675" cy="177800"/>
          </a:xfrm>
          <a:prstGeom prst="rect">
            <a:avLst/>
          </a:prstGeom>
          <a:noFill/>
          <a:ln w="9525">
            <a:noFill/>
            <a:miter lim="800000"/>
            <a:headEnd/>
            <a:tailEnd/>
          </a:ln>
        </p:spPr>
        <p:txBody>
          <a:bodyPr lIns="0" tIns="0" rIns="0" bIns="0"/>
          <a:lstStyle/>
          <a:p>
            <a:pPr marL="9525">
              <a:defRPr/>
            </a:pPr>
            <a:r>
              <a:rPr lang="en-US" sz="1300" dirty="0">
                <a:solidFill>
                  <a:schemeClr val="tx1">
                    <a:lumMod val="75000"/>
                    <a:lumOff val="25000"/>
                  </a:schemeClr>
                </a:solidFill>
                <a:latin typeface="Futura Std Book"/>
                <a:cs typeface="Arial Bold" pitchFamily="34" charset="0"/>
                <a:sym typeface="Arial Bold" pitchFamily="34" charset="0"/>
              </a:rPr>
              <a:t>-0.8</a:t>
            </a:r>
          </a:p>
        </p:txBody>
      </p:sp>
      <p:sp>
        <p:nvSpPr>
          <p:cNvPr id="11275" name="Rectangle 11"/>
          <p:cNvSpPr>
            <a:spLocks/>
          </p:cNvSpPr>
          <p:nvPr/>
        </p:nvSpPr>
        <p:spPr bwMode="auto">
          <a:xfrm>
            <a:off x="1406525" y="4991100"/>
            <a:ext cx="320675" cy="179388"/>
          </a:xfrm>
          <a:prstGeom prst="rect">
            <a:avLst/>
          </a:prstGeom>
          <a:noFill/>
          <a:ln w="9525">
            <a:noFill/>
            <a:miter lim="800000"/>
            <a:headEnd/>
            <a:tailEnd/>
          </a:ln>
        </p:spPr>
        <p:txBody>
          <a:bodyPr lIns="0" tIns="0" rIns="0" bIns="0"/>
          <a:lstStyle/>
          <a:p>
            <a:pPr marL="9525">
              <a:defRPr/>
            </a:pPr>
            <a:r>
              <a:rPr lang="en-US" sz="1300">
                <a:solidFill>
                  <a:schemeClr val="tx1">
                    <a:lumMod val="75000"/>
                    <a:lumOff val="25000"/>
                  </a:schemeClr>
                </a:solidFill>
                <a:latin typeface="Futura Std Book"/>
                <a:cs typeface="Arial Bold" pitchFamily="34" charset="0"/>
                <a:sym typeface="Arial Bold" pitchFamily="34" charset="0"/>
              </a:rPr>
              <a:t>-0.6</a:t>
            </a:r>
          </a:p>
        </p:txBody>
      </p:sp>
      <p:sp>
        <p:nvSpPr>
          <p:cNvPr id="11276" name="Rectangle 12"/>
          <p:cNvSpPr>
            <a:spLocks/>
          </p:cNvSpPr>
          <p:nvPr/>
        </p:nvSpPr>
        <p:spPr bwMode="auto">
          <a:xfrm>
            <a:off x="1406525" y="4414838"/>
            <a:ext cx="320675" cy="177800"/>
          </a:xfrm>
          <a:prstGeom prst="rect">
            <a:avLst/>
          </a:prstGeom>
          <a:noFill/>
          <a:ln w="9525">
            <a:noFill/>
            <a:miter lim="800000"/>
            <a:headEnd/>
            <a:tailEnd/>
          </a:ln>
        </p:spPr>
        <p:txBody>
          <a:bodyPr lIns="0" tIns="0" rIns="0" bIns="0"/>
          <a:lstStyle/>
          <a:p>
            <a:pPr marL="9525">
              <a:defRPr/>
            </a:pPr>
            <a:r>
              <a:rPr lang="en-US" sz="1300" dirty="0">
                <a:solidFill>
                  <a:schemeClr val="tx1">
                    <a:lumMod val="75000"/>
                    <a:lumOff val="25000"/>
                  </a:schemeClr>
                </a:solidFill>
                <a:latin typeface="Futura Std Book"/>
                <a:cs typeface="Arial Bold" pitchFamily="34" charset="0"/>
                <a:sym typeface="Arial Bold" pitchFamily="34" charset="0"/>
              </a:rPr>
              <a:t>-0.4</a:t>
            </a:r>
          </a:p>
        </p:txBody>
      </p:sp>
      <p:sp>
        <p:nvSpPr>
          <p:cNvPr id="11277" name="Rectangle 13"/>
          <p:cNvSpPr>
            <a:spLocks/>
          </p:cNvSpPr>
          <p:nvPr/>
        </p:nvSpPr>
        <p:spPr bwMode="auto">
          <a:xfrm>
            <a:off x="1328738" y="2817813"/>
            <a:ext cx="357187" cy="1089025"/>
          </a:xfrm>
          <a:prstGeom prst="rect">
            <a:avLst/>
          </a:prstGeom>
          <a:noFill/>
          <a:ln w="9525">
            <a:noFill/>
            <a:miter lim="800000"/>
            <a:headEnd/>
            <a:tailEnd/>
          </a:ln>
        </p:spPr>
        <p:txBody>
          <a:bodyPr lIns="0" tIns="0" rIns="0" bIns="0"/>
          <a:lstStyle/>
          <a:p>
            <a:pPr marL="60325" algn="r">
              <a:defRPr/>
            </a:pPr>
            <a:r>
              <a:rPr lang="en-US" sz="1300" dirty="0">
                <a:solidFill>
                  <a:schemeClr val="tx1">
                    <a:lumMod val="75000"/>
                    <a:lumOff val="25000"/>
                  </a:schemeClr>
                </a:solidFill>
                <a:latin typeface="Futura Std Book"/>
                <a:cs typeface="Arial Bold" pitchFamily="34" charset="0"/>
                <a:sym typeface="Arial Bold" pitchFamily="34" charset="0"/>
              </a:rPr>
              <a:t>0.2</a:t>
            </a:r>
            <a:endParaRPr lang="en-US" sz="1700" dirty="0">
              <a:solidFill>
                <a:schemeClr val="tx1">
                  <a:lumMod val="75000"/>
                  <a:lumOff val="25000"/>
                </a:schemeClr>
              </a:solidFill>
              <a:latin typeface="Futura Std Book"/>
              <a:sym typeface="Arial" pitchFamily="34" charset="0"/>
            </a:endParaRPr>
          </a:p>
          <a:p>
            <a:pPr marL="60325" algn="r">
              <a:defRPr/>
            </a:pPr>
            <a:endParaRPr lang="en-US" sz="400" dirty="0">
              <a:solidFill>
                <a:schemeClr val="tx1">
                  <a:lumMod val="75000"/>
                  <a:lumOff val="25000"/>
                </a:schemeClr>
              </a:solidFill>
              <a:latin typeface="Futura Std Book"/>
              <a:sym typeface="Calibri" pitchFamily="34" charset="0"/>
            </a:endParaRPr>
          </a:p>
          <a:p>
            <a:pPr marL="60325" algn="r">
              <a:defRPr/>
            </a:pPr>
            <a:endParaRPr lang="en-US" sz="700" dirty="0">
              <a:solidFill>
                <a:schemeClr val="tx1">
                  <a:lumMod val="75000"/>
                  <a:lumOff val="25000"/>
                </a:schemeClr>
              </a:solidFill>
              <a:latin typeface="Futura Std Book"/>
              <a:sym typeface="Calibri" pitchFamily="34" charset="0"/>
            </a:endParaRPr>
          </a:p>
          <a:p>
            <a:pPr marL="60325" algn="r">
              <a:defRPr/>
            </a:pPr>
            <a:endParaRPr lang="en-US" sz="800" dirty="0">
              <a:solidFill>
                <a:schemeClr val="tx1">
                  <a:lumMod val="75000"/>
                  <a:lumOff val="25000"/>
                </a:schemeClr>
              </a:solidFill>
              <a:latin typeface="Futura Std Book"/>
              <a:sym typeface="Calibri" pitchFamily="34" charset="0"/>
            </a:endParaRPr>
          </a:p>
          <a:p>
            <a:pPr marL="60325" algn="r">
              <a:lnSpc>
                <a:spcPts val="638"/>
              </a:lnSpc>
              <a:defRPr/>
            </a:pPr>
            <a:endParaRPr lang="en-US" sz="1300" dirty="0">
              <a:solidFill>
                <a:schemeClr val="tx1">
                  <a:lumMod val="75000"/>
                  <a:lumOff val="25000"/>
                </a:schemeClr>
              </a:solidFill>
              <a:latin typeface="Futura Std Book"/>
              <a:sym typeface="Calibri" pitchFamily="34" charset="0"/>
            </a:endParaRPr>
          </a:p>
          <a:p>
            <a:pPr marL="60325" algn="r">
              <a:lnSpc>
                <a:spcPts val="850"/>
              </a:lnSpc>
              <a:defRPr/>
            </a:pPr>
            <a:r>
              <a:rPr lang="en-US" sz="1300" dirty="0">
                <a:solidFill>
                  <a:schemeClr val="tx1">
                    <a:lumMod val="75000"/>
                    <a:lumOff val="25000"/>
                  </a:schemeClr>
                </a:solidFill>
                <a:latin typeface="Futura Std Book"/>
                <a:cs typeface="Arial Bold" pitchFamily="34" charset="0"/>
                <a:sym typeface="Arial Bold" pitchFamily="34" charset="0"/>
              </a:rPr>
              <a:t>0.0</a:t>
            </a:r>
            <a:endParaRPr lang="en-US" sz="1700" dirty="0">
              <a:solidFill>
                <a:schemeClr val="tx1">
                  <a:lumMod val="75000"/>
                  <a:lumOff val="25000"/>
                </a:schemeClr>
              </a:solidFill>
              <a:latin typeface="Futura Std Book"/>
              <a:sym typeface="Arial" pitchFamily="34" charset="0"/>
            </a:endParaRPr>
          </a:p>
          <a:p>
            <a:pPr marL="60325" algn="r">
              <a:defRPr/>
            </a:pPr>
            <a:endParaRPr lang="en-US" sz="800" dirty="0">
              <a:solidFill>
                <a:schemeClr val="tx1">
                  <a:lumMod val="75000"/>
                  <a:lumOff val="25000"/>
                </a:schemeClr>
              </a:solidFill>
              <a:latin typeface="Futura Std Book"/>
              <a:sym typeface="Calibri" pitchFamily="34" charset="0"/>
            </a:endParaRPr>
          </a:p>
          <a:p>
            <a:pPr marL="60325" algn="r">
              <a:defRPr/>
            </a:pPr>
            <a:endParaRPr lang="en-US" sz="800" dirty="0">
              <a:solidFill>
                <a:schemeClr val="tx1">
                  <a:lumMod val="75000"/>
                  <a:lumOff val="25000"/>
                </a:schemeClr>
              </a:solidFill>
              <a:latin typeface="Futura Std Book"/>
              <a:sym typeface="Calibri" pitchFamily="34" charset="0"/>
            </a:endParaRPr>
          </a:p>
          <a:p>
            <a:pPr marL="60325" algn="r">
              <a:defRPr/>
            </a:pPr>
            <a:endParaRPr lang="en-US" sz="600" dirty="0">
              <a:solidFill>
                <a:schemeClr val="tx1">
                  <a:lumMod val="75000"/>
                  <a:lumOff val="25000"/>
                </a:schemeClr>
              </a:solidFill>
              <a:latin typeface="Futura Std Book"/>
              <a:sym typeface="Calibri" pitchFamily="34" charset="0"/>
            </a:endParaRPr>
          </a:p>
          <a:p>
            <a:pPr marL="60325" algn="r">
              <a:lnSpc>
                <a:spcPts val="850"/>
              </a:lnSpc>
              <a:defRPr/>
            </a:pPr>
            <a:endParaRPr lang="en-US" sz="1300" dirty="0">
              <a:solidFill>
                <a:schemeClr val="tx1">
                  <a:lumMod val="75000"/>
                  <a:lumOff val="25000"/>
                </a:schemeClr>
              </a:solidFill>
              <a:latin typeface="Futura Std Book"/>
              <a:sym typeface="Calibri" pitchFamily="34" charset="0"/>
            </a:endParaRPr>
          </a:p>
          <a:p>
            <a:pPr marL="60325" algn="r">
              <a:lnSpc>
                <a:spcPts val="850"/>
              </a:lnSpc>
              <a:defRPr/>
            </a:pPr>
            <a:r>
              <a:rPr lang="en-US" sz="1300" dirty="0">
                <a:solidFill>
                  <a:schemeClr val="tx1">
                    <a:lumMod val="75000"/>
                    <a:lumOff val="25000"/>
                  </a:schemeClr>
                </a:solidFill>
                <a:latin typeface="Futura Std Book"/>
                <a:cs typeface="Arial Bold" pitchFamily="34" charset="0"/>
                <a:sym typeface="Arial Bold" pitchFamily="34" charset="0"/>
              </a:rPr>
              <a:t>-0.2</a:t>
            </a:r>
          </a:p>
        </p:txBody>
      </p:sp>
      <p:sp>
        <p:nvSpPr>
          <p:cNvPr id="2" name="Line 20"/>
          <p:cNvSpPr>
            <a:spLocks noChangeShapeType="1"/>
          </p:cNvSpPr>
          <p:nvPr/>
        </p:nvSpPr>
        <p:spPr bwMode="auto">
          <a:xfrm>
            <a:off x="5345113" y="9183688"/>
            <a:ext cx="0" cy="25400"/>
          </a:xfrm>
          <a:prstGeom prst="line">
            <a:avLst/>
          </a:prstGeom>
          <a:noFill/>
          <a:ln w="30225">
            <a:solidFill>
              <a:srgbClr val="FFFFFF"/>
            </a:solidFill>
            <a:round/>
            <a:headEnd/>
            <a:tailEnd/>
          </a:ln>
        </p:spPr>
        <p:txBody>
          <a:bodyPr lIns="0" tIns="0" rIns="0" bIns="0"/>
          <a:lstStyle/>
          <a:p>
            <a:endParaRPr lang="en-CA"/>
          </a:p>
        </p:txBody>
      </p:sp>
      <p:sp>
        <p:nvSpPr>
          <p:cNvPr id="11278" name="Line 21"/>
          <p:cNvSpPr>
            <a:spLocks noChangeShapeType="1"/>
          </p:cNvSpPr>
          <p:nvPr/>
        </p:nvSpPr>
        <p:spPr bwMode="auto">
          <a:xfrm>
            <a:off x="3871913" y="9277350"/>
            <a:ext cx="0" cy="26988"/>
          </a:xfrm>
          <a:prstGeom prst="line">
            <a:avLst/>
          </a:prstGeom>
          <a:noFill/>
          <a:ln w="30225">
            <a:solidFill>
              <a:srgbClr val="FFFFFF"/>
            </a:solidFill>
            <a:round/>
            <a:headEnd/>
            <a:tailEnd/>
          </a:ln>
        </p:spPr>
        <p:txBody>
          <a:bodyPr lIns="0" tIns="0" rIns="0" bIns="0"/>
          <a:lstStyle/>
          <a:p>
            <a:endParaRPr lang="en-CA"/>
          </a:p>
        </p:txBody>
      </p:sp>
      <p:sp>
        <p:nvSpPr>
          <p:cNvPr id="11279" name="Line 23"/>
          <p:cNvSpPr>
            <a:spLocks noChangeShapeType="1"/>
          </p:cNvSpPr>
          <p:nvPr/>
        </p:nvSpPr>
        <p:spPr bwMode="auto">
          <a:xfrm>
            <a:off x="8447088" y="8205788"/>
            <a:ext cx="0" cy="103187"/>
          </a:xfrm>
          <a:prstGeom prst="line">
            <a:avLst/>
          </a:prstGeom>
          <a:noFill/>
          <a:ln w="30225">
            <a:solidFill>
              <a:srgbClr val="696969"/>
            </a:solidFill>
            <a:round/>
            <a:headEnd/>
            <a:tailEnd/>
          </a:ln>
        </p:spPr>
        <p:txBody>
          <a:bodyPr lIns="0" tIns="0" rIns="0" bIns="0"/>
          <a:lstStyle/>
          <a:p>
            <a:endParaRPr lang="en-CA"/>
          </a:p>
        </p:txBody>
      </p:sp>
      <p:sp>
        <p:nvSpPr>
          <p:cNvPr id="11288" name="Rectangle 24"/>
          <p:cNvSpPr>
            <a:spLocks/>
          </p:cNvSpPr>
          <p:nvPr/>
        </p:nvSpPr>
        <p:spPr bwMode="auto">
          <a:xfrm>
            <a:off x="95356" y="2201075"/>
            <a:ext cx="2426484" cy="332434"/>
          </a:xfrm>
          <a:prstGeom prst="rect">
            <a:avLst/>
          </a:prstGeom>
          <a:noFill/>
          <a:ln w="9525">
            <a:noFill/>
            <a:miter lim="800000"/>
            <a:headEnd/>
            <a:tailEnd/>
          </a:ln>
        </p:spPr>
        <p:txBody>
          <a:bodyPr lIns="0" tIns="0" rIns="0" bIns="0"/>
          <a:lstStyle/>
          <a:p>
            <a:pPr marL="9525">
              <a:defRPr/>
            </a:pPr>
            <a:r>
              <a:rPr lang="en-US" sz="1050" dirty="0" smtClean="0">
                <a:latin typeface="Futura Std Book"/>
                <a:cs typeface="Arial Bold" pitchFamily="34" charset="0"/>
                <a:sym typeface="Arial Bold" pitchFamily="34" charset="0"/>
              </a:rPr>
              <a:t>Baseline mean A1C (</a:t>
            </a:r>
            <a:r>
              <a:rPr lang="en-US" sz="1050" dirty="0">
                <a:latin typeface="Futura Std Book"/>
                <a:cs typeface="Arial Bold" pitchFamily="34" charset="0"/>
                <a:sym typeface="Arial Bold" pitchFamily="34" charset="0"/>
              </a:rPr>
              <a:t>%)</a:t>
            </a:r>
            <a:endParaRPr lang="en-US" sz="1050" dirty="0" smtClean="0">
              <a:latin typeface="Futura Std Book"/>
              <a:sym typeface="Arial" pitchFamily="34" charset="0"/>
            </a:endParaRPr>
          </a:p>
          <a:p>
            <a:pPr marL="9525">
              <a:spcBef>
                <a:spcPts val="75"/>
              </a:spcBef>
              <a:defRPr/>
            </a:pPr>
            <a:r>
              <a:rPr lang="en-US" sz="1050" dirty="0" smtClean="0">
                <a:latin typeface="Futura Std Book"/>
                <a:cs typeface="Arial Bold" pitchFamily="34" charset="0"/>
                <a:sym typeface="Arial Bold" pitchFamily="34" charset="0"/>
              </a:rPr>
              <a:t>Baseline mean </a:t>
            </a:r>
            <a:r>
              <a:rPr lang="en-US" sz="1050" dirty="0" err="1" smtClean="0">
                <a:latin typeface="Futura Std Book"/>
                <a:cs typeface="Arial Bold" pitchFamily="34" charset="0"/>
                <a:sym typeface="Arial Bold" pitchFamily="34" charset="0"/>
              </a:rPr>
              <a:t>eGFR</a:t>
            </a:r>
            <a:endParaRPr lang="en-US" sz="1050" dirty="0" smtClean="0">
              <a:latin typeface="Futura Std Book"/>
              <a:cs typeface="Arial Bold" pitchFamily="34" charset="0"/>
              <a:sym typeface="Arial Bold" pitchFamily="34" charset="0"/>
            </a:endParaRPr>
          </a:p>
          <a:p>
            <a:pPr marL="9525">
              <a:spcBef>
                <a:spcPts val="75"/>
              </a:spcBef>
              <a:defRPr/>
            </a:pPr>
            <a:r>
              <a:rPr lang="en-US" sz="1050" dirty="0" smtClean="0">
                <a:latin typeface="Futura Std Book"/>
                <a:cs typeface="Arial Bold" pitchFamily="34" charset="0"/>
                <a:sym typeface="Arial Bold" pitchFamily="34" charset="0"/>
              </a:rPr>
              <a:t>(</a:t>
            </a:r>
            <a:r>
              <a:rPr lang="en-US" sz="1050" dirty="0">
                <a:latin typeface="Futura Std Book"/>
                <a:cs typeface="Arial Bold" pitchFamily="34" charset="0"/>
                <a:sym typeface="Arial Bold" pitchFamily="34" charset="0"/>
              </a:rPr>
              <a:t>mL/min/1.73m</a:t>
            </a:r>
            <a:r>
              <a:rPr lang="en-US" sz="1050" baseline="26000" dirty="0">
                <a:latin typeface="Futura Std Book"/>
                <a:cs typeface="Arial Bold" pitchFamily="34" charset="0"/>
                <a:sym typeface="Arial Bold" pitchFamily="34" charset="0"/>
              </a:rPr>
              <a:t>2</a:t>
            </a:r>
            <a:r>
              <a:rPr lang="en-US" sz="1050" dirty="0">
                <a:latin typeface="Futura Std Book"/>
                <a:cs typeface="Arial Bold" pitchFamily="34" charset="0"/>
                <a:sym typeface="Arial Bold" pitchFamily="34" charset="0"/>
              </a:rPr>
              <a:t>)</a:t>
            </a:r>
          </a:p>
        </p:txBody>
      </p:sp>
      <p:sp>
        <p:nvSpPr>
          <p:cNvPr id="11281" name="Rectangle 25"/>
          <p:cNvSpPr>
            <a:spLocks/>
          </p:cNvSpPr>
          <p:nvPr/>
        </p:nvSpPr>
        <p:spPr bwMode="auto">
          <a:xfrm>
            <a:off x="2541588" y="2309813"/>
            <a:ext cx="455612" cy="285750"/>
          </a:xfrm>
          <a:prstGeom prst="rect">
            <a:avLst/>
          </a:prstGeom>
          <a:noFill/>
          <a:ln w="9525">
            <a:noFill/>
            <a:miter lim="800000"/>
            <a:headEnd/>
            <a:tailEnd/>
          </a:ln>
        </p:spPr>
        <p:txBody>
          <a:bodyPr lIns="0" tIns="0" rIns="0" bIns="0"/>
          <a:lstStyle/>
          <a:p>
            <a:pPr marL="39688" algn="ctr"/>
            <a:r>
              <a:rPr lang="en-US" sz="1000">
                <a:latin typeface="Futura Std Book"/>
                <a:cs typeface="Arial Bold" pitchFamily="34" charset="0"/>
                <a:sym typeface="Arial Bold" pitchFamily="34" charset="0"/>
              </a:rPr>
              <a:t>8.0</a:t>
            </a:r>
            <a:endParaRPr lang="en-US" sz="1000">
              <a:latin typeface="Futura Std Book"/>
              <a:sym typeface="Arial" pitchFamily="34" charset="0"/>
            </a:endParaRPr>
          </a:p>
          <a:p>
            <a:pPr marL="39688" algn="ctr"/>
            <a:r>
              <a:rPr lang="en-US" sz="1000">
                <a:latin typeface="Futura Std Book"/>
                <a:cs typeface="Arial Bold" pitchFamily="34" charset="0"/>
                <a:sym typeface="Arial Bold" pitchFamily="34" charset="0"/>
              </a:rPr>
              <a:t>39.4</a:t>
            </a:r>
          </a:p>
        </p:txBody>
      </p:sp>
      <p:sp>
        <p:nvSpPr>
          <p:cNvPr id="11290" name="Rectangle 26"/>
          <p:cNvSpPr>
            <a:spLocks/>
          </p:cNvSpPr>
          <p:nvPr/>
        </p:nvSpPr>
        <p:spPr bwMode="auto">
          <a:xfrm>
            <a:off x="2817813" y="5737225"/>
            <a:ext cx="938212"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CANA 300 mg</a:t>
            </a:r>
          </a:p>
        </p:txBody>
      </p:sp>
      <p:sp>
        <p:nvSpPr>
          <p:cNvPr id="11291" name="Rectangle 27"/>
          <p:cNvSpPr>
            <a:spLocks/>
          </p:cNvSpPr>
          <p:nvPr/>
        </p:nvSpPr>
        <p:spPr bwMode="auto">
          <a:xfrm>
            <a:off x="2046288" y="5737225"/>
            <a:ext cx="571500"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Placebo</a:t>
            </a:r>
          </a:p>
        </p:txBody>
      </p:sp>
      <p:sp>
        <p:nvSpPr>
          <p:cNvPr id="11284" name="Rectangle 28"/>
          <p:cNvSpPr>
            <a:spLocks/>
          </p:cNvSpPr>
          <p:nvPr/>
        </p:nvSpPr>
        <p:spPr bwMode="auto">
          <a:xfrm>
            <a:off x="3295650" y="6040438"/>
            <a:ext cx="1054100" cy="123825"/>
          </a:xfrm>
          <a:prstGeom prst="rect">
            <a:avLst/>
          </a:prstGeom>
          <a:noFill/>
          <a:ln w="12700" cap="rnd">
            <a:noFill/>
            <a:round/>
            <a:headEnd/>
            <a:tailEnd/>
          </a:ln>
        </p:spPr>
        <p:txBody>
          <a:bodyPr lIns="0" tIns="0" rIns="0" bIns="0"/>
          <a:lstStyle/>
          <a:p>
            <a:pPr marL="11113"/>
            <a:endParaRPr lang="en-US" sz="800">
              <a:latin typeface="Futura Std Book"/>
              <a:sym typeface="Arial" pitchFamily="34" charset="0"/>
            </a:endParaRPr>
          </a:p>
        </p:txBody>
      </p:sp>
      <p:sp>
        <p:nvSpPr>
          <p:cNvPr id="11285" name="Rectangle 29"/>
          <p:cNvSpPr>
            <a:spLocks/>
          </p:cNvSpPr>
          <p:nvPr/>
        </p:nvSpPr>
        <p:spPr bwMode="auto">
          <a:xfrm>
            <a:off x="1558925" y="1577975"/>
            <a:ext cx="2409825" cy="554038"/>
          </a:xfrm>
          <a:prstGeom prst="rect">
            <a:avLst/>
          </a:prstGeom>
          <a:noFill/>
          <a:ln w="9525">
            <a:noFill/>
            <a:miter lim="800000"/>
            <a:headEnd/>
            <a:tailEnd/>
          </a:ln>
        </p:spPr>
        <p:txBody>
          <a:bodyPr lIns="0" tIns="0" rIns="0" bIns="0"/>
          <a:lstStyle/>
          <a:p>
            <a:pPr marL="9525" algn="ctr"/>
            <a:r>
              <a:rPr lang="en-US" sz="1300" dirty="0" err="1" smtClean="0">
                <a:latin typeface="Futura Std Book"/>
                <a:cs typeface="Arial Bold" pitchFamily="34" charset="0"/>
                <a:sym typeface="Arial Bold" pitchFamily="34" charset="0"/>
              </a:rPr>
              <a:t>Canagliflozin</a:t>
            </a:r>
            <a:endParaRPr lang="en-US" sz="1700" dirty="0" smtClean="0">
              <a:latin typeface="Futura Std Book"/>
              <a:sym typeface="Arial" pitchFamily="34" charset="0"/>
            </a:endParaRPr>
          </a:p>
          <a:p>
            <a:pPr marL="9525" algn="ctr"/>
            <a:r>
              <a:rPr lang="en-US" sz="1300" dirty="0" smtClean="0">
                <a:latin typeface="Futura Std Book"/>
                <a:cs typeface="Arial Bold" pitchFamily="34" charset="0"/>
                <a:sym typeface="Arial Bold" pitchFamily="34" charset="0"/>
              </a:rPr>
              <a:t> </a:t>
            </a:r>
            <a:r>
              <a:rPr lang="en-US" sz="1300" dirty="0" err="1" smtClean="0">
                <a:latin typeface="Futura Std Book"/>
                <a:cs typeface="Arial Bold" pitchFamily="34" charset="0"/>
                <a:sym typeface="Arial Bold" pitchFamily="34" charset="0"/>
              </a:rPr>
              <a:t>eGFR</a:t>
            </a:r>
            <a:r>
              <a:rPr lang="en-US" sz="1300" dirty="0" smtClean="0">
                <a:latin typeface="Futura Std Book"/>
                <a:cs typeface="Arial Bold" pitchFamily="34" charset="0"/>
                <a:sym typeface="Arial Bold" pitchFamily="34" charset="0"/>
              </a:rPr>
              <a:t> 30 </a:t>
            </a:r>
            <a:r>
              <a:rPr lang="en-US" sz="1300" dirty="0">
                <a:latin typeface="Futura Std Book"/>
                <a:cs typeface="Arial Bold" pitchFamily="34" charset="0"/>
                <a:sym typeface="Arial Bold" pitchFamily="34" charset="0"/>
              </a:rPr>
              <a:t>to &lt;50</a:t>
            </a:r>
            <a:endParaRPr lang="en-US" sz="1700" dirty="0">
              <a:latin typeface="Futura Std Book"/>
              <a:sym typeface="Arial" pitchFamily="34" charset="0"/>
            </a:endParaRPr>
          </a:p>
          <a:p>
            <a:pPr marL="9525" algn="ctr"/>
            <a:r>
              <a:rPr lang="en-US" sz="1300" dirty="0">
                <a:latin typeface="Futura Std Book"/>
                <a:cs typeface="Arial Bold" pitchFamily="34" charset="0"/>
                <a:sym typeface="Arial Bold" pitchFamily="34" charset="0"/>
              </a:rPr>
              <a:t>(N=269)</a:t>
            </a:r>
          </a:p>
        </p:txBody>
      </p:sp>
      <p:sp>
        <p:nvSpPr>
          <p:cNvPr id="11294" name="Freeform 30"/>
          <p:cNvSpPr>
            <a:spLocks/>
          </p:cNvSpPr>
          <p:nvPr/>
        </p:nvSpPr>
        <p:spPr bwMode="auto">
          <a:xfrm>
            <a:off x="4078288" y="3390900"/>
            <a:ext cx="725487" cy="928688"/>
          </a:xfrm>
          <a:custGeom>
            <a:avLst/>
            <a:gdLst>
              <a:gd name="T0" fmla="*/ 0 w 21600"/>
              <a:gd name="T1" fmla="*/ 0 h 21600"/>
              <a:gd name="T2" fmla="*/ 0 w 21600"/>
              <a:gd name="T3" fmla="*/ 39928679 h 21600"/>
              <a:gd name="T4" fmla="*/ 24367193 w 21600"/>
              <a:gd name="T5" fmla="*/ 39928679 h 21600"/>
              <a:gd name="T6" fmla="*/ 24367193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002060"/>
          </a:solidFill>
          <a:ln w="12700" cap="rnd">
            <a:noFill/>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endParaRPr>
          </a:p>
        </p:txBody>
      </p:sp>
      <p:sp>
        <p:nvSpPr>
          <p:cNvPr id="11295" name="Freeform 31"/>
          <p:cNvSpPr>
            <a:spLocks/>
          </p:cNvSpPr>
          <p:nvPr/>
        </p:nvSpPr>
        <p:spPr bwMode="auto">
          <a:xfrm>
            <a:off x="4946650" y="3390900"/>
            <a:ext cx="728663" cy="1285875"/>
          </a:xfrm>
          <a:custGeom>
            <a:avLst/>
            <a:gdLst>
              <a:gd name="T0" fmla="*/ 0 w 21600"/>
              <a:gd name="T1" fmla="*/ 0 h 21600"/>
              <a:gd name="T2" fmla="*/ 0 w 21600"/>
              <a:gd name="T3" fmla="*/ 76549748 h 21600"/>
              <a:gd name="T4" fmla="*/ 24581007 w 21600"/>
              <a:gd name="T5" fmla="*/ 76549748 h 21600"/>
              <a:gd name="T6" fmla="*/ 2458100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gradFill>
            <a:gsLst>
              <a:gs pos="0">
                <a:srgbClr val="285081"/>
              </a:gs>
              <a:gs pos="100000">
                <a:srgbClr val="739ED3"/>
              </a:gs>
              <a:gs pos="100000">
                <a:srgbClr val="6E6E6E">
                  <a:shade val="100000"/>
                  <a:satMod val="115000"/>
                </a:srgbClr>
              </a:gs>
            </a:gsLst>
            <a:lin ang="16200000" scaled="1"/>
          </a:gradFill>
          <a:ln w="12700" cap="rnd">
            <a:noFill/>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endParaRPr>
          </a:p>
        </p:txBody>
      </p:sp>
      <p:sp>
        <p:nvSpPr>
          <p:cNvPr id="11296" name="Rectangle 32"/>
          <p:cNvSpPr>
            <a:spLocks/>
          </p:cNvSpPr>
          <p:nvPr/>
        </p:nvSpPr>
        <p:spPr bwMode="auto">
          <a:xfrm>
            <a:off x="4257675" y="4394200"/>
            <a:ext cx="339725" cy="142875"/>
          </a:xfrm>
          <a:prstGeom prst="rect">
            <a:avLst/>
          </a:prstGeom>
          <a:noFill/>
          <a:ln w="9525">
            <a:noFill/>
            <a:miter lim="800000"/>
            <a:headEnd/>
            <a:tailEnd/>
          </a:ln>
        </p:spPr>
        <p:txBody>
          <a:bodyPr lIns="0" tIns="0" rIns="0" bIns="0"/>
          <a:lstStyle/>
          <a:p>
            <a:pPr marL="9525">
              <a:defRPr/>
            </a:pPr>
            <a:r>
              <a:rPr lang="en-US" sz="1000" dirty="0">
                <a:solidFill>
                  <a:schemeClr val="tx1">
                    <a:lumMod val="75000"/>
                    <a:lumOff val="25000"/>
                  </a:schemeClr>
                </a:solidFill>
                <a:latin typeface="Futura Std Book"/>
                <a:cs typeface="Arial Bold" pitchFamily="34" charset="0"/>
                <a:sym typeface="Arial Bold" pitchFamily="34" charset="0"/>
              </a:rPr>
              <a:t>-0.32</a:t>
            </a:r>
          </a:p>
        </p:txBody>
      </p:sp>
      <p:sp>
        <p:nvSpPr>
          <p:cNvPr id="11297" name="Rectangle 33"/>
          <p:cNvSpPr>
            <a:spLocks/>
          </p:cNvSpPr>
          <p:nvPr/>
        </p:nvSpPr>
        <p:spPr bwMode="auto">
          <a:xfrm>
            <a:off x="5160963" y="4751388"/>
            <a:ext cx="339725"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-0.44</a:t>
            </a:r>
          </a:p>
        </p:txBody>
      </p:sp>
      <p:sp>
        <p:nvSpPr>
          <p:cNvPr id="11298" name="Rectangle 34"/>
          <p:cNvSpPr>
            <a:spLocks/>
          </p:cNvSpPr>
          <p:nvPr/>
        </p:nvSpPr>
        <p:spPr bwMode="auto">
          <a:xfrm rot="16200000">
            <a:off x="-330993" y="4171156"/>
            <a:ext cx="2997200" cy="423863"/>
          </a:xfrm>
          <a:prstGeom prst="rect">
            <a:avLst/>
          </a:prstGeom>
          <a:noFill/>
          <a:ln w="12700" cap="rnd">
            <a:noFill/>
            <a:round/>
            <a:headEnd/>
            <a:tailEnd/>
          </a:ln>
        </p:spPr>
        <p:txBody>
          <a:bodyPr lIns="0" tIns="0" rIns="0" bIns="0"/>
          <a:lstStyle/>
          <a:p>
            <a:pPr marL="1163638" indent="-1154113" algn="ctr">
              <a:defRPr/>
            </a:pPr>
            <a:r>
              <a:rPr lang="en-US" sz="1200" dirty="0" smtClean="0">
                <a:solidFill>
                  <a:schemeClr val="tx1">
                    <a:lumMod val="75000"/>
                    <a:lumOff val="25000"/>
                  </a:schemeClr>
                </a:solidFill>
                <a:latin typeface="Futura Std Book"/>
                <a:cs typeface="Arial Bold" pitchFamily="34" charset="0"/>
                <a:sym typeface="Arial Bold" pitchFamily="34" charset="0"/>
              </a:rPr>
              <a:t>Change from Baseline</a:t>
            </a:r>
            <a:endParaRPr lang="en-US" sz="1200" dirty="0" smtClean="0">
              <a:solidFill>
                <a:schemeClr val="tx1">
                  <a:lumMod val="75000"/>
                  <a:lumOff val="25000"/>
                </a:schemeClr>
              </a:solidFill>
              <a:latin typeface="Futura Std Book"/>
              <a:sym typeface="Arial" pitchFamily="34" charset="0"/>
            </a:endParaRPr>
          </a:p>
          <a:p>
            <a:pPr marL="1163638" indent="-1154113" algn="ctr">
              <a:defRPr/>
            </a:pPr>
            <a:r>
              <a:rPr lang="en-US" sz="1200" dirty="0">
                <a:solidFill>
                  <a:schemeClr val="tx1">
                    <a:lumMod val="75000"/>
                    <a:lumOff val="25000"/>
                  </a:schemeClr>
                </a:solidFill>
                <a:latin typeface="Futura Std Book"/>
                <a:cs typeface="Arial Bold" pitchFamily="34" charset="0"/>
                <a:sym typeface="Arial Bold" pitchFamily="34" charset="0"/>
              </a:rPr>
              <a:t> (±</a:t>
            </a:r>
            <a:r>
              <a:rPr lang="en-US" sz="1200" dirty="0" smtClean="0">
                <a:solidFill>
                  <a:schemeClr val="tx1">
                    <a:lumMod val="75000"/>
                    <a:lumOff val="25000"/>
                  </a:schemeClr>
                </a:solidFill>
                <a:latin typeface="Futura Std Book"/>
                <a:cs typeface="Arial Bold" pitchFamily="34" charset="0"/>
                <a:sym typeface="Arial Bold" pitchFamily="34" charset="0"/>
              </a:rPr>
              <a:t> 95% CI) </a:t>
            </a:r>
            <a:r>
              <a:rPr lang="en-US" sz="1200" dirty="0">
                <a:solidFill>
                  <a:schemeClr val="tx1">
                    <a:lumMod val="75000"/>
                    <a:lumOff val="25000"/>
                  </a:schemeClr>
                </a:solidFill>
                <a:latin typeface="Futura Std Book"/>
                <a:cs typeface="Arial Bold" pitchFamily="34" charset="0"/>
                <a:sym typeface="Arial Bold" pitchFamily="34" charset="0"/>
              </a:rPr>
              <a:t>A1C</a:t>
            </a:r>
            <a:r>
              <a:rPr lang="en-US" sz="1200" baseline="-17000" dirty="0">
                <a:solidFill>
                  <a:schemeClr val="tx1">
                    <a:lumMod val="75000"/>
                    <a:lumOff val="25000"/>
                  </a:schemeClr>
                </a:solidFill>
                <a:latin typeface="Futura Std Book"/>
                <a:cs typeface="Arial Bold" pitchFamily="34" charset="0"/>
                <a:sym typeface="Arial Bold" pitchFamily="34" charset="0"/>
              </a:rPr>
              <a:t> </a:t>
            </a:r>
            <a:r>
              <a:rPr lang="en-US" sz="1200" dirty="0">
                <a:solidFill>
                  <a:schemeClr val="tx1">
                    <a:lumMod val="75000"/>
                    <a:lumOff val="25000"/>
                  </a:schemeClr>
                </a:solidFill>
                <a:latin typeface="Futura Std Book"/>
                <a:cs typeface="Arial Bold" pitchFamily="34" charset="0"/>
                <a:sym typeface="Arial Bold" pitchFamily="34" charset="0"/>
              </a:rPr>
              <a:t>(%)</a:t>
            </a:r>
          </a:p>
        </p:txBody>
      </p:sp>
      <p:sp>
        <p:nvSpPr>
          <p:cNvPr id="3" name="Rectangle 35"/>
          <p:cNvSpPr>
            <a:spLocks/>
          </p:cNvSpPr>
          <p:nvPr/>
        </p:nvSpPr>
        <p:spPr bwMode="auto">
          <a:xfrm>
            <a:off x="3927475" y="1581150"/>
            <a:ext cx="1912938" cy="554038"/>
          </a:xfrm>
          <a:prstGeom prst="rect">
            <a:avLst/>
          </a:prstGeom>
          <a:noFill/>
          <a:ln w="9525">
            <a:noFill/>
            <a:miter lim="800000"/>
            <a:headEnd/>
            <a:tailEnd/>
          </a:ln>
        </p:spPr>
        <p:txBody>
          <a:bodyPr lIns="0" tIns="0" rIns="0" bIns="0"/>
          <a:lstStyle/>
          <a:p>
            <a:pPr marL="9525" algn="ctr"/>
            <a:r>
              <a:rPr lang="en-US" sz="1300" dirty="0" err="1" smtClean="0">
                <a:latin typeface="Futura Std Book"/>
                <a:cs typeface="Arial Bold" pitchFamily="34" charset="0"/>
                <a:sym typeface="Arial Bold" pitchFamily="34" charset="0"/>
              </a:rPr>
              <a:t>Dapagliflozin</a:t>
            </a:r>
            <a:endParaRPr lang="en-US" sz="1700" dirty="0" smtClean="0">
              <a:latin typeface="Futura Std Book"/>
              <a:sym typeface="Arial" pitchFamily="34" charset="0"/>
            </a:endParaRPr>
          </a:p>
          <a:p>
            <a:pPr marL="9525" algn="ctr"/>
            <a:r>
              <a:rPr lang="en-US" sz="1300" dirty="0" smtClean="0">
                <a:latin typeface="Futura Std Book"/>
                <a:cs typeface="Arial Bold" pitchFamily="34" charset="0"/>
                <a:sym typeface="Arial Bold" pitchFamily="34" charset="0"/>
              </a:rPr>
              <a:t> </a:t>
            </a:r>
            <a:r>
              <a:rPr lang="en-US" sz="1300" dirty="0" err="1" smtClean="0">
                <a:latin typeface="Futura Std Book"/>
                <a:cs typeface="Arial Bold" pitchFamily="34" charset="0"/>
                <a:sym typeface="Arial Bold" pitchFamily="34" charset="0"/>
              </a:rPr>
              <a:t>eGFR</a:t>
            </a:r>
            <a:r>
              <a:rPr lang="en-US" sz="1300" dirty="0" smtClean="0">
                <a:latin typeface="Futura Std Book"/>
                <a:cs typeface="Arial Bold" pitchFamily="34" charset="0"/>
                <a:sym typeface="Arial Bold" pitchFamily="34" charset="0"/>
              </a:rPr>
              <a:t> </a:t>
            </a:r>
            <a:r>
              <a:rPr lang="en-US" sz="1300" dirty="0">
                <a:latin typeface="Futura Std Book"/>
                <a:cs typeface="Arial Bold" pitchFamily="34" charset="0"/>
                <a:sym typeface="Arial Bold" pitchFamily="34" charset="0"/>
              </a:rPr>
              <a:t>30 to 59 </a:t>
            </a:r>
            <a:endParaRPr lang="en-US" sz="1700" dirty="0">
              <a:latin typeface="Futura Std Book"/>
              <a:sym typeface="Arial" pitchFamily="34" charset="0"/>
            </a:endParaRPr>
          </a:p>
          <a:p>
            <a:pPr marL="9525" algn="ctr"/>
            <a:r>
              <a:rPr lang="en-US" sz="1300" dirty="0">
                <a:latin typeface="Futura Std Book"/>
                <a:cs typeface="Arial Bold" pitchFamily="34" charset="0"/>
                <a:sym typeface="Arial Bold" pitchFamily="34" charset="0"/>
              </a:rPr>
              <a:t>(N=252)</a:t>
            </a:r>
          </a:p>
        </p:txBody>
      </p:sp>
      <p:sp>
        <p:nvSpPr>
          <p:cNvPr id="11292" name="Rectangle 36"/>
          <p:cNvSpPr>
            <a:spLocks/>
          </p:cNvSpPr>
          <p:nvPr/>
        </p:nvSpPr>
        <p:spPr bwMode="auto">
          <a:xfrm>
            <a:off x="4616450" y="2271713"/>
            <a:ext cx="544513" cy="285750"/>
          </a:xfrm>
          <a:prstGeom prst="rect">
            <a:avLst/>
          </a:prstGeom>
          <a:noFill/>
          <a:ln w="9525">
            <a:noFill/>
            <a:miter lim="800000"/>
            <a:headEnd/>
            <a:tailEnd/>
          </a:ln>
        </p:spPr>
        <p:txBody>
          <a:bodyPr lIns="0" tIns="0" rIns="0" bIns="0"/>
          <a:lstStyle/>
          <a:p>
            <a:pPr marL="39688" algn="ctr"/>
            <a:r>
              <a:rPr lang="en-US" sz="1000">
                <a:latin typeface="Futura Std Book"/>
                <a:cs typeface="Arial Bold" pitchFamily="34" charset="0"/>
                <a:sym typeface="Arial Bold" pitchFamily="34" charset="0"/>
              </a:rPr>
              <a:t>8.4</a:t>
            </a:r>
            <a:endParaRPr lang="en-US" sz="1700">
              <a:latin typeface="Futura Std Book"/>
              <a:sym typeface="Arial" pitchFamily="34" charset="0"/>
            </a:endParaRPr>
          </a:p>
          <a:p>
            <a:pPr marL="39688" algn="ctr"/>
            <a:r>
              <a:rPr lang="en-US" sz="1000">
                <a:latin typeface="Futura Std Book"/>
                <a:cs typeface="Arial Bold" pitchFamily="34" charset="0"/>
                <a:sym typeface="Arial Bold" pitchFamily="34" charset="0"/>
              </a:rPr>
              <a:t>44.6</a:t>
            </a:r>
          </a:p>
        </p:txBody>
      </p:sp>
      <p:sp>
        <p:nvSpPr>
          <p:cNvPr id="11303" name="Rectangle 39"/>
          <p:cNvSpPr>
            <a:spLocks/>
          </p:cNvSpPr>
          <p:nvPr/>
        </p:nvSpPr>
        <p:spPr bwMode="auto">
          <a:xfrm>
            <a:off x="5010150" y="5759450"/>
            <a:ext cx="938213"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DAPA 10 mg</a:t>
            </a:r>
          </a:p>
        </p:txBody>
      </p:sp>
      <p:sp>
        <p:nvSpPr>
          <p:cNvPr id="11304" name="Rectangle 40"/>
          <p:cNvSpPr>
            <a:spLocks/>
          </p:cNvSpPr>
          <p:nvPr/>
        </p:nvSpPr>
        <p:spPr bwMode="auto">
          <a:xfrm>
            <a:off x="4198938" y="5759450"/>
            <a:ext cx="571500"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Placebo</a:t>
            </a:r>
          </a:p>
        </p:txBody>
      </p:sp>
      <p:sp>
        <p:nvSpPr>
          <p:cNvPr id="4" name="Rectangle 41"/>
          <p:cNvSpPr>
            <a:spLocks/>
          </p:cNvSpPr>
          <p:nvPr/>
        </p:nvSpPr>
        <p:spPr bwMode="auto">
          <a:xfrm>
            <a:off x="6340475" y="1620838"/>
            <a:ext cx="1727200" cy="612775"/>
          </a:xfrm>
          <a:prstGeom prst="rect">
            <a:avLst/>
          </a:prstGeom>
          <a:noFill/>
          <a:ln w="9525">
            <a:noFill/>
            <a:miter lim="800000"/>
            <a:headEnd/>
            <a:tailEnd/>
          </a:ln>
        </p:spPr>
        <p:txBody>
          <a:bodyPr lIns="0" tIns="0" rIns="0" bIns="0"/>
          <a:lstStyle/>
          <a:p>
            <a:pPr marL="9525" algn="ctr"/>
            <a:r>
              <a:rPr lang="en-US" sz="1300" dirty="0" err="1" smtClean="0">
                <a:latin typeface="Futura Std Medium" pitchFamily="34" charset="0"/>
                <a:cs typeface="Arial Bold" pitchFamily="34" charset="0"/>
                <a:sym typeface="Arial Bold" pitchFamily="34" charset="0"/>
              </a:rPr>
              <a:t>Empagliflozin</a:t>
            </a:r>
            <a:endParaRPr lang="en-US" sz="1300" dirty="0" smtClean="0">
              <a:latin typeface="Futura Std Medium" pitchFamily="34" charset="0"/>
              <a:sym typeface="Arial" pitchFamily="34" charset="0"/>
            </a:endParaRPr>
          </a:p>
          <a:p>
            <a:pPr marL="9525" algn="ctr"/>
            <a:r>
              <a:rPr lang="en-US" sz="1300" dirty="0" smtClean="0">
                <a:latin typeface="Futura Std Medium" pitchFamily="34" charset="0"/>
                <a:cs typeface="Arial Bold" pitchFamily="34" charset="0"/>
                <a:sym typeface="Arial Bold" pitchFamily="34" charset="0"/>
              </a:rPr>
              <a:t> </a:t>
            </a:r>
            <a:r>
              <a:rPr lang="en-US" sz="1300" dirty="0" err="1" smtClean="0">
                <a:latin typeface="Futura Std Medium" pitchFamily="34" charset="0"/>
                <a:cs typeface="Arial Bold" pitchFamily="34" charset="0"/>
                <a:sym typeface="Arial Bold" pitchFamily="34" charset="0"/>
              </a:rPr>
              <a:t>eGFR</a:t>
            </a:r>
            <a:r>
              <a:rPr lang="en-US" sz="1300" dirty="0" smtClean="0">
                <a:latin typeface="Futura Std Medium" pitchFamily="34" charset="0"/>
                <a:cs typeface="Arial Bold" pitchFamily="34" charset="0"/>
                <a:sym typeface="Arial Bold" pitchFamily="34" charset="0"/>
              </a:rPr>
              <a:t> </a:t>
            </a:r>
            <a:r>
              <a:rPr lang="en-US" sz="1300" dirty="0">
                <a:latin typeface="Futura Std Medium" pitchFamily="34" charset="0"/>
                <a:cs typeface="Arial Bold" pitchFamily="34" charset="0"/>
                <a:sym typeface="Arial Bold" pitchFamily="34" charset="0"/>
              </a:rPr>
              <a:t>30 to &lt;60 </a:t>
            </a:r>
            <a:endParaRPr lang="en-US" sz="1300" dirty="0">
              <a:latin typeface="Futura Std Medium" pitchFamily="34" charset="0"/>
              <a:sym typeface="Arial" pitchFamily="34" charset="0"/>
            </a:endParaRPr>
          </a:p>
          <a:p>
            <a:pPr marL="9525" algn="ctr"/>
            <a:r>
              <a:rPr lang="en-US" sz="1300" dirty="0">
                <a:latin typeface="Futura Std Medium" pitchFamily="34" charset="0"/>
                <a:cs typeface="Arial Bold" pitchFamily="34" charset="0"/>
                <a:sym typeface="Arial Bold" pitchFamily="34" charset="0"/>
              </a:rPr>
              <a:t>(N=374)</a:t>
            </a:r>
          </a:p>
        </p:txBody>
      </p:sp>
      <p:sp>
        <p:nvSpPr>
          <p:cNvPr id="5" name="Rectangle 42"/>
          <p:cNvSpPr>
            <a:spLocks/>
          </p:cNvSpPr>
          <p:nvPr/>
        </p:nvSpPr>
        <p:spPr bwMode="auto">
          <a:xfrm>
            <a:off x="6926263" y="2243138"/>
            <a:ext cx="544512" cy="285750"/>
          </a:xfrm>
          <a:prstGeom prst="rect">
            <a:avLst/>
          </a:prstGeom>
          <a:noFill/>
          <a:ln w="9525">
            <a:noFill/>
            <a:miter lim="800000"/>
            <a:headEnd/>
            <a:tailEnd/>
          </a:ln>
        </p:spPr>
        <p:txBody>
          <a:bodyPr lIns="0" tIns="0" rIns="0" bIns="0"/>
          <a:lstStyle/>
          <a:p>
            <a:pPr marL="39688" algn="ctr"/>
            <a:r>
              <a:rPr lang="en-US" sz="1000">
                <a:latin typeface="Futura Std Book"/>
                <a:cs typeface="Arial Bold" pitchFamily="34" charset="0"/>
                <a:sym typeface="Arial Bold" pitchFamily="34" charset="0"/>
              </a:rPr>
              <a:t>8.0</a:t>
            </a:r>
            <a:endParaRPr lang="en-US" sz="1700">
              <a:latin typeface="Futura Std Book"/>
              <a:sym typeface="Arial" pitchFamily="34" charset="0"/>
            </a:endParaRPr>
          </a:p>
          <a:p>
            <a:pPr marL="39688" algn="ctr"/>
            <a:r>
              <a:rPr lang="en-US" sz="1000">
                <a:latin typeface="Futura Std Book"/>
                <a:cs typeface="Arial Bold" pitchFamily="34" charset="0"/>
                <a:sym typeface="Arial Bold" pitchFamily="34" charset="0"/>
              </a:rPr>
              <a:t>≈ 43</a:t>
            </a:r>
          </a:p>
        </p:txBody>
      </p:sp>
      <p:sp>
        <p:nvSpPr>
          <p:cNvPr id="11307" name="Freeform 43"/>
          <p:cNvSpPr>
            <a:spLocks/>
          </p:cNvSpPr>
          <p:nvPr/>
        </p:nvSpPr>
        <p:spPr bwMode="auto">
          <a:xfrm rot="10800000" flipH="1">
            <a:off x="6334125" y="3265488"/>
            <a:ext cx="727075" cy="120650"/>
          </a:xfrm>
          <a:custGeom>
            <a:avLst/>
            <a:gdLst>
              <a:gd name="T0" fmla="*/ 0 w 21600"/>
              <a:gd name="T1" fmla="*/ 0 h 21600"/>
              <a:gd name="T2" fmla="*/ 0 w 21600"/>
              <a:gd name="T3" fmla="*/ 673908 h 21600"/>
              <a:gd name="T4" fmla="*/ 24473984 w 21600"/>
              <a:gd name="T5" fmla="*/ 673908 h 21600"/>
              <a:gd name="T6" fmla="*/ 24473984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rgbClr val="002060"/>
          </a:solidFill>
          <a:ln w="12700" cap="rnd">
            <a:noFill/>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endParaRPr>
          </a:p>
        </p:txBody>
      </p:sp>
      <p:sp>
        <p:nvSpPr>
          <p:cNvPr id="11308" name="Rectangle 44"/>
          <p:cNvSpPr>
            <a:spLocks/>
          </p:cNvSpPr>
          <p:nvPr/>
        </p:nvSpPr>
        <p:spPr bwMode="auto">
          <a:xfrm>
            <a:off x="6499225" y="2974975"/>
            <a:ext cx="339725" cy="142875"/>
          </a:xfrm>
          <a:prstGeom prst="rect">
            <a:avLst/>
          </a:prstGeom>
          <a:noFill/>
          <a:ln w="9525">
            <a:noFill/>
            <a:miter lim="800000"/>
            <a:headEnd/>
            <a:tailEnd/>
          </a:ln>
        </p:spPr>
        <p:txBody>
          <a:bodyPr lIns="0" tIns="0" rIns="0" bIns="0"/>
          <a:lstStyle/>
          <a:p>
            <a:pPr marL="9525">
              <a:defRPr/>
            </a:pPr>
            <a:r>
              <a:rPr lang="en-US" sz="1000" dirty="0">
                <a:solidFill>
                  <a:schemeClr val="tx1">
                    <a:lumMod val="75000"/>
                    <a:lumOff val="25000"/>
                  </a:schemeClr>
                </a:solidFill>
                <a:latin typeface="Futura Std Book"/>
                <a:cs typeface="Arial Bold" pitchFamily="34" charset="0"/>
                <a:sym typeface="Arial Bold" pitchFamily="34" charset="0"/>
              </a:rPr>
              <a:t>0.05</a:t>
            </a:r>
          </a:p>
        </p:txBody>
      </p:sp>
      <p:sp>
        <p:nvSpPr>
          <p:cNvPr id="11309" name="Freeform 45"/>
          <p:cNvSpPr>
            <a:spLocks/>
          </p:cNvSpPr>
          <p:nvPr/>
        </p:nvSpPr>
        <p:spPr bwMode="auto">
          <a:xfrm>
            <a:off x="7245350" y="3392488"/>
            <a:ext cx="728663" cy="1030287"/>
          </a:xfrm>
          <a:custGeom>
            <a:avLst/>
            <a:gdLst>
              <a:gd name="T0" fmla="*/ 0 w 21600"/>
              <a:gd name="T1" fmla="*/ 0 h 21600"/>
              <a:gd name="T2" fmla="*/ 0 w 21600"/>
              <a:gd name="T3" fmla="*/ 49143205 h 21600"/>
              <a:gd name="T4" fmla="*/ 24581007 w 21600"/>
              <a:gd name="T5" fmla="*/ 49143205 h 21600"/>
              <a:gd name="T6" fmla="*/ 2458100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gradFill>
            <a:gsLst>
              <a:gs pos="0">
                <a:srgbClr val="6E6E6E"/>
              </a:gs>
              <a:gs pos="100000">
                <a:schemeClr val="bg1">
                  <a:lumMod val="65000"/>
                </a:schemeClr>
              </a:gs>
              <a:gs pos="100000">
                <a:srgbClr val="6E6E6E">
                  <a:shade val="100000"/>
                  <a:satMod val="115000"/>
                </a:srgbClr>
              </a:gs>
            </a:gsLst>
            <a:lin ang="16200000" scaled="1"/>
          </a:gradFill>
          <a:ln w="12700" cap="rnd">
            <a:noFill/>
            <a:round/>
            <a:headEnd type="none" w="med" len="med"/>
            <a:tailEnd type="none" w="med" len="me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endParaRPr>
          </a:p>
        </p:txBody>
      </p:sp>
      <p:sp>
        <p:nvSpPr>
          <p:cNvPr id="11310" name="Rectangle 46"/>
          <p:cNvSpPr>
            <a:spLocks/>
          </p:cNvSpPr>
          <p:nvPr/>
        </p:nvSpPr>
        <p:spPr bwMode="auto">
          <a:xfrm>
            <a:off x="7440613" y="4548188"/>
            <a:ext cx="339725"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-0.37</a:t>
            </a:r>
          </a:p>
        </p:txBody>
      </p:sp>
      <p:sp>
        <p:nvSpPr>
          <p:cNvPr id="11312" name="Rectangle 48"/>
          <p:cNvSpPr>
            <a:spLocks/>
          </p:cNvSpPr>
          <p:nvPr/>
        </p:nvSpPr>
        <p:spPr bwMode="auto">
          <a:xfrm>
            <a:off x="7296150" y="5754688"/>
            <a:ext cx="938213"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EMPA 25 mg</a:t>
            </a:r>
          </a:p>
        </p:txBody>
      </p:sp>
      <p:sp>
        <p:nvSpPr>
          <p:cNvPr id="11314" name="Rectangle 50"/>
          <p:cNvSpPr>
            <a:spLocks/>
          </p:cNvSpPr>
          <p:nvPr/>
        </p:nvSpPr>
        <p:spPr bwMode="auto">
          <a:xfrm>
            <a:off x="6515100" y="5754688"/>
            <a:ext cx="571500" cy="142875"/>
          </a:xfrm>
          <a:prstGeom prst="rect">
            <a:avLst/>
          </a:prstGeom>
          <a:noFill/>
          <a:ln w="9525">
            <a:noFill/>
            <a:miter lim="800000"/>
            <a:headEnd/>
            <a:tailEnd/>
          </a:ln>
        </p:spPr>
        <p:txBody>
          <a:bodyPr lIns="0" tIns="0" rIns="0" bIns="0"/>
          <a:lstStyle/>
          <a:p>
            <a:pPr marL="9525">
              <a:defRPr/>
            </a:pPr>
            <a:r>
              <a:rPr lang="en-US" sz="1000">
                <a:solidFill>
                  <a:schemeClr val="tx1">
                    <a:lumMod val="75000"/>
                    <a:lumOff val="25000"/>
                  </a:schemeClr>
                </a:solidFill>
                <a:latin typeface="Futura Std Book"/>
                <a:cs typeface="Arial Bold" pitchFamily="34" charset="0"/>
                <a:sym typeface="Arial Bold" pitchFamily="34" charset="0"/>
              </a:rPr>
              <a:t>Placebo</a:t>
            </a:r>
          </a:p>
        </p:txBody>
      </p:sp>
      <p:sp>
        <p:nvSpPr>
          <p:cNvPr id="6" name="Rectangle 51"/>
          <p:cNvSpPr>
            <a:spLocks/>
          </p:cNvSpPr>
          <p:nvPr/>
        </p:nvSpPr>
        <p:spPr bwMode="auto">
          <a:xfrm>
            <a:off x="304800" y="6370638"/>
            <a:ext cx="9153525" cy="487362"/>
          </a:xfrm>
          <a:prstGeom prst="rect">
            <a:avLst/>
          </a:prstGeom>
          <a:noFill/>
          <a:ln w="9525">
            <a:noFill/>
            <a:miter lim="800000"/>
            <a:headEnd/>
            <a:tailEnd/>
          </a:ln>
        </p:spPr>
        <p:txBody>
          <a:bodyPr lIns="26788" tIns="26788" rIns="26788" bIns="26788" anchor="ctr"/>
          <a:lstStyle/>
          <a:p>
            <a:r>
              <a:rPr lang="en-US" sz="900" dirty="0" smtClean="0">
                <a:solidFill>
                  <a:srgbClr val="FFFFFF"/>
                </a:solidFill>
                <a:latin typeface="Monaco"/>
                <a:sym typeface="Arial" pitchFamily="34" charset="0"/>
              </a:rPr>
              <a:t>Yale </a:t>
            </a:r>
            <a:r>
              <a:rPr lang="en-US" sz="900" dirty="0">
                <a:solidFill>
                  <a:srgbClr val="FFFFFF"/>
                </a:solidFill>
                <a:latin typeface="Monaco"/>
                <a:sym typeface="Arial" pitchFamily="34" charset="0"/>
              </a:rPr>
              <a:t>JF et al. Diabetes Obesity &amp; Metabolism 2013;15:463-473. </a:t>
            </a:r>
            <a:r>
              <a:rPr lang="en-US" sz="900" dirty="0">
                <a:solidFill>
                  <a:srgbClr val="FFFFFF"/>
                </a:solidFill>
                <a:latin typeface="Monaco"/>
                <a:sym typeface="Calibri" pitchFamily="34" charset="0"/>
              </a:rPr>
              <a:t>Kohan D et al. J Am </a:t>
            </a:r>
            <a:r>
              <a:rPr lang="en-US" sz="900" dirty="0" err="1">
                <a:solidFill>
                  <a:srgbClr val="FFFFFF"/>
                </a:solidFill>
                <a:latin typeface="Monaco"/>
                <a:sym typeface="Calibri" pitchFamily="34" charset="0"/>
              </a:rPr>
              <a:t>Soc</a:t>
            </a:r>
            <a:r>
              <a:rPr lang="en-US" sz="900" dirty="0">
                <a:solidFill>
                  <a:srgbClr val="FFFFFF"/>
                </a:solidFill>
                <a:latin typeface="Monaco"/>
                <a:sym typeface="Calibri" pitchFamily="34" charset="0"/>
              </a:rPr>
              <a:t> </a:t>
            </a:r>
            <a:r>
              <a:rPr lang="en-US" sz="900" dirty="0" err="1">
                <a:solidFill>
                  <a:srgbClr val="FFFFFF"/>
                </a:solidFill>
                <a:latin typeface="Monaco"/>
                <a:sym typeface="Calibri" pitchFamily="34" charset="0"/>
              </a:rPr>
              <a:t>Nephrol</a:t>
            </a:r>
            <a:r>
              <a:rPr lang="en-US" sz="900" dirty="0">
                <a:solidFill>
                  <a:srgbClr val="FFFFFF"/>
                </a:solidFill>
                <a:latin typeface="Monaco"/>
                <a:sym typeface="Calibri" pitchFamily="34" charset="0"/>
              </a:rPr>
              <a:t> 2011;22:232A:TH-PO524.</a:t>
            </a:r>
            <a:endParaRPr lang="en-US" sz="900" dirty="0">
              <a:latin typeface="Monaco"/>
              <a:sym typeface="Arial" pitchFamily="34" charset="0"/>
            </a:endParaRPr>
          </a:p>
          <a:p>
            <a:r>
              <a:rPr lang="en-US" sz="900" dirty="0">
                <a:solidFill>
                  <a:srgbClr val="FFFFFF"/>
                </a:solidFill>
                <a:latin typeface="Monaco"/>
                <a:sym typeface="Arial" pitchFamily="34" charset="0"/>
              </a:rPr>
              <a:t>Barnett A et al. ADA Annual Meeting 2013. Abstract  1104-P. </a:t>
            </a:r>
          </a:p>
        </p:txBody>
      </p:sp>
      <p:sp>
        <p:nvSpPr>
          <p:cNvPr id="20532" name="Line 52"/>
          <p:cNvSpPr>
            <a:spLocks noChangeShapeType="1"/>
          </p:cNvSpPr>
          <p:nvPr/>
        </p:nvSpPr>
        <p:spPr bwMode="auto">
          <a:xfrm flipH="1">
            <a:off x="3851275" y="2851150"/>
            <a:ext cx="3175" cy="2808288"/>
          </a:xfrm>
          <a:prstGeom prst="line">
            <a:avLst/>
          </a:prstGeom>
          <a:noFill/>
          <a:ln w="12700" cap="flat">
            <a:solidFill>
              <a:schemeClr val="tx1">
                <a:lumMod val="65000"/>
                <a:lumOff val="35000"/>
              </a:schemeClr>
            </a:solidFill>
            <a:prstDash val="dash"/>
            <a:round/>
            <a:headEnd type="none" w="med" len="med"/>
            <a:tailEnd type="none" w="med" len="med"/>
          </a:ln>
          <a:effectLst>
            <a:outerShdw dist="19999" dir="5400000" algn="ctr" rotWithShape="0">
              <a:schemeClr val="bg2">
                <a:alpha val="37999"/>
              </a:schemeClr>
            </a:outerShdw>
          </a:effectLst>
        </p:spPr>
        <p:txBody>
          <a:bodyPr lIns="0" tIns="0" rIns="0" bIns="0"/>
          <a:lstStyle/>
          <a:p>
            <a:pPr fontAlgn="auto">
              <a:spcBef>
                <a:spcPts val="0"/>
              </a:spcBef>
              <a:spcAft>
                <a:spcPts val="0"/>
              </a:spcAft>
              <a:defRPr/>
            </a:pPr>
            <a:endParaRPr lang="en-CA">
              <a:solidFill>
                <a:schemeClr val="tx1">
                  <a:lumMod val="75000"/>
                  <a:lumOff val="25000"/>
                </a:schemeClr>
              </a:solidFill>
              <a:latin typeface="Futura Std Book"/>
              <a:cs typeface="+mn-cs"/>
            </a:endParaRPr>
          </a:p>
        </p:txBody>
      </p:sp>
      <p:sp>
        <p:nvSpPr>
          <p:cNvPr id="20534" name="Line 54"/>
          <p:cNvSpPr>
            <a:spLocks noChangeShapeType="1"/>
          </p:cNvSpPr>
          <p:nvPr/>
        </p:nvSpPr>
        <p:spPr bwMode="auto">
          <a:xfrm>
            <a:off x="2244725" y="5070475"/>
            <a:ext cx="1130300" cy="0"/>
          </a:xfrm>
          <a:prstGeom prst="line">
            <a:avLst/>
          </a:prstGeom>
          <a:noFill/>
          <a:ln w="25400" cap="rnd">
            <a:solidFill>
              <a:schemeClr val="tx1"/>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fontAlgn="auto">
              <a:spcBef>
                <a:spcPts val="0"/>
              </a:spcBef>
              <a:spcAft>
                <a:spcPts val="0"/>
              </a:spcAft>
              <a:defRPr/>
            </a:pPr>
            <a:endParaRPr lang="en-CA">
              <a:solidFill>
                <a:schemeClr val="tx1">
                  <a:lumMod val="75000"/>
                  <a:lumOff val="25000"/>
                </a:schemeClr>
              </a:solidFill>
              <a:latin typeface="Futura Std Book"/>
              <a:cs typeface="+mn-cs"/>
            </a:endParaRPr>
          </a:p>
        </p:txBody>
      </p:sp>
      <p:sp>
        <p:nvSpPr>
          <p:cNvPr id="11319" name="Rectangle 55"/>
          <p:cNvSpPr>
            <a:spLocks/>
          </p:cNvSpPr>
          <p:nvPr/>
        </p:nvSpPr>
        <p:spPr bwMode="auto">
          <a:xfrm>
            <a:off x="2589213" y="4908550"/>
            <a:ext cx="411162" cy="322263"/>
          </a:xfrm>
          <a:prstGeom prst="rect">
            <a:avLst/>
          </a:prstGeom>
          <a:solidFill>
            <a:schemeClr val="bg1"/>
          </a:solidFill>
          <a:ln w="28575">
            <a:solidFill>
              <a:schemeClr val="tx1"/>
            </a:solidFill>
            <a:miter lim="800000"/>
            <a:headEnd/>
            <a:tailEnd/>
          </a:ln>
        </p:spPr>
        <p:txBody>
          <a:bodyPr lIns="0" tIns="0" rIns="0" bIns="0" anchor="ctr"/>
          <a:lstStyle/>
          <a:p>
            <a:pPr marL="9525" algn="ctr">
              <a:defRPr/>
            </a:pPr>
            <a:r>
              <a:rPr lang="en-US" sz="1000">
                <a:solidFill>
                  <a:schemeClr val="tx1">
                    <a:lumMod val="75000"/>
                    <a:lumOff val="25000"/>
                  </a:schemeClr>
                </a:solidFill>
                <a:latin typeface="Futura Std Book"/>
                <a:cs typeface="Arial Bold" pitchFamily="34" charset="0"/>
                <a:sym typeface="Arial Bold" pitchFamily="34" charset="0"/>
              </a:rPr>
              <a:t>-0.40*</a:t>
            </a:r>
          </a:p>
        </p:txBody>
      </p:sp>
      <p:sp>
        <p:nvSpPr>
          <p:cNvPr id="20536" name="Line 56"/>
          <p:cNvSpPr>
            <a:spLocks noChangeShapeType="1"/>
          </p:cNvSpPr>
          <p:nvPr/>
        </p:nvSpPr>
        <p:spPr bwMode="auto">
          <a:xfrm>
            <a:off x="4295775" y="5259388"/>
            <a:ext cx="1262063" cy="39687"/>
          </a:xfrm>
          <a:prstGeom prst="line">
            <a:avLst/>
          </a:prstGeom>
          <a:noFill/>
          <a:ln w="25400" cap="rnd">
            <a:solidFill>
              <a:schemeClr val="tx1"/>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fontAlgn="auto">
              <a:spcBef>
                <a:spcPts val="0"/>
              </a:spcBef>
              <a:spcAft>
                <a:spcPts val="0"/>
              </a:spcAft>
              <a:defRPr/>
            </a:pPr>
            <a:endParaRPr lang="en-CA">
              <a:solidFill>
                <a:schemeClr val="tx1">
                  <a:lumMod val="75000"/>
                  <a:lumOff val="25000"/>
                </a:schemeClr>
              </a:solidFill>
              <a:latin typeface="Futura Std Book"/>
              <a:cs typeface="+mn-cs"/>
            </a:endParaRPr>
          </a:p>
        </p:txBody>
      </p:sp>
      <p:sp>
        <p:nvSpPr>
          <p:cNvPr id="11321" name="Rectangle 57"/>
          <p:cNvSpPr>
            <a:spLocks/>
          </p:cNvSpPr>
          <p:nvPr/>
        </p:nvSpPr>
        <p:spPr bwMode="auto">
          <a:xfrm>
            <a:off x="4468813" y="5068888"/>
            <a:ext cx="942975" cy="400050"/>
          </a:xfrm>
          <a:prstGeom prst="rect">
            <a:avLst/>
          </a:prstGeom>
          <a:solidFill>
            <a:schemeClr val="bg1"/>
          </a:solidFill>
          <a:ln w="28575">
            <a:solidFill>
              <a:schemeClr val="tx1"/>
            </a:solidFill>
            <a:miter lim="800000"/>
            <a:headEnd/>
            <a:tailEnd/>
          </a:ln>
        </p:spPr>
        <p:txBody>
          <a:bodyPr lIns="0" tIns="0" rIns="0" bIns="0" anchor="ctr"/>
          <a:lstStyle/>
          <a:p>
            <a:pPr marL="9525" algn="ctr">
              <a:defRPr/>
            </a:pPr>
            <a:r>
              <a:rPr lang="en-US" sz="1000" dirty="0">
                <a:solidFill>
                  <a:schemeClr val="tx1">
                    <a:lumMod val="75000"/>
                    <a:lumOff val="25000"/>
                  </a:schemeClr>
                </a:solidFill>
                <a:latin typeface="Futura Std Book"/>
                <a:cs typeface="Arial Bold" pitchFamily="34" charset="0"/>
                <a:sym typeface="Arial Bold" pitchFamily="34" charset="0"/>
              </a:rPr>
              <a:t>-0.11</a:t>
            </a:r>
            <a:endParaRPr lang="en-US" sz="1700" dirty="0">
              <a:solidFill>
                <a:schemeClr val="tx1">
                  <a:lumMod val="75000"/>
                  <a:lumOff val="25000"/>
                </a:schemeClr>
              </a:solidFill>
              <a:latin typeface="Futura Std Book"/>
              <a:sym typeface="Arial" pitchFamily="34" charset="0"/>
            </a:endParaRPr>
          </a:p>
          <a:p>
            <a:pPr marL="9525" algn="ctr">
              <a:defRPr/>
            </a:pPr>
            <a:r>
              <a:rPr lang="en-US" sz="1000" dirty="0">
                <a:solidFill>
                  <a:schemeClr val="tx1">
                    <a:lumMod val="75000"/>
                    <a:lumOff val="25000"/>
                  </a:schemeClr>
                </a:solidFill>
                <a:latin typeface="Futura Std Book"/>
                <a:cs typeface="Arial Bold" pitchFamily="34" charset="0"/>
                <a:sym typeface="Arial Bold" pitchFamily="34" charset="0"/>
              </a:rPr>
              <a:t>(-0.40,0.45)</a:t>
            </a:r>
          </a:p>
        </p:txBody>
      </p:sp>
      <p:sp>
        <p:nvSpPr>
          <p:cNvPr id="20538" name="Line 58"/>
          <p:cNvSpPr>
            <a:spLocks noChangeShapeType="1"/>
          </p:cNvSpPr>
          <p:nvPr/>
        </p:nvSpPr>
        <p:spPr bwMode="auto">
          <a:xfrm>
            <a:off x="6680200" y="5160963"/>
            <a:ext cx="1350963" cy="0"/>
          </a:xfrm>
          <a:prstGeom prst="line">
            <a:avLst/>
          </a:prstGeom>
          <a:noFill/>
          <a:ln w="25400" cap="rnd">
            <a:solidFill>
              <a:schemeClr val="tx1"/>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pPr fontAlgn="auto">
              <a:spcBef>
                <a:spcPts val="0"/>
              </a:spcBef>
              <a:spcAft>
                <a:spcPts val="0"/>
              </a:spcAft>
              <a:defRPr/>
            </a:pPr>
            <a:endParaRPr lang="en-CA">
              <a:solidFill>
                <a:schemeClr val="tx1">
                  <a:lumMod val="75000"/>
                  <a:lumOff val="25000"/>
                </a:schemeClr>
              </a:solidFill>
              <a:latin typeface="Futura Std Book"/>
              <a:cs typeface="+mn-cs"/>
            </a:endParaRPr>
          </a:p>
        </p:txBody>
      </p:sp>
      <p:sp>
        <p:nvSpPr>
          <p:cNvPr id="11323" name="Rectangle 59"/>
          <p:cNvSpPr>
            <a:spLocks/>
          </p:cNvSpPr>
          <p:nvPr/>
        </p:nvSpPr>
        <p:spPr bwMode="auto">
          <a:xfrm>
            <a:off x="6894513" y="5040313"/>
            <a:ext cx="936625" cy="330200"/>
          </a:xfrm>
          <a:prstGeom prst="rect">
            <a:avLst/>
          </a:prstGeom>
          <a:solidFill>
            <a:schemeClr val="bg1"/>
          </a:solidFill>
          <a:ln w="28575">
            <a:solidFill>
              <a:schemeClr val="tx1"/>
            </a:solidFill>
            <a:miter lim="800000"/>
            <a:headEnd/>
            <a:tailEnd/>
          </a:ln>
        </p:spPr>
        <p:txBody>
          <a:bodyPr lIns="0" tIns="0" rIns="0" bIns="0" anchor="ctr"/>
          <a:lstStyle/>
          <a:p>
            <a:pPr marL="9525" algn="ctr">
              <a:defRPr/>
            </a:pPr>
            <a:r>
              <a:rPr lang="en-US" sz="1000" dirty="0">
                <a:solidFill>
                  <a:schemeClr val="tx1">
                    <a:lumMod val="75000"/>
                    <a:lumOff val="25000"/>
                  </a:schemeClr>
                </a:solidFill>
                <a:latin typeface="Futura Std Book"/>
                <a:cs typeface="Arial Bold" pitchFamily="34" charset="0"/>
                <a:sym typeface="Arial Bold" pitchFamily="34" charset="0"/>
              </a:rPr>
              <a:t>-0.42*</a:t>
            </a:r>
            <a:endParaRPr lang="en-US" sz="1700" dirty="0">
              <a:solidFill>
                <a:schemeClr val="tx1">
                  <a:lumMod val="75000"/>
                  <a:lumOff val="25000"/>
                </a:schemeClr>
              </a:solidFill>
              <a:latin typeface="Futura Std Book"/>
              <a:sym typeface="Arial" pitchFamily="34" charset="0"/>
            </a:endParaRPr>
          </a:p>
          <a:p>
            <a:pPr marL="9525" algn="ctr">
              <a:defRPr/>
            </a:pPr>
            <a:r>
              <a:rPr lang="en-US" sz="1000" dirty="0">
                <a:solidFill>
                  <a:schemeClr val="tx1">
                    <a:lumMod val="75000"/>
                    <a:lumOff val="25000"/>
                  </a:schemeClr>
                </a:solidFill>
                <a:latin typeface="Futura Std Book"/>
                <a:cs typeface="Arial Bold" pitchFamily="34" charset="0"/>
                <a:sym typeface="Arial Bold" pitchFamily="34" charset="0"/>
              </a:rPr>
              <a:t>(-0.56,-0.28)</a:t>
            </a:r>
          </a:p>
        </p:txBody>
      </p:sp>
      <p:sp>
        <p:nvSpPr>
          <p:cNvPr id="11311" name="Rectangle 60"/>
          <p:cNvSpPr>
            <a:spLocks/>
          </p:cNvSpPr>
          <p:nvPr/>
        </p:nvSpPr>
        <p:spPr bwMode="auto">
          <a:xfrm>
            <a:off x="266772" y="115452"/>
            <a:ext cx="8534048" cy="581025"/>
          </a:xfrm>
          <a:prstGeom prst="rect">
            <a:avLst/>
          </a:prstGeom>
          <a:noFill/>
          <a:ln w="12700">
            <a:noFill/>
            <a:miter lim="800000"/>
            <a:headEnd/>
            <a:tailEnd/>
          </a:ln>
        </p:spPr>
        <p:txBody>
          <a:bodyPr lIns="0" tIns="0" rIns="0" bIns="0"/>
          <a:lstStyle/>
          <a:p>
            <a:pPr algn="ctr"/>
            <a:r>
              <a:rPr lang="en-US" sz="2400" b="1" dirty="0" smtClean="0">
                <a:solidFill>
                  <a:schemeClr val="bg1"/>
                </a:solidFill>
                <a:effectLst>
                  <a:outerShdw blurRad="38100" dist="38100" dir="2700000" algn="tl">
                    <a:srgbClr val="000000">
                      <a:alpha val="43137"/>
                    </a:srgbClr>
                  </a:outerShdw>
                </a:effectLst>
                <a:latin typeface="Futura Std Book"/>
                <a:sym typeface="Calibri Bold" pitchFamily="34" charset="0"/>
              </a:rPr>
              <a:t>EFFECTS of SGLT2 INHIBITORS on A1c LEVELS in CKD</a:t>
            </a:r>
            <a:endParaRPr lang="en-US" sz="2400" b="1" dirty="0">
              <a:solidFill>
                <a:schemeClr val="bg1"/>
              </a:solidFill>
              <a:effectLst>
                <a:outerShdw blurRad="38100" dist="38100" dir="2700000" algn="tl">
                  <a:srgbClr val="000000">
                    <a:alpha val="43137"/>
                  </a:srgbClr>
                </a:outerShdw>
              </a:effectLst>
              <a:latin typeface="Futura Std Book"/>
              <a:sym typeface="Calibri Bold" pitchFamily="34" charset="0"/>
            </a:endParaRPr>
          </a:p>
        </p:txBody>
      </p:sp>
      <p:sp>
        <p:nvSpPr>
          <p:cNvPr id="115" name="Rectangle 60"/>
          <p:cNvSpPr>
            <a:spLocks/>
          </p:cNvSpPr>
          <p:nvPr/>
        </p:nvSpPr>
        <p:spPr bwMode="auto">
          <a:xfrm>
            <a:off x="320725" y="1109742"/>
            <a:ext cx="8597735" cy="397474"/>
          </a:xfrm>
          <a:prstGeom prst="rect">
            <a:avLst/>
          </a:prstGeom>
          <a:noFill/>
          <a:ln w="12700">
            <a:noFill/>
            <a:miter lim="800000"/>
            <a:headEnd/>
            <a:tailEnd/>
          </a:ln>
        </p:spPr>
        <p:txBody>
          <a:bodyPr lIns="0" tIns="0" rIns="0" bIns="0"/>
          <a:lstStyle/>
          <a:p>
            <a:pPr algn="ctr">
              <a:defRPr/>
            </a:pPr>
            <a:r>
              <a:rPr lang="en-US" sz="20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In moderate renal failure, the </a:t>
            </a:r>
            <a:r>
              <a:rPr lang="en-US" sz="20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A1C </a:t>
            </a:r>
            <a:r>
              <a:rPr lang="en-US" sz="20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reduction is halved</a:t>
            </a:r>
            <a:endParaRPr lang="en-US" sz="20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sp>
        <p:nvSpPr>
          <p:cNvPr id="64" name="Rectangle 60"/>
          <p:cNvSpPr>
            <a:spLocks/>
          </p:cNvSpPr>
          <p:nvPr/>
        </p:nvSpPr>
        <p:spPr bwMode="auto">
          <a:xfrm>
            <a:off x="1866900" y="5730875"/>
            <a:ext cx="160338" cy="142875"/>
          </a:xfrm>
          <a:prstGeom prst="rect">
            <a:avLst/>
          </a:prstGeom>
          <a:solidFill>
            <a:srgbClr val="002060"/>
          </a:soli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65" name="Rectangle 57"/>
          <p:cNvSpPr>
            <a:spLocks/>
          </p:cNvSpPr>
          <p:nvPr/>
        </p:nvSpPr>
        <p:spPr bwMode="auto">
          <a:xfrm>
            <a:off x="2638425" y="5748338"/>
            <a:ext cx="160338" cy="125412"/>
          </a:xfrm>
          <a:prstGeom prst="rect">
            <a:avLst/>
          </a:prstGeom>
          <a:gradFill flip="none" rotWithShape="1">
            <a:gsLst>
              <a:gs pos="0">
                <a:srgbClr val="E20000">
                  <a:shade val="30000"/>
                  <a:satMod val="115000"/>
                </a:srgbClr>
              </a:gs>
              <a:gs pos="50000">
                <a:srgbClr val="E20000">
                  <a:shade val="67500"/>
                  <a:satMod val="115000"/>
                </a:srgbClr>
              </a:gs>
              <a:gs pos="100000">
                <a:srgbClr val="E20000">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66" name="Rectangle 58"/>
          <p:cNvSpPr>
            <a:spLocks/>
          </p:cNvSpPr>
          <p:nvPr/>
        </p:nvSpPr>
        <p:spPr bwMode="auto">
          <a:xfrm>
            <a:off x="4826000" y="5749925"/>
            <a:ext cx="160338" cy="142875"/>
          </a:xfrm>
          <a:prstGeom prst="rect">
            <a:avLst/>
          </a:prstGeom>
          <a:gradFill flip="none" rotWithShape="1">
            <a:gsLst>
              <a:gs pos="0">
                <a:srgbClr val="739ED3">
                  <a:shade val="30000"/>
                  <a:satMod val="115000"/>
                </a:srgbClr>
              </a:gs>
              <a:gs pos="50000">
                <a:srgbClr val="739ED3">
                  <a:shade val="67500"/>
                  <a:satMod val="115000"/>
                </a:srgbClr>
              </a:gs>
              <a:gs pos="100000">
                <a:srgbClr val="739ED3">
                  <a:shade val="100000"/>
                  <a:satMod val="115000"/>
                </a:srgb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67" name="Rectangle 59"/>
          <p:cNvSpPr>
            <a:spLocks/>
          </p:cNvSpPr>
          <p:nvPr/>
        </p:nvSpPr>
        <p:spPr bwMode="auto">
          <a:xfrm>
            <a:off x="7121525" y="5749925"/>
            <a:ext cx="161925" cy="13335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68" name="Rectangle 60"/>
          <p:cNvSpPr>
            <a:spLocks/>
          </p:cNvSpPr>
          <p:nvPr/>
        </p:nvSpPr>
        <p:spPr bwMode="auto">
          <a:xfrm>
            <a:off x="4010025" y="5749925"/>
            <a:ext cx="160338" cy="142875"/>
          </a:xfrm>
          <a:prstGeom prst="rect">
            <a:avLst/>
          </a:prstGeom>
          <a:solidFill>
            <a:srgbClr val="002060"/>
          </a:soli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69" name="Rectangle 60"/>
          <p:cNvSpPr>
            <a:spLocks/>
          </p:cNvSpPr>
          <p:nvPr/>
        </p:nvSpPr>
        <p:spPr bwMode="auto">
          <a:xfrm>
            <a:off x="6337300" y="5740400"/>
            <a:ext cx="160338" cy="142875"/>
          </a:xfrm>
          <a:prstGeom prst="rect">
            <a:avLst/>
          </a:prstGeom>
          <a:solidFill>
            <a:srgbClr val="002060"/>
          </a:solidFill>
          <a:ln w="25400">
            <a:noFill/>
            <a:miter lim="800000"/>
            <a:headEnd/>
            <a:tailEnd/>
          </a:ln>
          <a:effectLst>
            <a:outerShdw blurRad="40005" dist="22860" dir="5400000" algn="ctr" rotWithShape="0">
              <a:srgbClr val="000000">
                <a:alpha val="35000"/>
              </a:srgbClr>
            </a:outerShdw>
          </a:effectLst>
        </p:spPr>
        <p:txBody>
          <a:bodyPr lIns="0" tIns="0" rIns="0" bIns="0"/>
          <a:lstStyle/>
          <a:p>
            <a:pPr>
              <a:defRPr/>
            </a:pPr>
            <a:endParaRPr lang="en-CA">
              <a:solidFill>
                <a:schemeClr val="tx1">
                  <a:lumMod val="75000"/>
                  <a:lumOff val="25000"/>
                </a:schemeClr>
              </a:solidFill>
              <a:latin typeface="Calibri" pitchFamily="34" charset="0"/>
            </a:endParaRPr>
          </a:p>
        </p:txBody>
      </p:sp>
      <p:sp>
        <p:nvSpPr>
          <p:cNvPr id="70" name="Line 52"/>
          <p:cNvSpPr>
            <a:spLocks noChangeShapeType="1"/>
          </p:cNvSpPr>
          <p:nvPr/>
        </p:nvSpPr>
        <p:spPr bwMode="auto">
          <a:xfrm flipH="1">
            <a:off x="5994400" y="2851150"/>
            <a:ext cx="4763" cy="2808288"/>
          </a:xfrm>
          <a:prstGeom prst="line">
            <a:avLst/>
          </a:prstGeom>
          <a:noFill/>
          <a:ln w="12700" cap="flat">
            <a:solidFill>
              <a:schemeClr val="tx1">
                <a:lumMod val="65000"/>
                <a:lumOff val="35000"/>
              </a:schemeClr>
            </a:solidFill>
            <a:prstDash val="dash"/>
            <a:round/>
            <a:headEnd type="none" w="med" len="med"/>
            <a:tailEnd type="none" w="med" len="med"/>
          </a:ln>
          <a:effectLst>
            <a:outerShdw dist="19999" dir="5400000" algn="ctr" rotWithShape="0">
              <a:schemeClr val="bg2">
                <a:alpha val="37999"/>
              </a:schemeClr>
            </a:outerShdw>
          </a:effectLst>
        </p:spPr>
        <p:txBody>
          <a:bodyPr lIns="0" tIns="0" rIns="0" bIns="0"/>
          <a:lstStyle/>
          <a:p>
            <a:pPr fontAlgn="auto">
              <a:spcBef>
                <a:spcPts val="0"/>
              </a:spcBef>
              <a:spcAft>
                <a:spcPts val="0"/>
              </a:spcAft>
              <a:defRPr/>
            </a:pPr>
            <a:endParaRPr lang="en-CA">
              <a:solidFill>
                <a:schemeClr val="tx1">
                  <a:lumMod val="75000"/>
                  <a:lumOff val="25000"/>
                </a:schemeClr>
              </a:solidFill>
              <a:latin typeface="Futura Std Book"/>
              <a:cs typeface="+mn-cs"/>
            </a:endParaRPr>
          </a:p>
        </p:txBody>
      </p:sp>
      <p:sp>
        <p:nvSpPr>
          <p:cNvPr id="58" name="Slide Number Placeholder 4"/>
          <p:cNvSpPr>
            <a:spLocks noGrp="1"/>
          </p:cNvSpPr>
          <p:nvPr>
            <p:ph type="sldNum" sz="quarter" idx="12"/>
          </p:nvPr>
        </p:nvSpPr>
        <p:spPr/>
        <p:txBody>
          <a:bodyPr/>
          <a:lstStyle/>
          <a:p>
            <a:fld id="{3FE1A873-9A61-4725-97A1-6983DABC3932}" type="slidenum">
              <a:rPr lang="en-CA" smtClean="0">
                <a:latin typeface="Century Gothic"/>
                <a:cs typeface="Century Gothic"/>
              </a:rPr>
              <a:pPr/>
              <a:t>37</a:t>
            </a:fld>
            <a:endParaRPr lang="en-CA" dirty="0">
              <a:latin typeface="Century Gothic"/>
              <a:cs typeface="Century Gothic"/>
            </a:endParaRPr>
          </a:p>
        </p:txBody>
      </p:sp>
      <p:sp>
        <p:nvSpPr>
          <p:cNvPr id="7" name="TextBox 6"/>
          <p:cNvSpPr txBox="1"/>
          <p:nvPr/>
        </p:nvSpPr>
        <p:spPr>
          <a:xfrm>
            <a:off x="1779536" y="6063590"/>
            <a:ext cx="1495922" cy="430887"/>
          </a:xfrm>
          <a:prstGeom prst="rect">
            <a:avLst/>
          </a:prstGeom>
          <a:noFill/>
        </p:spPr>
        <p:txBody>
          <a:bodyPr wrap="none" rtlCol="0">
            <a:spAutoFit/>
          </a:bodyPr>
          <a:lstStyle/>
          <a:p>
            <a:r>
              <a:rPr lang="en-US" sz="1100" dirty="0">
                <a:latin typeface="Futura Std Book"/>
                <a:sym typeface="Arial" pitchFamily="34" charset="0"/>
              </a:rPr>
              <a:t>* p &lt;0.001; </a:t>
            </a:r>
            <a:r>
              <a:rPr lang="en-US" sz="1100" dirty="0">
                <a:latin typeface="Futura Std Book"/>
                <a:sym typeface="Arial Bold" pitchFamily="34" charset="0"/>
              </a:rPr>
              <a:t>†</a:t>
            </a:r>
            <a:r>
              <a:rPr lang="en-US" sz="1100" dirty="0">
                <a:latin typeface="Futura Std Book"/>
                <a:sym typeface="Arial" pitchFamily="34" charset="0"/>
              </a:rPr>
              <a:t>p &lt;0.05.</a:t>
            </a:r>
          </a:p>
          <a:p>
            <a:endParaRPr lang="fr-CA" sz="1100" dirty="0"/>
          </a:p>
        </p:txBody>
      </p:sp>
    </p:spTree>
    <p:custDataLst>
      <p:tags r:id="rId1"/>
    </p:custDataLst>
    <p:extLst>
      <p:ext uri="{BB962C8B-B14F-4D97-AF65-F5344CB8AC3E}">
        <p14:creationId xmlns:p14="http://schemas.microsoft.com/office/powerpoint/2010/main" val="3677742991"/>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76" y="2677565"/>
            <a:ext cx="8807570" cy="655608"/>
          </a:xfrm>
        </p:spPr>
        <p:txBody>
          <a:bodyPr>
            <a:noAutofit/>
          </a:bodyPr>
          <a:lstStyle/>
          <a:p>
            <a:pPr algn="ctr"/>
            <a:r>
              <a:rPr lang="en-US" sz="6000" b="1" dirty="0" smtClean="0">
                <a:solidFill>
                  <a:srgbClr val="000000"/>
                </a:solidFill>
              </a:rPr>
              <a:t>CV Risk</a:t>
            </a:r>
            <a:endParaRPr lang="en-US" sz="6000" b="1" dirty="0">
              <a:solidFill>
                <a:srgbClr val="000000"/>
              </a:solidFill>
            </a:endParaRPr>
          </a:p>
        </p:txBody>
      </p:sp>
      <p:sp>
        <p:nvSpPr>
          <p:cNvPr id="3"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38</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5633005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41300" y="5613400"/>
            <a:ext cx="4889500" cy="66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5" name="Rectangle 14"/>
          <p:cNvSpPr/>
          <p:nvPr/>
        </p:nvSpPr>
        <p:spPr>
          <a:xfrm>
            <a:off x="304800" y="1397000"/>
            <a:ext cx="4800600" cy="4051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Content Placeholder 2"/>
          <p:cNvSpPr>
            <a:spLocks noGrp="1"/>
          </p:cNvSpPr>
          <p:nvPr>
            <p:ph idx="4294967295"/>
          </p:nvPr>
        </p:nvSpPr>
        <p:spPr>
          <a:xfrm>
            <a:off x="858838" y="1992313"/>
            <a:ext cx="8285162" cy="719137"/>
          </a:xfrm>
        </p:spPr>
        <p:txBody>
          <a:bodyPr/>
          <a:lstStyle/>
          <a:p>
            <a:pPr marL="0" indent="0">
              <a:defRPr/>
            </a:pPr>
            <a:endParaRPr lang="sv-SE">
              <a:solidFill>
                <a:srgbClr val="00FF00"/>
              </a:solidFill>
              <a:effectLst>
                <a:outerShdw blurRad="38100" dist="38100" dir="2700000" algn="tl">
                  <a:srgbClr val="000000"/>
                </a:outerShdw>
              </a:effectLst>
              <a:ea typeface="ＭＳ Ｐゴシック" pitchFamily="-1" charset="-128"/>
              <a:cs typeface="ＭＳ Ｐゴシック" pitchFamily="-1" charset="-128"/>
            </a:endParaRPr>
          </a:p>
          <a:p>
            <a:pPr marL="0" indent="0">
              <a:defRPr/>
            </a:pPr>
            <a:endParaRPr lang="sv-SE">
              <a:solidFill>
                <a:srgbClr val="00FF00"/>
              </a:solidFill>
              <a:effectLst>
                <a:outerShdw blurRad="38100" dist="38100" dir="2700000" algn="tl">
                  <a:srgbClr val="000000"/>
                </a:outerShdw>
              </a:effectLst>
              <a:ea typeface="ＭＳ Ｐゴシック" pitchFamily="-1" charset="-128"/>
              <a:cs typeface="ＭＳ Ｐゴシック" pitchFamily="-1" charset="-128"/>
            </a:endParaRPr>
          </a:p>
        </p:txBody>
      </p:sp>
      <p:graphicFrame>
        <p:nvGraphicFramePr>
          <p:cNvPr id="586921" name="Group 169"/>
          <p:cNvGraphicFramePr>
            <a:graphicFrameLocks noGrp="1"/>
          </p:cNvGraphicFramePr>
          <p:nvPr>
            <p:extLst>
              <p:ext uri="{D42A27DB-BD31-4B8C-83A1-F6EECF244321}">
                <p14:modId xmlns:p14="http://schemas.microsoft.com/office/powerpoint/2010/main" val="2652836793"/>
              </p:ext>
            </p:extLst>
          </p:nvPr>
        </p:nvGraphicFramePr>
        <p:xfrm>
          <a:off x="5177643" y="1673225"/>
          <a:ext cx="3866345" cy="3041652"/>
        </p:xfrm>
        <a:graphic>
          <a:graphicData uri="http://schemas.openxmlformats.org/drawingml/2006/table">
            <a:tbl>
              <a:tblPr firstRow="1">
                <a:tableStyleId>{073A0DAA-6AF3-43AB-8588-CEC1D06C72B9}</a:tableStyleId>
              </a:tblPr>
              <a:tblGrid>
                <a:gridCol w="1118730"/>
                <a:gridCol w="677472"/>
                <a:gridCol w="677471"/>
                <a:gridCol w="728323"/>
                <a:gridCol w="664349"/>
              </a:tblGrid>
              <a:tr h="298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400" b="1" i="0" u="none" strike="noStrike" cap="none" normalizeH="0" baseline="0" noProof="0" dirty="0">
                        <a:ln>
                          <a:noFill/>
                        </a:ln>
                        <a:solidFill>
                          <a:schemeClr val="tx1"/>
                        </a:solidFill>
                        <a:effectLst/>
                        <a:latin typeface="Century Schoolbook"/>
                        <a:ea typeface="Arial" pitchFamily="28" charset="0"/>
                        <a:cs typeface="Century Schoolbook"/>
                      </a:endParaRPr>
                    </a:p>
                  </a:txBody>
                  <a:tcPr marL="18288" marR="18288" marT="18288" marB="18288" anchor="b" horzOverflow="overflow">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u="none" strike="noStrike" cap="none" normalizeH="0" baseline="0" noProof="0" dirty="0" smtClean="0">
                          <a:ln>
                            <a:noFill/>
                          </a:ln>
                          <a:solidFill>
                            <a:schemeClr val="bg1"/>
                          </a:solidFill>
                          <a:effectLst/>
                          <a:latin typeface="Century Schoolbook"/>
                          <a:cs typeface="Century Schoolbook"/>
                        </a:rPr>
                        <a:t>DAPA</a:t>
                      </a:r>
                      <a:endParaRPr kumimoji="0" lang="fr-CA" sz="1400" b="1" i="0" u="none" strike="noStrike" cap="none" normalizeH="0" baseline="0" noProof="0" dirty="0">
                        <a:ln>
                          <a:noFill/>
                        </a:ln>
                        <a:solidFill>
                          <a:schemeClr val="bg1"/>
                        </a:solidFill>
                        <a:effectLst/>
                        <a:latin typeface="Century Schoolbook"/>
                        <a:ea typeface="Arial" pitchFamily="28" charset="0"/>
                        <a:cs typeface="Century Schoolbook"/>
                      </a:endParaRPr>
                    </a:p>
                  </a:txBody>
                  <a:tcPr marL="18288" marR="18288" marT="18288" marB="18288" anchor="b" horzOverflow="overflow">
                    <a:solidFill>
                      <a:srgbClr val="A90F03"/>
                    </a:solid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400" u="none" strike="noStrike" cap="none" normalizeH="0" baseline="0" noProof="0" dirty="0" err="1" smtClean="0">
                          <a:ln>
                            <a:noFill/>
                          </a:ln>
                          <a:solidFill>
                            <a:schemeClr val="bg1"/>
                          </a:solidFill>
                          <a:effectLst/>
                          <a:latin typeface="Century Schoolbook"/>
                          <a:cs typeface="Century Schoolbook"/>
                        </a:rPr>
                        <a:t>Controls</a:t>
                      </a:r>
                      <a:endParaRPr kumimoji="0" lang="fr-CA" sz="1400" b="1" i="0" u="none" strike="noStrike" cap="none" normalizeH="0" baseline="0" noProof="0" dirty="0">
                        <a:ln>
                          <a:noFill/>
                        </a:ln>
                        <a:solidFill>
                          <a:schemeClr val="bg1"/>
                        </a:solidFill>
                        <a:effectLst/>
                        <a:latin typeface="Century Schoolbook"/>
                        <a:ea typeface="Arial" pitchFamily="28" charset="0"/>
                        <a:cs typeface="Century Schoolbook"/>
                      </a:endParaRPr>
                    </a:p>
                  </a:txBody>
                  <a:tcPr marL="18288" marR="18288" marT="18288" marB="18288" anchor="b" horzOverflow="overflow">
                    <a:solidFill>
                      <a:srgbClr val="A90F03"/>
                    </a:solidFill>
                  </a:tcPr>
                </a:tc>
                <a:tc hMerge="1">
                  <a:txBody>
                    <a:bodyPr/>
                    <a:lstStyle/>
                    <a:p>
                      <a:endParaRPr lang="fr-FR"/>
                    </a:p>
                  </a:txBody>
                  <a:tcPr/>
                </a:tc>
              </a:tr>
              <a:tr h="6175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200" b="1" i="0" u="none" strike="noStrike" cap="none" normalizeH="0" baseline="0" noProof="0" dirty="0">
                        <a:ln>
                          <a:noFill/>
                        </a:ln>
                        <a:solidFill>
                          <a:schemeClr val="tx1"/>
                        </a:solidFill>
                        <a:effectLst/>
                        <a:latin typeface="Century Schoolbook"/>
                        <a:ea typeface="Arial" pitchFamily="28" charset="0"/>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u="none" strike="noStrike" cap="none" normalizeH="0" baseline="0" noProof="0" dirty="0" err="1" smtClean="0">
                          <a:ln>
                            <a:noFill/>
                          </a:ln>
                          <a:effectLst/>
                          <a:latin typeface="Century Schoolbook"/>
                          <a:cs typeface="Century Schoolbook"/>
                        </a:rPr>
                        <a:t>Number</a:t>
                      </a:r>
                      <a:r>
                        <a:rPr kumimoji="0" lang="fr-CA" sz="1200" u="none" strike="noStrike" cap="none" normalizeH="0" baseline="0" noProof="0" dirty="0" smtClean="0">
                          <a:ln>
                            <a:noFill/>
                          </a:ln>
                          <a:effectLst/>
                          <a:latin typeface="Century Schoolbook"/>
                          <a:cs typeface="Century Schoolbook"/>
                        </a:rPr>
                        <a:t> of first </a:t>
                      </a:r>
                      <a:r>
                        <a:rPr kumimoji="0" lang="fr-CA" sz="1200" u="none" strike="noStrike" cap="none" normalizeH="0" baseline="0" noProof="0" dirty="0" err="1" smtClean="0">
                          <a:ln>
                            <a:noFill/>
                          </a:ln>
                          <a:effectLst/>
                          <a:latin typeface="Century Schoolbook"/>
                          <a:cs typeface="Century Schoolbook"/>
                        </a:rPr>
                        <a:t>events</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b" horzOverflow="overflow">
                    <a:solidFill>
                      <a:srgbClr val="95B3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Event Rate</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b" horzOverflow="overflow">
                    <a:solidFill>
                      <a:srgbClr val="95B3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u="none" strike="noStrike" cap="none" normalizeH="0" baseline="0" noProof="0" dirty="0" err="1" smtClean="0">
                          <a:ln>
                            <a:noFill/>
                          </a:ln>
                          <a:effectLst/>
                          <a:latin typeface="Century Schoolbook"/>
                          <a:cs typeface="Century Schoolbook"/>
                        </a:rPr>
                        <a:t>Number</a:t>
                      </a:r>
                      <a:r>
                        <a:rPr kumimoji="0" lang="fr-CA" sz="1200" u="none" strike="noStrike" cap="none" normalizeH="0" baseline="0" noProof="0" dirty="0" smtClean="0">
                          <a:ln>
                            <a:noFill/>
                          </a:ln>
                          <a:effectLst/>
                          <a:latin typeface="Century Schoolbook"/>
                          <a:cs typeface="Century Schoolbook"/>
                        </a:rPr>
                        <a:t> of first </a:t>
                      </a:r>
                      <a:r>
                        <a:rPr kumimoji="0" lang="fr-CA" sz="1200" u="none" strike="noStrike" cap="none" normalizeH="0" baseline="0" noProof="0" dirty="0" err="1" smtClean="0">
                          <a:ln>
                            <a:noFill/>
                          </a:ln>
                          <a:effectLst/>
                          <a:latin typeface="Century Schoolbook"/>
                          <a:cs typeface="Century Schoolbook"/>
                        </a:rPr>
                        <a:t>events</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b" horzOverflow="overflow">
                    <a:solidFill>
                      <a:srgbClr val="95B3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Event Rate</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b" horzOverflow="overflow">
                    <a:solidFill>
                      <a:srgbClr val="95B3D7"/>
                    </a:solid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Patients </a:t>
                      </a:r>
                      <a:r>
                        <a:rPr kumimoji="0" lang="fr-CA" sz="1200" u="none" strike="noStrike" cap="none" normalizeH="0" baseline="0" noProof="0" dirty="0" err="1" smtClean="0">
                          <a:ln>
                            <a:noFill/>
                          </a:ln>
                          <a:effectLst/>
                          <a:latin typeface="Century Schoolbook"/>
                          <a:cs typeface="Century Schoolbook"/>
                        </a:rPr>
                        <a:t>with</a:t>
                      </a:r>
                      <a:r>
                        <a:rPr kumimoji="0" lang="fr-CA" sz="1200" u="none" strike="noStrike" cap="none" normalizeH="0" baseline="0" noProof="0" dirty="0" smtClean="0">
                          <a:ln>
                            <a:noFill/>
                          </a:ln>
                          <a:effectLst/>
                          <a:latin typeface="Century Schoolbook"/>
                          <a:cs typeface="Century Schoolbook"/>
                        </a:rPr>
                        <a:t> an </a:t>
                      </a:r>
                      <a:r>
                        <a:rPr kumimoji="0" lang="fr-CA" sz="1200" u="none" strike="noStrike" cap="none" normalizeH="0" baseline="0" noProof="0" dirty="0" err="1" smtClean="0">
                          <a:ln>
                            <a:noFill/>
                          </a:ln>
                          <a:effectLst/>
                          <a:latin typeface="Century Schoolbook"/>
                          <a:cs typeface="Century Schoolbook"/>
                        </a:rPr>
                        <a:t>event</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48</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1.13 %</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30</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1.66 %</a:t>
                      </a:r>
                      <a:endParaRPr kumimoji="0" lang="fr-CA" sz="1200" b="1" i="0" u="none" strike="noStrike" cap="none" normalizeH="0" baseline="0" noProof="0" dirty="0">
                        <a:ln>
                          <a:noFill/>
                        </a:ln>
                        <a:solidFill>
                          <a:srgbClr val="FFFF66"/>
                        </a:solidFill>
                        <a:effectLst/>
                        <a:latin typeface="Century Schoolbook"/>
                        <a:ea typeface="Arial" pitchFamily="28" charset="0"/>
                        <a:cs typeface="Century Schoolbook"/>
                      </a:endParaRPr>
                    </a:p>
                  </a:txBody>
                  <a:tcPr marL="18288" marR="18288" marT="18288" marB="18288" anchor="ctr" horzOverflow="overflow">
                    <a:solidFill>
                      <a:srgbClr val="95B3D7"/>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   CV </a:t>
                      </a:r>
                      <a:r>
                        <a:rPr kumimoji="0" lang="fr-CA" sz="1200" u="none" strike="noStrike" cap="none" normalizeH="0" baseline="0" noProof="0" dirty="0" err="1" smtClean="0">
                          <a:ln>
                            <a:noFill/>
                          </a:ln>
                          <a:effectLst/>
                          <a:latin typeface="Century Schoolbook"/>
                          <a:cs typeface="Century Schoolbook"/>
                        </a:rPr>
                        <a:t>Deaths</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8</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0.19 %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4</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0.22 %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   MI</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18</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0.42 %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18</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1.00 %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   CVA</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11</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0.26 %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5</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0.28 %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r>
              <a:tr h="481013">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   </a:t>
                      </a:r>
                      <a:r>
                        <a:rPr kumimoji="0" lang="fr-CA" sz="1200" u="none" strike="noStrike" cap="none" normalizeH="0" baseline="0" noProof="0" dirty="0" err="1" smtClean="0">
                          <a:ln>
                            <a:noFill/>
                          </a:ln>
                          <a:effectLst/>
                          <a:latin typeface="Century Schoolbook"/>
                          <a:cs typeface="Century Schoolbook"/>
                        </a:rPr>
                        <a:t>Unstable</a:t>
                      </a:r>
                      <a:r>
                        <a:rPr kumimoji="0" lang="fr-CA" sz="1200" u="none" strike="noStrike" cap="none" normalizeH="0" baseline="0" noProof="0" dirty="0" smtClean="0">
                          <a:ln>
                            <a:noFill/>
                          </a:ln>
                          <a:effectLst/>
                          <a:latin typeface="Century Schoolbook"/>
                          <a:cs typeface="Century Schoolbook"/>
                        </a:rPr>
                        <a:t> </a:t>
                      </a:r>
                      <a:r>
                        <a:rPr kumimoji="0" lang="fr-CA" sz="1200" u="none" strike="noStrike" cap="none" normalizeH="0" baseline="0" noProof="0" dirty="0" err="1" smtClean="0">
                          <a:ln>
                            <a:noFill/>
                          </a:ln>
                          <a:effectLst/>
                          <a:latin typeface="Century Schoolbook"/>
                          <a:cs typeface="Century Schoolbook"/>
                        </a:rPr>
                        <a:t>angina</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11</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0.26 %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3</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u="none" strike="noStrike" cap="none" normalizeH="0" baseline="0" noProof="0" dirty="0" smtClean="0">
                          <a:ln>
                            <a:noFill/>
                          </a:ln>
                          <a:effectLst/>
                          <a:latin typeface="Century Schoolbook"/>
                          <a:cs typeface="Century Schoolbook"/>
                        </a:rPr>
                        <a:t>0.17 %</a:t>
                      </a:r>
                      <a:endParaRPr kumimoji="0" lang="fr-CA" sz="1200" b="1" i="0" u="none" strike="noStrike" cap="none" normalizeH="0" baseline="0" noProof="0" dirty="0">
                        <a:ln>
                          <a:noFill/>
                        </a:ln>
                        <a:solidFill>
                          <a:schemeClr val="tx1"/>
                        </a:solidFill>
                        <a:effectLst/>
                        <a:latin typeface="Century Schoolbook"/>
                        <a:cs typeface="Century Schoolbook"/>
                      </a:endParaRPr>
                    </a:p>
                  </a:txBody>
                  <a:tcPr marL="18288" marR="18288" marT="18288" marB="18288" anchor="ctr" horzOverflow="overflow">
                    <a:solidFill>
                      <a:srgbClr val="95B3D7"/>
                    </a:solidFill>
                  </a:tcPr>
                </a:tc>
              </a:tr>
            </a:tbl>
          </a:graphicData>
        </a:graphic>
      </p:graphicFrame>
      <p:graphicFrame>
        <p:nvGraphicFramePr>
          <p:cNvPr id="12" name="Object 72"/>
          <p:cNvGraphicFramePr>
            <a:graphicFrameLocks noChangeAspect="1"/>
          </p:cNvGraphicFramePr>
          <p:nvPr>
            <p:extLst>
              <p:ext uri="{D42A27DB-BD31-4B8C-83A1-F6EECF244321}">
                <p14:modId xmlns:p14="http://schemas.microsoft.com/office/powerpoint/2010/main" val="1329805633"/>
              </p:ext>
            </p:extLst>
          </p:nvPr>
        </p:nvGraphicFramePr>
        <p:xfrm>
          <a:off x="260350" y="1441450"/>
          <a:ext cx="4927600" cy="41275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6"/>
          <p:cNvSpPr txBox="1">
            <a:spLocks noChangeArrowheads="1"/>
          </p:cNvSpPr>
          <p:nvPr/>
        </p:nvSpPr>
        <p:spPr bwMode="auto">
          <a:xfrm>
            <a:off x="1131888" y="1571625"/>
            <a:ext cx="2660650" cy="1051715"/>
          </a:xfrm>
          <a:prstGeom prst="rect">
            <a:avLst/>
          </a:prstGeom>
          <a:noFill/>
          <a:ln w="9525">
            <a:noFill/>
            <a:miter lim="800000"/>
            <a:headEnd/>
            <a:tailEnd/>
          </a:ln>
        </p:spPr>
        <p:txBody>
          <a:bodyPr lIns="90558" tIns="45284" rIns="90558" bIns="45284">
            <a:prstTxWarp prst="textNoShape">
              <a:avLst/>
            </a:prstTxWarp>
            <a:spAutoFit/>
          </a:bodyPr>
          <a:lstStyle/>
          <a:p>
            <a:pPr defTabSz="452438" eaLnBrk="0" hangingPunct="0">
              <a:lnSpc>
                <a:spcPct val="130000"/>
              </a:lnSpc>
              <a:defRPr/>
            </a:pPr>
            <a:r>
              <a:rPr lang="fr-CA" sz="1600" b="1" dirty="0" smtClean="0">
                <a:solidFill>
                  <a:schemeClr val="bg1"/>
                </a:solidFill>
                <a:latin typeface="Century Schoolbook"/>
                <a:cs typeface="Century Schoolbook"/>
              </a:rPr>
              <a:t>DAPA. vs </a:t>
            </a:r>
            <a:r>
              <a:rPr lang="fr-CA" sz="1600" b="1" dirty="0" err="1" smtClean="0">
                <a:solidFill>
                  <a:schemeClr val="bg1"/>
                </a:solidFill>
                <a:latin typeface="Century Schoolbook"/>
                <a:cs typeface="Century Schoolbook"/>
              </a:rPr>
              <a:t>Controls</a:t>
            </a:r>
            <a:endParaRPr lang="fr-CA" sz="1600" b="1" dirty="0" smtClean="0">
              <a:solidFill>
                <a:schemeClr val="bg1"/>
              </a:solidFill>
              <a:latin typeface="Century Schoolbook"/>
              <a:cs typeface="Century Schoolbook"/>
            </a:endParaRPr>
          </a:p>
          <a:p>
            <a:pPr defTabSz="452438" eaLnBrk="0" hangingPunct="0">
              <a:lnSpc>
                <a:spcPct val="130000"/>
              </a:lnSpc>
              <a:defRPr/>
            </a:pPr>
            <a:r>
              <a:rPr lang="fr-CA" sz="1600" b="1" dirty="0" smtClean="0">
                <a:solidFill>
                  <a:schemeClr val="bg1"/>
                </a:solidFill>
                <a:latin typeface="Century Schoolbook"/>
                <a:cs typeface="Century Schoolbook"/>
              </a:rPr>
              <a:t>Relative </a:t>
            </a:r>
            <a:r>
              <a:rPr lang="fr-CA" sz="1600" b="1" dirty="0" err="1" smtClean="0">
                <a:solidFill>
                  <a:schemeClr val="bg1"/>
                </a:solidFill>
                <a:latin typeface="Century Schoolbook"/>
                <a:cs typeface="Century Schoolbook"/>
              </a:rPr>
              <a:t>Risk</a:t>
            </a:r>
            <a:r>
              <a:rPr lang="fr-CA" sz="1600" b="1" dirty="0" smtClean="0">
                <a:solidFill>
                  <a:schemeClr val="bg1"/>
                </a:solidFill>
                <a:latin typeface="Century Schoolbook"/>
                <a:cs typeface="Century Schoolbook"/>
              </a:rPr>
              <a:t>:   0.674</a:t>
            </a:r>
            <a:br>
              <a:rPr lang="fr-CA" sz="1600" b="1" dirty="0" smtClean="0">
                <a:solidFill>
                  <a:schemeClr val="bg1"/>
                </a:solidFill>
                <a:latin typeface="Century Schoolbook"/>
                <a:cs typeface="Century Schoolbook"/>
              </a:rPr>
            </a:br>
            <a:r>
              <a:rPr lang="fr-CA" sz="1600" b="1" dirty="0" smtClean="0">
                <a:solidFill>
                  <a:schemeClr val="bg1"/>
                </a:solidFill>
                <a:latin typeface="Century Schoolbook"/>
                <a:cs typeface="Century Schoolbook"/>
              </a:rPr>
              <a:t>98 % CI :  0.385 – 1.178</a:t>
            </a:r>
            <a:endParaRPr lang="fr-CA" sz="1600" b="1" dirty="0">
              <a:solidFill>
                <a:schemeClr val="bg1"/>
              </a:solidFill>
              <a:latin typeface="Century Schoolbook"/>
              <a:cs typeface="Century Schoolbook"/>
            </a:endParaRPr>
          </a:p>
        </p:txBody>
      </p:sp>
      <p:sp>
        <p:nvSpPr>
          <p:cNvPr id="586857" name="Text Box 105"/>
          <p:cNvSpPr txBox="1">
            <a:spLocks noChangeArrowheads="1"/>
          </p:cNvSpPr>
          <p:nvPr/>
        </p:nvSpPr>
        <p:spPr bwMode="auto">
          <a:xfrm>
            <a:off x="4200525" y="3429000"/>
            <a:ext cx="824086" cy="36845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0558" tIns="45284" rIns="90558" bIns="45284">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2791" eaLnBrk="1" hangingPunct="1">
              <a:defRPr/>
            </a:pPr>
            <a:r>
              <a:rPr lang="fr-CA" sz="1800" b="1" dirty="0" smtClean="0">
                <a:ln>
                  <a:solidFill>
                    <a:srgbClr val="FF0000"/>
                  </a:solidFill>
                </a:ln>
                <a:solidFill>
                  <a:srgbClr val="C00000"/>
                </a:solidFill>
              </a:rPr>
              <a:t>DAPA</a:t>
            </a:r>
            <a:endParaRPr lang="fr-CA" sz="1800" b="1" dirty="0">
              <a:solidFill>
                <a:srgbClr val="C00000"/>
              </a:solidFill>
            </a:endParaRPr>
          </a:p>
        </p:txBody>
      </p:sp>
      <p:sp>
        <p:nvSpPr>
          <p:cNvPr id="586858" name="Text Box 106"/>
          <p:cNvSpPr txBox="1">
            <a:spLocks noChangeArrowheads="1"/>
          </p:cNvSpPr>
          <p:nvPr/>
        </p:nvSpPr>
        <p:spPr bwMode="auto">
          <a:xfrm>
            <a:off x="3984625" y="2463800"/>
            <a:ext cx="1131800" cy="36845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0558" tIns="45284" rIns="90558" bIns="45284">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2791" eaLnBrk="1" hangingPunct="1">
              <a:defRPr/>
            </a:pPr>
            <a:r>
              <a:rPr lang="fr-CA" sz="1800" b="1" dirty="0" err="1" smtClean="0">
                <a:solidFill>
                  <a:srgbClr val="FFFF00"/>
                </a:solidFill>
              </a:rPr>
              <a:t>Controls</a:t>
            </a:r>
            <a:endParaRPr lang="fr-CA" sz="1800" b="1" dirty="0">
              <a:solidFill>
                <a:srgbClr val="FFFF00"/>
              </a:solidFill>
            </a:endParaRPr>
          </a:p>
        </p:txBody>
      </p:sp>
      <p:sp>
        <p:nvSpPr>
          <p:cNvPr id="397393" name="TextBox 4"/>
          <p:cNvSpPr txBox="1">
            <a:spLocks noChangeArrowheads="1"/>
          </p:cNvSpPr>
          <p:nvPr/>
        </p:nvSpPr>
        <p:spPr bwMode="auto">
          <a:xfrm>
            <a:off x="76993" y="6511587"/>
            <a:ext cx="7993063" cy="261938"/>
          </a:xfrm>
          <a:prstGeom prst="rect">
            <a:avLst/>
          </a:prstGeom>
          <a:noFill/>
          <a:ln w="9525">
            <a:noFill/>
            <a:miter lim="800000"/>
            <a:headEnd/>
            <a:tailEnd/>
          </a:ln>
        </p:spPr>
        <p:txBody>
          <a:bodyPr lIns="90558" tIns="45284" rIns="90558" bIns="45284">
            <a:prstTxWarp prst="textNoShape">
              <a:avLst/>
            </a:prstTxWarp>
            <a:spAutoFit/>
          </a:bodyPr>
          <a:lstStyle/>
          <a:p>
            <a:r>
              <a:rPr lang="fr-CA" sz="900" dirty="0" smtClean="0">
                <a:solidFill>
                  <a:schemeClr val="bg1"/>
                </a:solidFill>
                <a:latin typeface="Monaco"/>
                <a:ea typeface="MS PGothic" pitchFamily="34" charset="-128"/>
                <a:cs typeface="Century Schoolbook"/>
              </a:rPr>
              <a:t>Langkilde A </a:t>
            </a:r>
            <a:r>
              <a:rPr lang="fr-CA" sz="900" i="1" dirty="0" smtClean="0">
                <a:solidFill>
                  <a:schemeClr val="bg1"/>
                </a:solidFill>
                <a:latin typeface="Monaco"/>
                <a:ea typeface="MS PGothic" pitchFamily="34" charset="-128"/>
                <a:cs typeface="Century Schoolbook"/>
              </a:rPr>
              <a:t>el al</a:t>
            </a:r>
            <a:r>
              <a:rPr lang="fr-CA" sz="900" dirty="0" smtClean="0">
                <a:solidFill>
                  <a:schemeClr val="bg1"/>
                </a:solidFill>
                <a:latin typeface="Monaco"/>
                <a:ea typeface="MS PGothic" pitchFamily="34" charset="-128"/>
                <a:cs typeface="Century Schoolbook"/>
              </a:rPr>
              <a:t>. American </a:t>
            </a:r>
            <a:r>
              <a:rPr lang="fr-CA" sz="900" dirty="0" err="1" smtClean="0">
                <a:solidFill>
                  <a:schemeClr val="bg1"/>
                </a:solidFill>
                <a:latin typeface="Monaco"/>
                <a:ea typeface="MS PGothic" pitchFamily="34" charset="-128"/>
                <a:cs typeface="Century Schoolbook"/>
              </a:rPr>
              <a:t>Heart</a:t>
            </a:r>
            <a:r>
              <a:rPr lang="fr-CA" sz="900" dirty="0" smtClean="0">
                <a:solidFill>
                  <a:schemeClr val="bg1"/>
                </a:solidFill>
                <a:latin typeface="Monaco"/>
                <a:ea typeface="MS PGothic" pitchFamily="34" charset="-128"/>
                <a:cs typeface="Century Schoolbook"/>
              </a:rPr>
              <a:t> Association Meeting, 2011; abstract 8947</a:t>
            </a:r>
            <a:r>
              <a:rPr lang="fr-CA" sz="1100" dirty="0" smtClean="0">
                <a:solidFill>
                  <a:schemeClr val="bg1"/>
                </a:solidFill>
                <a:latin typeface="Century Schoolbook"/>
                <a:ea typeface="MS PGothic" pitchFamily="34" charset="-128"/>
                <a:cs typeface="Century Schoolbook"/>
              </a:rPr>
              <a:t>.</a:t>
            </a:r>
            <a:endParaRPr lang="fr-CA" sz="1100" dirty="0">
              <a:solidFill>
                <a:schemeClr val="bg1"/>
              </a:solidFill>
              <a:latin typeface="Century Schoolbook"/>
              <a:ea typeface="MS PGothic" pitchFamily="34" charset="-128"/>
              <a:cs typeface="Century Schoolbook"/>
            </a:endParaRPr>
          </a:p>
        </p:txBody>
      </p:sp>
      <p:graphicFrame>
        <p:nvGraphicFramePr>
          <p:cNvPr id="11" name="Group 78"/>
          <p:cNvGraphicFramePr>
            <a:graphicFrameLocks noGrp="1"/>
          </p:cNvGraphicFramePr>
          <p:nvPr>
            <p:extLst>
              <p:ext uri="{D42A27DB-BD31-4B8C-83A1-F6EECF244321}">
                <p14:modId xmlns:p14="http://schemas.microsoft.com/office/powerpoint/2010/main" val="52618495"/>
              </p:ext>
            </p:extLst>
          </p:nvPr>
        </p:nvGraphicFramePr>
        <p:xfrm>
          <a:off x="320040" y="5600700"/>
          <a:ext cx="4569460" cy="658494"/>
        </p:xfrm>
        <a:graphic>
          <a:graphicData uri="http://schemas.openxmlformats.org/drawingml/2006/table">
            <a:tbl>
              <a:tblPr/>
              <a:tblGrid>
                <a:gridCol w="731028"/>
                <a:gridCol w="499552"/>
                <a:gridCol w="506780"/>
                <a:gridCol w="469900"/>
                <a:gridCol w="482600"/>
                <a:gridCol w="482600"/>
                <a:gridCol w="520700"/>
                <a:gridCol w="469900"/>
                <a:gridCol w="406400"/>
              </a:tblGrid>
              <a:tr h="39502">
                <a:tc gridSpan="9">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err="1" smtClean="0">
                          <a:ln>
                            <a:noFill/>
                          </a:ln>
                          <a:solidFill>
                            <a:schemeClr val="bg1"/>
                          </a:solidFill>
                          <a:effectLst/>
                          <a:latin typeface="Century Schoolbook"/>
                          <a:ea typeface="ヒラギノ角ゴ Pro W3" charset="0"/>
                          <a:cs typeface="Century Schoolbook"/>
                        </a:rPr>
                        <a:t>Number</a:t>
                      </a:r>
                      <a:r>
                        <a:rPr kumimoji="0" lang="fr-CA" sz="1300" b="1" i="0" u="none" strike="noStrike" cap="none" normalizeH="0" baseline="0" noProof="0" dirty="0" smtClean="0">
                          <a:ln>
                            <a:noFill/>
                          </a:ln>
                          <a:solidFill>
                            <a:schemeClr val="bg1"/>
                          </a:solidFill>
                          <a:effectLst/>
                          <a:latin typeface="Century Schoolbook"/>
                          <a:ea typeface="ヒラギノ角ゴ Pro W3" charset="0"/>
                          <a:cs typeface="Century Schoolbook"/>
                        </a:rPr>
                        <a:t> of patients</a:t>
                      </a:r>
                      <a:endParaRPr kumimoji="0" lang="fr-CA" sz="1300" b="1" i="0" u="none" strike="noStrike" cap="none" normalizeH="0" baseline="0" noProof="0" dirty="0">
                        <a:ln>
                          <a:noFill/>
                        </a:ln>
                        <a:solidFill>
                          <a:schemeClr val="bg1"/>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w="12700" cap="flat" cmpd="sng" algn="ctr">
                      <a:solidFill>
                        <a:srgbClr val="FFFF6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fr-CA" sz="1300" b="1" i="0" u="none" strike="noStrike" cap="none" normalizeH="0" baseline="0" noProof="0" dirty="0">
                        <a:ln>
                          <a:noFill/>
                        </a:ln>
                        <a:solidFill>
                          <a:schemeClr val="tx1"/>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w="12700" cap="flat" cmpd="sng" algn="ctr">
                      <a:solidFill>
                        <a:srgbClr val="FFFF6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5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DAPA.</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4 097</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3 826</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2 767</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2 350</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1 532</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1 368</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1 062</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0000"/>
                          </a:solidFill>
                          <a:effectLst/>
                          <a:latin typeface="Century Schoolbook"/>
                          <a:ea typeface="ヒラギノ角ゴ Pro W3" charset="0"/>
                          <a:cs typeface="Century Schoolbook"/>
                        </a:rPr>
                        <a:t>585</a:t>
                      </a:r>
                      <a:endParaRPr kumimoji="0" lang="fr-CA" sz="1300" b="1" i="0" u="none" strike="noStrike" cap="none" normalizeH="0" baseline="0" noProof="0" dirty="0">
                        <a:ln>
                          <a:noFill/>
                        </a:ln>
                        <a:solidFill>
                          <a:srgbClr val="FF0000"/>
                        </a:solidFill>
                        <a:effectLst/>
                        <a:latin typeface="Century Schoolbook"/>
                        <a:ea typeface="ヒラギノ角ゴ Pro W3" charset="0"/>
                        <a:cs typeface="Century Schoolbook"/>
                      </a:endParaRPr>
                    </a:p>
                  </a:txBody>
                  <a:tcPr marL="9525" marR="9525" marT="9525" marB="0" anchor="b" horzOverflow="overflow">
                    <a:lnL>
                      <a:noFill/>
                    </a:lnL>
                    <a:lnR>
                      <a:noFill/>
                    </a:lnR>
                    <a:lnT w="12700" cap="flat" cmpd="sng" algn="ctr">
                      <a:solidFill>
                        <a:srgbClr val="FFFF66"/>
                      </a:solidFill>
                      <a:prstDash val="solid"/>
                      <a:round/>
                      <a:headEnd type="none" w="med" len="med"/>
                      <a:tailEnd type="none" w="med" len="med"/>
                    </a:lnT>
                    <a:lnB>
                      <a:noFill/>
                    </a:lnB>
                    <a:lnTlToBr>
                      <a:noFill/>
                    </a:lnTlToBr>
                    <a:lnBlToTr>
                      <a:noFill/>
                    </a:lnBlToTr>
                    <a:noFill/>
                  </a:tcPr>
                </a:tc>
              </a:tr>
              <a:tr h="214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sz="1200" b="1" i="0" u="none" strike="noStrike" cap="none" normalizeH="0" baseline="0" noProof="0" dirty="0" err="1" smtClean="0">
                          <a:ln>
                            <a:noFill/>
                          </a:ln>
                          <a:solidFill>
                            <a:srgbClr val="FFFF00"/>
                          </a:solidFill>
                          <a:effectLst/>
                          <a:latin typeface="Century Schoolbook"/>
                          <a:ea typeface="ヒラギノ角ゴ Pro W3" charset="0"/>
                          <a:cs typeface="Century Schoolbook"/>
                        </a:rPr>
                        <a:t>Controls</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1 850</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1 696</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1 197</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1 004</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622</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538</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415</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CA" sz="1300" b="1" i="0" u="none" strike="noStrike" cap="none" normalizeH="0" baseline="0" noProof="0" dirty="0" smtClean="0">
                          <a:ln>
                            <a:noFill/>
                          </a:ln>
                          <a:solidFill>
                            <a:srgbClr val="FFFF00"/>
                          </a:solidFill>
                          <a:effectLst/>
                          <a:latin typeface="Century Schoolbook"/>
                          <a:ea typeface="ヒラギノ角ゴ Pro W3" charset="0"/>
                          <a:cs typeface="Century Schoolbook"/>
                        </a:rPr>
                        <a:t>233</a:t>
                      </a:r>
                      <a:endParaRPr kumimoji="0" lang="fr-CA" sz="1300" b="1" i="0" u="none" strike="noStrike" cap="none" normalizeH="0" baseline="0" noProof="0" dirty="0">
                        <a:ln>
                          <a:noFill/>
                        </a:ln>
                        <a:solidFill>
                          <a:srgbClr val="FFFF00"/>
                        </a:solidFill>
                        <a:effectLst/>
                        <a:latin typeface="Century Schoolbook"/>
                        <a:ea typeface="ヒラギノ角ゴ Pro W3" charset="0"/>
                        <a:cs typeface="Century Schoolbook"/>
                      </a:endParaRPr>
                    </a:p>
                  </a:txBody>
                  <a:tcPr marL="9525" marR="9525" marT="9525" marB="0" anchor="b" horzOverflow="overflow">
                    <a:lnL>
                      <a:noFill/>
                    </a:lnL>
                    <a:lnR>
                      <a:noFill/>
                    </a:lnR>
                    <a:lnT>
                      <a:noFill/>
                    </a:lnT>
                    <a:lnB>
                      <a:noFill/>
                    </a:lnB>
                    <a:lnTlToBr>
                      <a:noFill/>
                    </a:lnTlToBr>
                    <a:lnBlToTr>
                      <a:noFill/>
                    </a:lnBlToTr>
                    <a:noFill/>
                  </a:tcPr>
                </a:tc>
              </a:tr>
            </a:tbl>
          </a:graphicData>
        </a:graphic>
      </p:graphicFrame>
      <p:sp>
        <p:nvSpPr>
          <p:cNvPr id="13" name="Title 8"/>
          <p:cNvSpPr txBox="1">
            <a:spLocks/>
          </p:cNvSpPr>
          <p:nvPr/>
        </p:nvSpPr>
        <p:spPr>
          <a:xfrm>
            <a:off x="1288390" y="-57036"/>
            <a:ext cx="8807570" cy="655608"/>
          </a:xfrm>
          <a:prstGeom prst="rect">
            <a:avLst/>
          </a:prstGeom>
        </p:spPr>
        <p:txBody>
          <a:bodyPr vert="horz" lIns="91440" tIns="45720" rIns="91440" bIns="4572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Futura Std Medium" pitchFamily="34" charset="0"/>
                <a:ea typeface="+mj-ea"/>
                <a:cs typeface="+mj-cs"/>
              </a:rPr>
              <a:t>Dapagliflozin</a:t>
            </a: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Futura Std Medium" pitchFamily="34" charset="0"/>
                <a:ea typeface="+mj-ea"/>
                <a:cs typeface="+mj-cs"/>
              </a:rPr>
              <a:t>: Cardiovascular Risk</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Futura Std Medium" pitchFamily="34" charset="0"/>
              <a:ea typeface="+mj-ea"/>
              <a:cs typeface="+mj-cs"/>
            </a:endParaRPr>
          </a:p>
        </p:txBody>
      </p:sp>
      <p:sp>
        <p:nvSpPr>
          <p:cNvPr id="14" name="Rectangle 13"/>
          <p:cNvSpPr/>
          <p:nvPr/>
        </p:nvSpPr>
        <p:spPr>
          <a:xfrm>
            <a:off x="3079078" y="882134"/>
            <a:ext cx="2147643" cy="369332"/>
          </a:xfrm>
          <a:prstGeom prst="rect">
            <a:avLst/>
          </a:prstGeom>
        </p:spPr>
        <p:txBody>
          <a:bodyPr wrap="none">
            <a:spAutoFit/>
          </a:bodyPr>
          <a:lstStyle/>
          <a:p>
            <a:pPr lvl="0" algn="ctr" fontAlgn="base">
              <a:spcBef>
                <a:spcPct val="0"/>
              </a:spcBef>
              <a:spcAft>
                <a:spcPct val="0"/>
              </a:spcAft>
              <a:tabLst>
                <a:tab pos="1295400" algn="l"/>
              </a:tabLst>
            </a:pPr>
            <a:r>
              <a:rPr lang="en-US" b="1" dirty="0" smtClean="0">
                <a:solidFill>
                  <a:srgbClr val="A90F03"/>
                </a:solidFill>
                <a:latin typeface="Futura Std Book"/>
                <a:ea typeface="Calibri Bold" charset="0"/>
                <a:cs typeface="Calibri Bold" charset="0"/>
                <a:sym typeface="Calibri Bold" charset="0"/>
              </a:rPr>
              <a:t>Phase 2/3 Studies</a:t>
            </a:r>
          </a:p>
        </p:txBody>
      </p:sp>
      <p:sp>
        <p:nvSpPr>
          <p:cNvPr id="17"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39</a:t>
            </a:fld>
            <a:endParaRPr lang="en-CA" dirty="0">
              <a:solidFill>
                <a:prstClr val="white">
                  <a:alpha val="99000"/>
                </a:prstClr>
              </a:solidFill>
              <a:latin typeface="Century Gothic"/>
              <a:cs typeface="Century Gothic"/>
            </a:endParaRPr>
          </a:p>
        </p:txBody>
      </p:sp>
    </p:spTree>
    <p:custDataLst>
      <p:tags r:id="rId1"/>
    </p:custDataLst>
    <p:extLst>
      <p:ext uri="{BB962C8B-B14F-4D97-AF65-F5344CB8AC3E}">
        <p14:creationId xmlns:p14="http://schemas.microsoft.com/office/powerpoint/2010/main" val="2453477202"/>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1475546" y="-290513"/>
            <a:ext cx="8196262" cy="936626"/>
          </a:xfrm>
        </p:spPr>
        <p:txBody>
          <a:bodyPr>
            <a:normAutofit/>
          </a:bodyPr>
          <a:lstStyle/>
          <a:p>
            <a:r>
              <a:rPr lang="en-US" b="1" dirty="0" smtClean="0"/>
              <a:t>LEARNING OBJECTIVES</a:t>
            </a:r>
            <a:endParaRPr lang="en-US" b="1" dirty="0"/>
          </a:p>
        </p:txBody>
      </p:sp>
      <p:sp>
        <p:nvSpPr>
          <p:cNvPr id="113667" name="Content Placeholder 2"/>
          <p:cNvSpPr>
            <a:spLocks noGrp="1"/>
          </p:cNvSpPr>
          <p:nvPr>
            <p:ph idx="4294967295"/>
          </p:nvPr>
        </p:nvSpPr>
        <p:spPr>
          <a:xfrm>
            <a:off x="277812" y="1452130"/>
            <a:ext cx="8642350" cy="4103688"/>
          </a:xfrm>
        </p:spPr>
        <p:txBody>
          <a:bodyPr/>
          <a:lstStyle/>
          <a:p>
            <a:r>
              <a:rPr lang="fr-CA" sz="2400" dirty="0" err="1" smtClean="0">
                <a:solidFill>
                  <a:srgbClr val="000000"/>
                </a:solidFill>
              </a:rPr>
              <a:t>Describe</a:t>
            </a:r>
            <a:r>
              <a:rPr lang="fr-CA" sz="2400" dirty="0" smtClean="0">
                <a:solidFill>
                  <a:srgbClr val="000000"/>
                </a:solidFill>
              </a:rPr>
              <a:t>  the </a:t>
            </a:r>
            <a:r>
              <a:rPr lang="fr-CA" sz="2400" dirty="0" err="1" smtClean="0">
                <a:solidFill>
                  <a:srgbClr val="000000"/>
                </a:solidFill>
              </a:rPr>
              <a:t>mechanism</a:t>
            </a:r>
            <a:r>
              <a:rPr lang="fr-CA" sz="2400" dirty="0" smtClean="0">
                <a:solidFill>
                  <a:srgbClr val="000000"/>
                </a:solidFill>
              </a:rPr>
              <a:t> for the </a:t>
            </a:r>
            <a:r>
              <a:rPr lang="fr-CA" sz="2400" dirty="0" err="1" smtClean="0">
                <a:solidFill>
                  <a:srgbClr val="000000"/>
                </a:solidFill>
              </a:rPr>
              <a:t>reabsorption</a:t>
            </a:r>
            <a:r>
              <a:rPr lang="fr-CA" sz="2400" dirty="0" smtClean="0">
                <a:solidFill>
                  <a:srgbClr val="000000"/>
                </a:solidFill>
              </a:rPr>
              <a:t> of glucose in the </a:t>
            </a:r>
            <a:r>
              <a:rPr lang="fr-CA" sz="2400" dirty="0" err="1" smtClean="0">
                <a:solidFill>
                  <a:srgbClr val="000000"/>
                </a:solidFill>
              </a:rPr>
              <a:t>kidneys</a:t>
            </a:r>
            <a:r>
              <a:rPr lang="fr-CA" sz="2400" dirty="0" smtClean="0">
                <a:solidFill>
                  <a:srgbClr val="000000"/>
                </a:solidFill>
              </a:rPr>
              <a:t>;</a:t>
            </a:r>
          </a:p>
          <a:p>
            <a:endParaRPr lang="fr-CA" sz="2400" dirty="0" smtClean="0">
              <a:solidFill>
                <a:srgbClr val="000000"/>
              </a:solidFill>
            </a:endParaRPr>
          </a:p>
          <a:p>
            <a:r>
              <a:rPr lang="fr-CA" dirty="0" err="1" smtClean="0">
                <a:solidFill>
                  <a:srgbClr val="000000"/>
                </a:solidFill>
              </a:rPr>
              <a:t>Describe</a:t>
            </a:r>
            <a:r>
              <a:rPr lang="fr-CA" dirty="0" smtClean="0">
                <a:solidFill>
                  <a:srgbClr val="000000"/>
                </a:solidFill>
              </a:rPr>
              <a:t> the SGLT2 </a:t>
            </a:r>
            <a:r>
              <a:rPr lang="fr-CA" dirty="0" err="1" smtClean="0">
                <a:solidFill>
                  <a:srgbClr val="000000"/>
                </a:solidFill>
              </a:rPr>
              <a:t>inhibitors</a:t>
            </a:r>
            <a:r>
              <a:rPr lang="fr-CA" sz="2400" dirty="0" smtClean="0">
                <a:solidFill>
                  <a:srgbClr val="000000"/>
                </a:solidFill>
              </a:rPr>
              <a:t>  (sodium/glucose </a:t>
            </a:r>
            <a:r>
              <a:rPr lang="fr-CA" sz="2400" i="1" dirty="0" err="1" smtClean="0">
                <a:solidFill>
                  <a:srgbClr val="000000"/>
                </a:solidFill>
              </a:rPr>
              <a:t>cotransporter</a:t>
            </a:r>
            <a:r>
              <a:rPr lang="fr-CA" sz="2400" i="1" dirty="0" smtClean="0">
                <a:solidFill>
                  <a:srgbClr val="000000"/>
                </a:solidFill>
              </a:rPr>
              <a:t> 2</a:t>
            </a:r>
            <a:r>
              <a:rPr lang="fr-CA" sz="2400" dirty="0" smtClean="0">
                <a:solidFill>
                  <a:srgbClr val="000000"/>
                </a:solidFill>
              </a:rPr>
              <a:t>), </a:t>
            </a:r>
            <a:r>
              <a:rPr lang="fr-CA" sz="2400" dirty="0" err="1" smtClean="0">
                <a:solidFill>
                  <a:srgbClr val="000000"/>
                </a:solidFill>
              </a:rPr>
              <a:t>their</a:t>
            </a:r>
            <a:r>
              <a:rPr lang="fr-CA" sz="2400" dirty="0" smtClean="0">
                <a:solidFill>
                  <a:srgbClr val="000000"/>
                </a:solidFill>
              </a:rPr>
              <a:t> mode of action and </a:t>
            </a:r>
            <a:r>
              <a:rPr lang="fr-CA" sz="2400" dirty="0" err="1" smtClean="0">
                <a:solidFill>
                  <a:srgbClr val="000000"/>
                </a:solidFill>
              </a:rPr>
              <a:t>pharmacodynamic</a:t>
            </a:r>
            <a:r>
              <a:rPr lang="fr-CA" sz="2400" dirty="0" smtClean="0">
                <a:solidFill>
                  <a:srgbClr val="000000"/>
                </a:solidFill>
              </a:rPr>
              <a:t> </a:t>
            </a:r>
            <a:r>
              <a:rPr lang="fr-CA" sz="2400" dirty="0" err="1" smtClean="0">
                <a:solidFill>
                  <a:srgbClr val="000000"/>
                </a:solidFill>
              </a:rPr>
              <a:t>effects</a:t>
            </a:r>
            <a:r>
              <a:rPr lang="fr-CA" sz="2400" dirty="0" smtClean="0">
                <a:solidFill>
                  <a:srgbClr val="000000"/>
                </a:solidFill>
              </a:rPr>
              <a:t>; </a:t>
            </a:r>
          </a:p>
          <a:p>
            <a:endParaRPr lang="fr-CA" sz="2400" dirty="0" smtClean="0">
              <a:solidFill>
                <a:srgbClr val="000000"/>
              </a:solidFill>
            </a:endParaRPr>
          </a:p>
          <a:p>
            <a:r>
              <a:rPr lang="fr-CA" sz="2400" dirty="0" err="1" smtClean="0">
                <a:solidFill>
                  <a:srgbClr val="000000"/>
                </a:solidFill>
              </a:rPr>
              <a:t>Discuss</a:t>
            </a:r>
            <a:r>
              <a:rPr lang="fr-CA" sz="2400" dirty="0" smtClean="0">
                <a:solidFill>
                  <a:srgbClr val="000000"/>
                </a:solidFill>
              </a:rPr>
              <a:t> the </a:t>
            </a:r>
            <a:r>
              <a:rPr lang="fr-CA" sz="2400" dirty="0" err="1" smtClean="0">
                <a:solidFill>
                  <a:srgbClr val="000000"/>
                </a:solidFill>
              </a:rPr>
              <a:t>potential</a:t>
            </a:r>
            <a:r>
              <a:rPr lang="fr-CA" sz="2400" dirty="0" smtClean="0">
                <a:solidFill>
                  <a:srgbClr val="000000"/>
                </a:solidFill>
              </a:rPr>
              <a:t> </a:t>
            </a:r>
            <a:r>
              <a:rPr lang="fr-CA" sz="2400" dirty="0" err="1" smtClean="0">
                <a:solidFill>
                  <a:srgbClr val="000000"/>
                </a:solidFill>
              </a:rPr>
              <a:t>role</a:t>
            </a:r>
            <a:r>
              <a:rPr lang="fr-CA" sz="2400" dirty="0" smtClean="0">
                <a:solidFill>
                  <a:srgbClr val="000000"/>
                </a:solidFill>
              </a:rPr>
              <a:t> of SGLT2 </a:t>
            </a:r>
            <a:r>
              <a:rPr lang="fr-CA" sz="2400" dirty="0" err="1" smtClean="0">
                <a:solidFill>
                  <a:srgbClr val="000000"/>
                </a:solidFill>
              </a:rPr>
              <a:t>inhibitors</a:t>
            </a:r>
            <a:r>
              <a:rPr lang="fr-CA" sz="2400" dirty="0" smtClean="0">
                <a:solidFill>
                  <a:srgbClr val="000000"/>
                </a:solidFill>
              </a:rPr>
              <a:t> in the </a:t>
            </a:r>
            <a:r>
              <a:rPr lang="fr-CA" sz="2400" dirty="0" err="1" smtClean="0">
                <a:solidFill>
                  <a:srgbClr val="000000"/>
                </a:solidFill>
              </a:rPr>
              <a:t>treatment</a:t>
            </a:r>
            <a:r>
              <a:rPr lang="fr-CA" sz="2400" dirty="0" smtClean="0">
                <a:solidFill>
                  <a:srgbClr val="000000"/>
                </a:solidFill>
              </a:rPr>
              <a:t> of type 2 </a:t>
            </a:r>
            <a:r>
              <a:rPr lang="fr-CA" sz="2400" dirty="0" err="1" smtClean="0">
                <a:solidFill>
                  <a:srgbClr val="000000"/>
                </a:solidFill>
              </a:rPr>
              <a:t>diabetes</a:t>
            </a:r>
            <a:r>
              <a:rPr lang="fr-CA" sz="2400" dirty="0" smtClean="0">
                <a:solidFill>
                  <a:srgbClr val="000000"/>
                </a:solidFill>
              </a:rPr>
              <a:t>;</a:t>
            </a:r>
            <a:endParaRPr lang="fr-CA" sz="2400" dirty="0">
              <a:solidFill>
                <a:srgbClr val="000000"/>
              </a:solidFill>
            </a:endParaRPr>
          </a:p>
        </p:txBody>
      </p:sp>
      <p:sp>
        <p:nvSpPr>
          <p:cNvPr id="113668" name="Slide Number Placeholder 4"/>
          <p:cNvSpPr txBox="1">
            <a:spLocks noGrp="1"/>
          </p:cNvSpPr>
          <p:nvPr/>
        </p:nvSpPr>
        <p:spPr bwMode="auto">
          <a:xfrm>
            <a:off x="8500096" y="1188485"/>
            <a:ext cx="549275" cy="365125"/>
          </a:xfrm>
          <a:prstGeom prst="rect">
            <a:avLst/>
          </a:prstGeom>
          <a:noFill/>
          <a:ln w="9525">
            <a:noFill/>
            <a:miter lim="800000"/>
            <a:headEnd/>
            <a:tailEnd/>
          </a:ln>
        </p:spPr>
        <p:txBody>
          <a:bodyPr anchor="ctr">
            <a:prstTxWarp prst="textNoShape">
              <a:avLst/>
            </a:prstTxWarp>
          </a:bodyPr>
          <a:lstStyle/>
          <a:p>
            <a:pPr algn="ctr" eaLnBrk="0" hangingPunct="0">
              <a:buSzPct val="100000"/>
            </a:pPr>
            <a:fld id="{ACEA366F-20A1-454F-BBAA-000F40033A24}" type="slidenum">
              <a:rPr lang="en-US" sz="1600" b="1">
                <a:solidFill>
                  <a:schemeClr val="bg1"/>
                </a:solidFill>
                <a:latin typeface="Calibri" pitchFamily="-84" charset="0"/>
              </a:rPr>
              <a:pPr algn="ctr" eaLnBrk="0" hangingPunct="0">
                <a:buSzPct val="100000"/>
              </a:pPr>
              <a:t>4</a:t>
            </a:fld>
            <a:endParaRPr lang="en-US" sz="1600" b="1" dirty="0">
              <a:solidFill>
                <a:schemeClr val="bg1"/>
              </a:solidFill>
              <a:latin typeface="Calibri" pitchFamily="-84" charset="0"/>
            </a:endParaRPr>
          </a:p>
        </p:txBody>
      </p:sp>
      <p:sp>
        <p:nvSpPr>
          <p:cNvPr id="6"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a:t>
            </a:fld>
            <a:endParaRPr lang="en-CA" dirty="0">
              <a:solidFill>
                <a:prstClr val="white">
                  <a:alpha val="99000"/>
                </a:prstClr>
              </a:solidFill>
              <a:latin typeface="Century Gothic"/>
              <a:cs typeface="Century Gothic"/>
            </a:endParaRP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3150" y="4673600"/>
            <a:ext cx="69850" cy="68263"/>
          </a:xfrm>
          <a:custGeom>
            <a:avLst/>
            <a:gdLst/>
            <a:ahLst/>
            <a:cxnLst/>
            <a:rect l="l" t="t" r="r" b="b"/>
            <a:pathLst>
              <a:path w="77724" h="78486">
                <a:moveTo>
                  <a:pt x="77724" y="39624"/>
                </a:moveTo>
                <a:lnTo>
                  <a:pt x="38862" y="0"/>
                </a:lnTo>
                <a:lnTo>
                  <a:pt x="0" y="39624"/>
                </a:lnTo>
                <a:lnTo>
                  <a:pt x="38862" y="78486"/>
                </a:lnTo>
                <a:lnTo>
                  <a:pt x="77724" y="39624"/>
                </a:lnTo>
                <a:close/>
              </a:path>
            </a:pathLst>
          </a:custGeom>
          <a:solidFill>
            <a:srgbClr val="794E00"/>
          </a:solidFill>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3" name="object 3"/>
          <p:cNvSpPr/>
          <p:nvPr/>
        </p:nvSpPr>
        <p:spPr>
          <a:xfrm>
            <a:off x="2338388" y="4668838"/>
            <a:ext cx="79375" cy="77787"/>
          </a:xfrm>
          <a:custGeom>
            <a:avLst/>
            <a:gdLst/>
            <a:ahLst/>
            <a:cxnLst/>
            <a:rect l="l" t="t" r="r" b="b"/>
            <a:pathLst>
              <a:path w="88392" h="87629">
                <a:moveTo>
                  <a:pt x="88392" y="44958"/>
                </a:moveTo>
                <a:lnTo>
                  <a:pt x="88392" y="42672"/>
                </a:lnTo>
                <a:lnTo>
                  <a:pt x="45720" y="0"/>
                </a:lnTo>
                <a:lnTo>
                  <a:pt x="42672" y="0"/>
                </a:lnTo>
                <a:lnTo>
                  <a:pt x="40386" y="1524"/>
                </a:lnTo>
                <a:lnTo>
                  <a:pt x="1524" y="40386"/>
                </a:lnTo>
                <a:lnTo>
                  <a:pt x="0" y="42672"/>
                </a:lnTo>
                <a:lnTo>
                  <a:pt x="0" y="44958"/>
                </a:lnTo>
                <a:lnTo>
                  <a:pt x="1524" y="47244"/>
                </a:lnTo>
                <a:lnTo>
                  <a:pt x="8382" y="54102"/>
                </a:lnTo>
                <a:lnTo>
                  <a:pt x="8382" y="40386"/>
                </a:lnTo>
                <a:lnTo>
                  <a:pt x="11811" y="43815"/>
                </a:lnTo>
                <a:lnTo>
                  <a:pt x="40386" y="15240"/>
                </a:lnTo>
                <a:lnTo>
                  <a:pt x="40386" y="8382"/>
                </a:lnTo>
                <a:lnTo>
                  <a:pt x="47244" y="8382"/>
                </a:lnTo>
                <a:lnTo>
                  <a:pt x="47244" y="15240"/>
                </a:lnTo>
                <a:lnTo>
                  <a:pt x="75819" y="43815"/>
                </a:lnTo>
                <a:lnTo>
                  <a:pt x="79248" y="40386"/>
                </a:lnTo>
                <a:lnTo>
                  <a:pt x="79248" y="54102"/>
                </a:lnTo>
                <a:lnTo>
                  <a:pt x="88392" y="44958"/>
                </a:lnTo>
                <a:close/>
              </a:path>
              <a:path w="88392" h="87629">
                <a:moveTo>
                  <a:pt x="11811" y="43815"/>
                </a:moveTo>
                <a:lnTo>
                  <a:pt x="8382" y="40386"/>
                </a:lnTo>
                <a:lnTo>
                  <a:pt x="8382" y="47244"/>
                </a:lnTo>
                <a:lnTo>
                  <a:pt x="11811" y="43815"/>
                </a:lnTo>
                <a:close/>
              </a:path>
              <a:path w="88392" h="87629">
                <a:moveTo>
                  <a:pt x="43815" y="75819"/>
                </a:moveTo>
                <a:lnTo>
                  <a:pt x="11811" y="43815"/>
                </a:lnTo>
                <a:lnTo>
                  <a:pt x="8382" y="47244"/>
                </a:lnTo>
                <a:lnTo>
                  <a:pt x="8382" y="54102"/>
                </a:lnTo>
                <a:lnTo>
                  <a:pt x="40386" y="86106"/>
                </a:lnTo>
                <a:lnTo>
                  <a:pt x="40386" y="79248"/>
                </a:lnTo>
                <a:lnTo>
                  <a:pt x="43815" y="75819"/>
                </a:lnTo>
                <a:close/>
              </a:path>
              <a:path w="88392" h="87629">
                <a:moveTo>
                  <a:pt x="47244" y="8382"/>
                </a:moveTo>
                <a:lnTo>
                  <a:pt x="40386" y="8382"/>
                </a:lnTo>
                <a:lnTo>
                  <a:pt x="43815" y="11811"/>
                </a:lnTo>
                <a:lnTo>
                  <a:pt x="47244" y="8382"/>
                </a:lnTo>
                <a:close/>
              </a:path>
              <a:path w="88392" h="87629">
                <a:moveTo>
                  <a:pt x="43815" y="11811"/>
                </a:moveTo>
                <a:lnTo>
                  <a:pt x="40386" y="8382"/>
                </a:lnTo>
                <a:lnTo>
                  <a:pt x="40386" y="15240"/>
                </a:lnTo>
                <a:lnTo>
                  <a:pt x="43815" y="11811"/>
                </a:lnTo>
                <a:close/>
              </a:path>
              <a:path w="88392" h="87629">
                <a:moveTo>
                  <a:pt x="47244" y="79248"/>
                </a:moveTo>
                <a:lnTo>
                  <a:pt x="43815" y="75819"/>
                </a:lnTo>
                <a:lnTo>
                  <a:pt x="40386" y="79248"/>
                </a:lnTo>
                <a:lnTo>
                  <a:pt x="47244" y="79248"/>
                </a:lnTo>
                <a:close/>
              </a:path>
              <a:path w="88392" h="87629">
                <a:moveTo>
                  <a:pt x="47244" y="86106"/>
                </a:moveTo>
                <a:lnTo>
                  <a:pt x="47244" y="79248"/>
                </a:lnTo>
                <a:lnTo>
                  <a:pt x="40386" y="79248"/>
                </a:lnTo>
                <a:lnTo>
                  <a:pt x="40386" y="86106"/>
                </a:lnTo>
                <a:lnTo>
                  <a:pt x="42672" y="87630"/>
                </a:lnTo>
                <a:lnTo>
                  <a:pt x="45720" y="87630"/>
                </a:lnTo>
                <a:lnTo>
                  <a:pt x="47244" y="86106"/>
                </a:lnTo>
                <a:close/>
              </a:path>
              <a:path w="88392" h="87629">
                <a:moveTo>
                  <a:pt x="47244" y="15240"/>
                </a:moveTo>
                <a:lnTo>
                  <a:pt x="47244" y="8382"/>
                </a:lnTo>
                <a:lnTo>
                  <a:pt x="43815" y="11811"/>
                </a:lnTo>
                <a:lnTo>
                  <a:pt x="47244" y="15240"/>
                </a:lnTo>
                <a:close/>
              </a:path>
              <a:path w="88392" h="87629">
                <a:moveTo>
                  <a:pt x="79248" y="54102"/>
                </a:moveTo>
                <a:lnTo>
                  <a:pt x="79248" y="47244"/>
                </a:lnTo>
                <a:lnTo>
                  <a:pt x="75819" y="43815"/>
                </a:lnTo>
                <a:lnTo>
                  <a:pt x="43815" y="75819"/>
                </a:lnTo>
                <a:lnTo>
                  <a:pt x="47244" y="79248"/>
                </a:lnTo>
                <a:lnTo>
                  <a:pt x="47244" y="86106"/>
                </a:lnTo>
                <a:lnTo>
                  <a:pt x="79248" y="54102"/>
                </a:lnTo>
                <a:close/>
              </a:path>
              <a:path w="88392" h="87629">
                <a:moveTo>
                  <a:pt x="79248" y="47244"/>
                </a:moveTo>
                <a:lnTo>
                  <a:pt x="79248" y="40386"/>
                </a:lnTo>
                <a:lnTo>
                  <a:pt x="75819" y="43815"/>
                </a:lnTo>
                <a:lnTo>
                  <a:pt x="79248" y="47244"/>
                </a:lnTo>
                <a:close/>
              </a:path>
            </a:pathLst>
          </a:custGeom>
          <a:solidFill>
            <a:srgbClr val="794E00"/>
          </a:solidFill>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395268" name="object 4"/>
          <p:cNvSpPr>
            <a:spLocks noGrp="1"/>
          </p:cNvSpPr>
          <p:nvPr>
            <p:ph type="title"/>
          </p:nvPr>
        </p:nvSpPr>
        <p:spPr>
          <a:xfrm>
            <a:off x="1382713" y="-330700"/>
            <a:ext cx="8207375" cy="944562"/>
          </a:xfrm>
        </p:spPr>
        <p:txBody>
          <a:bodyPr tIns="279431">
            <a:normAutofit/>
          </a:bodyPr>
          <a:lstStyle/>
          <a:p>
            <a:pPr marL="11113" eaLnBrk="1" hangingPunct="1">
              <a:lnSpc>
                <a:spcPts val="2988"/>
              </a:lnSpc>
            </a:pPr>
            <a:r>
              <a:rPr lang="fr-CA" b="1" dirty="0" err="1" smtClean="0">
                <a:solidFill>
                  <a:srgbClr val="FFFFFF"/>
                </a:solidFill>
                <a:latin typeface="Trebuchet MS"/>
                <a:ea typeface="Arial" pitchFamily="-1" charset="0"/>
                <a:cs typeface="Trebuchet MS"/>
              </a:rPr>
              <a:t>Canagliflozin</a:t>
            </a:r>
            <a:r>
              <a:rPr lang="fr-CA" b="1" dirty="0" smtClean="0">
                <a:solidFill>
                  <a:srgbClr val="FFFFFF"/>
                </a:solidFill>
                <a:latin typeface="Trebuchet MS"/>
                <a:ea typeface="Arial" pitchFamily="-1" charset="0"/>
                <a:cs typeface="Trebuchet MS"/>
              </a:rPr>
              <a:t> : </a:t>
            </a:r>
            <a:r>
              <a:rPr lang="fr-CA" b="1" dirty="0" err="1" smtClean="0">
                <a:solidFill>
                  <a:srgbClr val="FFFFFF"/>
                </a:solidFill>
                <a:latin typeface="Trebuchet MS"/>
                <a:ea typeface="Arial" pitchFamily="-1" charset="0"/>
                <a:cs typeface="Trebuchet MS"/>
              </a:rPr>
              <a:t>MACE-plus</a:t>
            </a:r>
            <a:endParaRPr lang="fr-CA" b="1" dirty="0">
              <a:solidFill>
                <a:srgbClr val="FFFFFF"/>
              </a:solidFill>
              <a:latin typeface="Trebuchet MS"/>
              <a:ea typeface="Arial" pitchFamily="-1" charset="0"/>
              <a:cs typeface="Trebuchet MS"/>
            </a:endParaRPr>
          </a:p>
        </p:txBody>
      </p:sp>
      <p:sp>
        <p:nvSpPr>
          <p:cNvPr id="395269" name="object 5"/>
          <p:cNvSpPr txBox="1">
            <a:spLocks noChangeArrowheads="1"/>
          </p:cNvSpPr>
          <p:nvPr/>
        </p:nvSpPr>
        <p:spPr bwMode="auto">
          <a:xfrm>
            <a:off x="648641" y="6149275"/>
            <a:ext cx="8043863" cy="282575"/>
          </a:xfrm>
          <a:prstGeom prst="rect">
            <a:avLst/>
          </a:prstGeom>
          <a:noFill/>
          <a:ln w="9525">
            <a:noFill/>
            <a:miter lim="800000"/>
            <a:headEnd/>
            <a:tailEnd/>
          </a:ln>
        </p:spPr>
        <p:txBody>
          <a:bodyPr lIns="0" tIns="0" rIns="0" bIns="0">
            <a:prstTxWarp prst="textNoShape">
              <a:avLst/>
            </a:prstTxWarp>
          </a:bodyPr>
          <a:lstStyle/>
          <a:p>
            <a:pPr marL="11113" defTabSz="812800"/>
            <a:r>
              <a:rPr lang="fr-CA" sz="900" b="1" i="1" dirty="0" smtClean="0">
                <a:solidFill>
                  <a:srgbClr val="000000"/>
                </a:solidFill>
                <a:latin typeface="Century Schoolbook"/>
                <a:ea typeface="Arial" pitchFamily="-1" charset="0"/>
                <a:cs typeface="Century Schoolbook"/>
              </a:rPr>
              <a:t>Note </a:t>
            </a:r>
            <a:r>
              <a:rPr lang="fr-CA" sz="900" i="1" dirty="0" smtClean="0">
                <a:solidFill>
                  <a:srgbClr val="000000"/>
                </a:solidFill>
                <a:latin typeface="Century Schoolbook"/>
                <a:ea typeface="Arial" pitchFamily="-1" charset="0"/>
                <a:cs typeface="Century Schoolbook"/>
              </a:rPr>
              <a:t>: </a:t>
            </a:r>
            <a:r>
              <a:rPr lang="fr-CA" sz="900" i="1" dirty="0" err="1" smtClean="0">
                <a:solidFill>
                  <a:srgbClr val="000000"/>
                </a:solidFill>
                <a:latin typeface="Century Schoolbook"/>
                <a:ea typeface="Arial" pitchFamily="-1" charset="0"/>
                <a:cs typeface="Century Schoolbook"/>
              </a:rPr>
              <a:t>Includes</a:t>
            </a:r>
            <a:r>
              <a:rPr lang="fr-CA" sz="900" i="1" dirty="0" smtClean="0">
                <a:solidFill>
                  <a:srgbClr val="000000"/>
                </a:solidFill>
                <a:latin typeface="Century Schoolbook"/>
                <a:ea typeface="Arial" pitchFamily="-1" charset="0"/>
                <a:cs typeface="Century Schoolbook"/>
              </a:rPr>
              <a:t> all </a:t>
            </a:r>
            <a:r>
              <a:rPr lang="fr-CA" sz="900" i="1" dirty="0" err="1" smtClean="0">
                <a:solidFill>
                  <a:srgbClr val="000000"/>
                </a:solidFill>
                <a:latin typeface="Century Schoolbook"/>
                <a:ea typeface="Arial" pitchFamily="-1" charset="0"/>
                <a:cs typeface="Century Schoolbook"/>
              </a:rPr>
              <a:t>studies</a:t>
            </a:r>
            <a:r>
              <a:rPr lang="fr-CA" sz="900" i="1" dirty="0" smtClean="0">
                <a:solidFill>
                  <a:srgbClr val="000000"/>
                </a:solidFill>
                <a:latin typeface="Century Schoolbook"/>
                <a:ea typeface="Arial" pitchFamily="-1" charset="0"/>
                <a:cs typeface="Century Schoolbook"/>
              </a:rPr>
              <a:t> </a:t>
            </a:r>
            <a:r>
              <a:rPr lang="fr-CA" sz="900" i="1" dirty="0" err="1" smtClean="0">
                <a:solidFill>
                  <a:srgbClr val="000000"/>
                </a:solidFill>
                <a:latin typeface="Century Schoolbook"/>
                <a:ea typeface="Arial" pitchFamily="-1" charset="0"/>
                <a:cs typeface="Century Schoolbook"/>
              </a:rPr>
              <a:t>with</a:t>
            </a:r>
            <a:r>
              <a:rPr lang="fr-CA" sz="900" i="1" dirty="0" smtClean="0">
                <a:solidFill>
                  <a:srgbClr val="000000"/>
                </a:solidFill>
                <a:latin typeface="Century Schoolbook"/>
                <a:ea typeface="Arial" pitchFamily="-1" charset="0"/>
                <a:cs typeface="Century Schoolbook"/>
              </a:rPr>
              <a:t> data base </a:t>
            </a:r>
            <a:r>
              <a:rPr lang="fr-CA" sz="900" i="1" dirty="0" err="1" smtClean="0">
                <a:solidFill>
                  <a:srgbClr val="000000"/>
                </a:solidFill>
                <a:latin typeface="Century Schoolbook"/>
                <a:ea typeface="Arial" pitchFamily="-1" charset="0"/>
                <a:cs typeface="Century Schoolbook"/>
              </a:rPr>
              <a:t>lock</a:t>
            </a:r>
            <a:r>
              <a:rPr lang="fr-CA" sz="900" i="1" dirty="0" smtClean="0">
                <a:solidFill>
                  <a:srgbClr val="000000"/>
                </a:solidFill>
                <a:latin typeface="Century Schoolbook"/>
                <a:ea typeface="Arial" pitchFamily="-1" charset="0"/>
                <a:cs typeface="Century Schoolbook"/>
              </a:rPr>
              <a:t> </a:t>
            </a:r>
            <a:r>
              <a:rPr lang="fr-CA" sz="900" i="1" dirty="0" err="1" smtClean="0">
                <a:solidFill>
                  <a:srgbClr val="000000"/>
                </a:solidFill>
                <a:latin typeface="Century Schoolbook"/>
                <a:ea typeface="Arial" pitchFamily="-1" charset="0"/>
                <a:cs typeface="Century Schoolbook"/>
              </a:rPr>
              <a:t>prior</a:t>
            </a:r>
            <a:r>
              <a:rPr lang="fr-CA" sz="900" i="1" dirty="0" smtClean="0">
                <a:solidFill>
                  <a:srgbClr val="000000"/>
                </a:solidFill>
                <a:latin typeface="Century Schoolbook"/>
                <a:ea typeface="Arial" pitchFamily="-1" charset="0"/>
                <a:cs typeface="Century Schoolbook"/>
              </a:rPr>
              <a:t> to </a:t>
            </a:r>
            <a:r>
              <a:rPr lang="fr-CA" sz="900" i="1" dirty="0" err="1" smtClean="0">
                <a:solidFill>
                  <a:srgbClr val="000000"/>
                </a:solidFill>
                <a:latin typeface="Century Schoolbook"/>
                <a:ea typeface="Arial" pitchFamily="-1" charset="0"/>
                <a:cs typeface="Century Schoolbook"/>
              </a:rPr>
              <a:t>January</a:t>
            </a:r>
            <a:r>
              <a:rPr lang="fr-CA" sz="900" i="1" dirty="0" smtClean="0">
                <a:solidFill>
                  <a:srgbClr val="000000"/>
                </a:solidFill>
                <a:latin typeface="Century Schoolbook"/>
                <a:ea typeface="Arial" pitchFamily="-1" charset="0"/>
                <a:cs typeface="Century Schoolbook"/>
              </a:rPr>
              <a:t> 31, 2012; </a:t>
            </a:r>
            <a:r>
              <a:rPr lang="fr-CA" sz="900" i="1" dirty="0" err="1" smtClean="0">
                <a:solidFill>
                  <a:srgbClr val="000000"/>
                </a:solidFill>
                <a:latin typeface="Century Schoolbook"/>
                <a:ea typeface="Arial" pitchFamily="-1" charset="0"/>
                <a:cs typeface="Century Schoolbook"/>
              </a:rPr>
              <a:t>mTTT</a:t>
            </a:r>
            <a:r>
              <a:rPr lang="fr-CA" sz="900" i="1" dirty="0" smtClean="0">
                <a:solidFill>
                  <a:srgbClr val="000000"/>
                </a:solidFill>
                <a:latin typeface="Century Schoolbook"/>
                <a:ea typeface="Arial" pitchFamily="-1" charset="0"/>
                <a:cs typeface="Century Schoolbook"/>
              </a:rPr>
              <a:t> </a:t>
            </a:r>
            <a:r>
              <a:rPr lang="fr-CA" sz="900" i="1" dirty="0" err="1" smtClean="0">
                <a:solidFill>
                  <a:srgbClr val="000000"/>
                </a:solidFill>
                <a:latin typeface="Century Schoolbook"/>
                <a:ea typeface="Arial" pitchFamily="-1" charset="0"/>
                <a:cs typeface="Century Schoolbook"/>
              </a:rPr>
              <a:t>analysis</a:t>
            </a:r>
            <a:r>
              <a:rPr lang="fr-CA" sz="900" i="1" dirty="0" smtClean="0">
                <a:solidFill>
                  <a:srgbClr val="000000"/>
                </a:solidFill>
                <a:latin typeface="Century Schoolbook"/>
                <a:ea typeface="Arial" pitchFamily="-1" charset="0"/>
                <a:cs typeface="Century Schoolbook"/>
              </a:rPr>
              <a:t> set; </a:t>
            </a:r>
            <a:r>
              <a:rPr lang="fr-CA" sz="900" i="1" dirty="0" err="1" smtClean="0">
                <a:solidFill>
                  <a:srgbClr val="000000"/>
                </a:solidFill>
                <a:latin typeface="Century Schoolbook"/>
                <a:ea typeface="Arial" pitchFamily="-1" charset="0"/>
                <a:cs typeface="Century Schoolbook"/>
              </a:rPr>
              <a:t>events</a:t>
            </a:r>
            <a:r>
              <a:rPr lang="fr-CA" sz="900" i="1" dirty="0" smtClean="0">
                <a:solidFill>
                  <a:srgbClr val="000000"/>
                </a:solidFill>
                <a:latin typeface="Century Schoolbook"/>
                <a:ea typeface="Arial" pitchFamily="-1" charset="0"/>
                <a:cs typeface="Century Schoolbook"/>
              </a:rPr>
              <a:t> </a:t>
            </a:r>
            <a:r>
              <a:rPr lang="fr-CA" sz="900" i="1" dirty="0" err="1" smtClean="0">
                <a:solidFill>
                  <a:srgbClr val="000000"/>
                </a:solidFill>
                <a:latin typeface="Century Schoolbook"/>
                <a:ea typeface="Arial" pitchFamily="-1" charset="0"/>
                <a:cs typeface="Century Schoolbook"/>
              </a:rPr>
              <a:t>within</a:t>
            </a:r>
            <a:r>
              <a:rPr lang="fr-CA" sz="900" i="1" dirty="0" smtClean="0">
                <a:solidFill>
                  <a:srgbClr val="000000"/>
                </a:solidFill>
                <a:latin typeface="Century Schoolbook"/>
                <a:ea typeface="Arial" pitchFamily="-1" charset="0"/>
                <a:cs typeface="Century Schoolbook"/>
              </a:rPr>
              <a:t> 30 </a:t>
            </a:r>
            <a:r>
              <a:rPr lang="fr-CA" sz="900" i="1" dirty="0" err="1" smtClean="0">
                <a:solidFill>
                  <a:srgbClr val="000000"/>
                </a:solidFill>
                <a:latin typeface="Century Schoolbook"/>
                <a:ea typeface="Arial" pitchFamily="-1" charset="0"/>
                <a:cs typeface="Century Schoolbook"/>
              </a:rPr>
              <a:t>days</a:t>
            </a:r>
            <a:r>
              <a:rPr lang="fr-CA" sz="900" i="1" dirty="0" smtClean="0">
                <a:solidFill>
                  <a:srgbClr val="000000"/>
                </a:solidFill>
                <a:latin typeface="Century Schoolbook"/>
                <a:ea typeface="Arial" pitchFamily="-1" charset="0"/>
                <a:cs typeface="Century Schoolbook"/>
              </a:rPr>
              <a:t> of last dose</a:t>
            </a:r>
            <a:endParaRPr lang="fr-CA" sz="900" dirty="0">
              <a:solidFill>
                <a:srgbClr val="000000"/>
              </a:solidFill>
              <a:latin typeface="Century Schoolbook"/>
              <a:ea typeface="Arial" pitchFamily="-1" charset="0"/>
              <a:cs typeface="Century Schoolbook"/>
            </a:endParaRPr>
          </a:p>
        </p:txBody>
      </p:sp>
      <p:grpSp>
        <p:nvGrpSpPr>
          <p:cNvPr id="4" name="Group 56"/>
          <p:cNvGrpSpPr/>
          <p:nvPr/>
        </p:nvGrpSpPr>
        <p:grpSpPr>
          <a:xfrm>
            <a:off x="1868488" y="1852613"/>
            <a:ext cx="6003925" cy="3105150"/>
            <a:chOff x="1868488" y="1852613"/>
            <a:chExt cx="6003925" cy="3105150"/>
          </a:xfrm>
        </p:grpSpPr>
        <p:sp>
          <p:nvSpPr>
            <p:cNvPr id="6" name="object 6"/>
            <p:cNvSpPr/>
            <p:nvPr/>
          </p:nvSpPr>
          <p:spPr>
            <a:xfrm>
              <a:off x="1870075" y="1852613"/>
              <a:ext cx="0" cy="3105150"/>
            </a:xfrm>
            <a:custGeom>
              <a:avLst/>
              <a:gdLst/>
              <a:ahLst/>
              <a:cxnLst/>
              <a:rect l="l" t="t" r="r" b="b"/>
              <a:pathLst>
                <a:path h="3518916">
                  <a:moveTo>
                    <a:pt x="0" y="0"/>
                  </a:moveTo>
                  <a:lnTo>
                    <a:pt x="0" y="3518916"/>
                  </a:lnTo>
                </a:path>
              </a:pathLst>
            </a:custGeom>
            <a:ln w="29463">
              <a:solidFill>
                <a:schemeClr val="bg1"/>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7" name="object 7"/>
            <p:cNvSpPr/>
            <p:nvPr/>
          </p:nvSpPr>
          <p:spPr>
            <a:xfrm>
              <a:off x="1868488" y="4957763"/>
              <a:ext cx="6003925" cy="0"/>
            </a:xfrm>
            <a:custGeom>
              <a:avLst/>
              <a:gdLst/>
              <a:ahLst/>
              <a:cxnLst/>
              <a:rect l="l" t="t" r="r" b="b"/>
              <a:pathLst>
                <a:path w="6604254">
                  <a:moveTo>
                    <a:pt x="6604254" y="0"/>
                  </a:moveTo>
                  <a:lnTo>
                    <a:pt x="0" y="0"/>
                  </a:lnTo>
                </a:path>
              </a:pathLst>
            </a:custGeom>
            <a:ln w="29464">
              <a:solidFill>
                <a:schemeClr val="bg1"/>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grpSp>
      <p:sp>
        <p:nvSpPr>
          <p:cNvPr id="8" name="object 8"/>
          <p:cNvSpPr/>
          <p:nvPr/>
        </p:nvSpPr>
        <p:spPr>
          <a:xfrm>
            <a:off x="1795463" y="4841875"/>
            <a:ext cx="73025" cy="0"/>
          </a:xfrm>
          <a:custGeom>
            <a:avLst/>
            <a:gdLst/>
            <a:ahLst/>
            <a:cxnLst/>
            <a:rect l="l" t="t" r="r" b="b"/>
            <a:pathLst>
              <a:path w="80772">
                <a:moveTo>
                  <a:pt x="80772" y="0"/>
                </a:moveTo>
                <a:lnTo>
                  <a:pt x="0" y="0"/>
                </a:lnTo>
              </a:path>
            </a:pathLst>
          </a:custGeom>
          <a:ln w="29464">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9" name="object 9"/>
          <p:cNvSpPr/>
          <p:nvPr/>
        </p:nvSpPr>
        <p:spPr>
          <a:xfrm>
            <a:off x="1795463" y="4265613"/>
            <a:ext cx="73025" cy="0"/>
          </a:xfrm>
          <a:custGeom>
            <a:avLst/>
            <a:gdLst/>
            <a:ahLst/>
            <a:cxnLst/>
            <a:rect l="l" t="t" r="r" b="b"/>
            <a:pathLst>
              <a:path w="80772">
                <a:moveTo>
                  <a:pt x="80772" y="0"/>
                </a:moveTo>
                <a:lnTo>
                  <a:pt x="0" y="0"/>
                </a:lnTo>
              </a:path>
            </a:pathLst>
          </a:custGeom>
          <a:ln w="30225">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0" name="object 10"/>
          <p:cNvSpPr/>
          <p:nvPr/>
        </p:nvSpPr>
        <p:spPr>
          <a:xfrm>
            <a:off x="1795463" y="3689350"/>
            <a:ext cx="73025" cy="0"/>
          </a:xfrm>
          <a:custGeom>
            <a:avLst/>
            <a:gdLst/>
            <a:ahLst/>
            <a:cxnLst/>
            <a:rect l="l" t="t" r="r" b="b"/>
            <a:pathLst>
              <a:path w="80772">
                <a:moveTo>
                  <a:pt x="80772" y="0"/>
                </a:moveTo>
                <a:lnTo>
                  <a:pt x="0" y="0"/>
                </a:lnTo>
              </a:path>
            </a:pathLst>
          </a:custGeom>
          <a:ln w="30225">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1" name="object 11"/>
          <p:cNvSpPr/>
          <p:nvPr/>
        </p:nvSpPr>
        <p:spPr>
          <a:xfrm>
            <a:off x="1795463" y="3114675"/>
            <a:ext cx="73025" cy="0"/>
          </a:xfrm>
          <a:custGeom>
            <a:avLst/>
            <a:gdLst/>
            <a:ahLst/>
            <a:cxnLst/>
            <a:rect l="l" t="t" r="r" b="b"/>
            <a:pathLst>
              <a:path w="80772">
                <a:moveTo>
                  <a:pt x="80772" y="0"/>
                </a:moveTo>
                <a:lnTo>
                  <a:pt x="0" y="0"/>
                </a:lnTo>
              </a:path>
            </a:pathLst>
          </a:custGeom>
          <a:ln w="29464">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2" name="object 12"/>
          <p:cNvSpPr/>
          <p:nvPr/>
        </p:nvSpPr>
        <p:spPr>
          <a:xfrm>
            <a:off x="1795463" y="2538413"/>
            <a:ext cx="73025" cy="0"/>
          </a:xfrm>
          <a:custGeom>
            <a:avLst/>
            <a:gdLst/>
            <a:ahLst/>
            <a:cxnLst/>
            <a:rect l="l" t="t" r="r" b="b"/>
            <a:pathLst>
              <a:path w="80772">
                <a:moveTo>
                  <a:pt x="80772" y="0"/>
                </a:moveTo>
                <a:lnTo>
                  <a:pt x="0" y="0"/>
                </a:lnTo>
              </a:path>
            </a:pathLst>
          </a:custGeom>
          <a:ln w="29463">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3" name="object 13"/>
          <p:cNvSpPr/>
          <p:nvPr/>
        </p:nvSpPr>
        <p:spPr>
          <a:xfrm>
            <a:off x="1795463" y="1963738"/>
            <a:ext cx="73025" cy="0"/>
          </a:xfrm>
          <a:custGeom>
            <a:avLst/>
            <a:gdLst/>
            <a:ahLst/>
            <a:cxnLst/>
            <a:rect l="l" t="t" r="r" b="b"/>
            <a:pathLst>
              <a:path w="80772">
                <a:moveTo>
                  <a:pt x="80772" y="0"/>
                </a:moveTo>
                <a:lnTo>
                  <a:pt x="0" y="0"/>
                </a:lnTo>
              </a:path>
            </a:pathLst>
          </a:custGeom>
          <a:ln w="29463">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4" name="object 14"/>
          <p:cNvSpPr txBox="1"/>
          <p:nvPr/>
        </p:nvSpPr>
        <p:spPr>
          <a:xfrm>
            <a:off x="982661" y="1939584"/>
            <a:ext cx="439167" cy="2962616"/>
          </a:xfrm>
          <a:prstGeom prst="rect">
            <a:avLst/>
          </a:prstGeom>
        </p:spPr>
        <p:txBody>
          <a:bodyPr vert="vert270" lIns="0" tIns="0" rIns="0" bIns="0"/>
          <a:lstStyle/>
          <a:p>
            <a:pPr marL="11301" algn="ctr" defTabSz="813212" fontAlgn="auto">
              <a:spcBef>
                <a:spcPts val="0"/>
              </a:spcBef>
              <a:spcAft>
                <a:spcPts val="0"/>
              </a:spcAft>
              <a:defRPr/>
            </a:pPr>
            <a:r>
              <a:rPr lang="fr-CA" sz="1400" spc="-4" dirty="0" err="1" smtClean="0">
                <a:solidFill>
                  <a:srgbClr val="000000"/>
                </a:solidFill>
                <a:latin typeface="Century Schoolbook"/>
                <a:ea typeface="+mn-ea"/>
                <a:cs typeface="Century Schoolbook"/>
              </a:rPr>
              <a:t>Probability</a:t>
            </a:r>
            <a:r>
              <a:rPr lang="fr-CA" sz="1400" spc="-4" dirty="0" smtClean="0">
                <a:solidFill>
                  <a:srgbClr val="000000"/>
                </a:solidFill>
                <a:latin typeface="Century Schoolbook"/>
                <a:ea typeface="+mn-ea"/>
                <a:cs typeface="Century Schoolbook"/>
              </a:rPr>
              <a:t> of a </a:t>
            </a:r>
            <a:r>
              <a:rPr lang="fr-CA" sz="1400" spc="-4" dirty="0" err="1" smtClean="0">
                <a:solidFill>
                  <a:srgbClr val="000000"/>
                </a:solidFill>
                <a:latin typeface="Century Schoolbook"/>
                <a:ea typeface="+mn-ea"/>
                <a:cs typeface="Century Schoolbook"/>
              </a:rPr>
              <a:t>MACE-plus</a:t>
            </a:r>
            <a:r>
              <a:rPr lang="fr-CA" sz="1400" spc="-4" dirty="0" smtClean="0">
                <a:solidFill>
                  <a:srgbClr val="000000"/>
                </a:solidFill>
                <a:latin typeface="Century Schoolbook"/>
                <a:ea typeface="+mn-ea"/>
                <a:cs typeface="Century Schoolbook"/>
              </a:rPr>
              <a:t> Event</a:t>
            </a:r>
            <a:endParaRPr lang="fr-CA" sz="1400" dirty="0">
              <a:solidFill>
                <a:srgbClr val="000000"/>
              </a:solidFill>
              <a:latin typeface="Century Schoolbook"/>
              <a:ea typeface="+mn-ea"/>
              <a:cs typeface="Century Schoolbook"/>
            </a:endParaRPr>
          </a:p>
        </p:txBody>
      </p:sp>
      <p:sp>
        <p:nvSpPr>
          <p:cNvPr id="15" name="object 15"/>
          <p:cNvSpPr/>
          <p:nvPr/>
        </p:nvSpPr>
        <p:spPr>
          <a:xfrm>
            <a:off x="2105025" y="4962525"/>
            <a:ext cx="0" cy="71438"/>
          </a:xfrm>
          <a:custGeom>
            <a:avLst/>
            <a:gdLst/>
            <a:ahLst/>
            <a:cxnLst/>
            <a:rect l="l" t="t" r="r" b="b"/>
            <a:pathLst>
              <a:path h="80772">
                <a:moveTo>
                  <a:pt x="0" y="0"/>
                </a:moveTo>
                <a:lnTo>
                  <a:pt x="0" y="80772"/>
                </a:lnTo>
              </a:path>
            </a:pathLst>
          </a:custGeom>
          <a:ln w="30226">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6" name="object 16"/>
          <p:cNvSpPr/>
          <p:nvPr/>
        </p:nvSpPr>
        <p:spPr>
          <a:xfrm>
            <a:off x="2424113" y="4962525"/>
            <a:ext cx="0" cy="71438"/>
          </a:xfrm>
          <a:custGeom>
            <a:avLst/>
            <a:gdLst/>
            <a:ahLst/>
            <a:cxnLst/>
            <a:rect l="l" t="t" r="r" b="b"/>
            <a:pathLst>
              <a:path h="80772">
                <a:moveTo>
                  <a:pt x="0" y="0"/>
                </a:moveTo>
                <a:lnTo>
                  <a:pt x="0" y="80772"/>
                </a:lnTo>
              </a:path>
            </a:pathLst>
          </a:custGeom>
          <a:ln w="29463">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7" name="object 17"/>
          <p:cNvSpPr/>
          <p:nvPr/>
        </p:nvSpPr>
        <p:spPr>
          <a:xfrm>
            <a:off x="2743200" y="4962525"/>
            <a:ext cx="0" cy="71438"/>
          </a:xfrm>
          <a:custGeom>
            <a:avLst/>
            <a:gdLst/>
            <a:ahLst/>
            <a:cxnLst/>
            <a:rect l="l" t="t" r="r" b="b"/>
            <a:pathLst>
              <a:path h="80772">
                <a:moveTo>
                  <a:pt x="0" y="0"/>
                </a:moveTo>
                <a:lnTo>
                  <a:pt x="0" y="80772"/>
                </a:lnTo>
              </a:path>
            </a:pathLst>
          </a:custGeom>
          <a:ln w="30226">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8" name="object 18"/>
          <p:cNvSpPr/>
          <p:nvPr/>
        </p:nvSpPr>
        <p:spPr>
          <a:xfrm>
            <a:off x="3060700" y="4962525"/>
            <a:ext cx="0" cy="71438"/>
          </a:xfrm>
          <a:custGeom>
            <a:avLst/>
            <a:gdLst/>
            <a:ahLst/>
            <a:cxnLst/>
            <a:rect l="l" t="t" r="r" b="b"/>
            <a:pathLst>
              <a:path h="80772">
                <a:moveTo>
                  <a:pt x="0" y="0"/>
                </a:moveTo>
                <a:lnTo>
                  <a:pt x="0" y="80772"/>
                </a:lnTo>
              </a:path>
            </a:pathLst>
          </a:custGeom>
          <a:ln w="30225">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19" name="object 19"/>
          <p:cNvSpPr/>
          <p:nvPr/>
        </p:nvSpPr>
        <p:spPr>
          <a:xfrm>
            <a:off x="3489325" y="4962525"/>
            <a:ext cx="0" cy="71438"/>
          </a:xfrm>
          <a:custGeom>
            <a:avLst/>
            <a:gdLst/>
            <a:ahLst/>
            <a:cxnLst/>
            <a:rect l="l" t="t" r="r" b="b"/>
            <a:pathLst>
              <a:path h="80772">
                <a:moveTo>
                  <a:pt x="0" y="0"/>
                </a:moveTo>
                <a:lnTo>
                  <a:pt x="0" y="80772"/>
                </a:lnTo>
              </a:path>
            </a:pathLst>
          </a:custGeom>
          <a:ln w="30225">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20" name="object 20"/>
          <p:cNvSpPr/>
          <p:nvPr/>
        </p:nvSpPr>
        <p:spPr>
          <a:xfrm>
            <a:off x="4178300" y="4962525"/>
            <a:ext cx="0" cy="71438"/>
          </a:xfrm>
          <a:custGeom>
            <a:avLst/>
            <a:gdLst/>
            <a:ahLst/>
            <a:cxnLst/>
            <a:rect l="l" t="t" r="r" b="b"/>
            <a:pathLst>
              <a:path h="80772">
                <a:moveTo>
                  <a:pt x="0" y="0"/>
                </a:moveTo>
                <a:lnTo>
                  <a:pt x="0" y="80772"/>
                </a:lnTo>
              </a:path>
            </a:pathLst>
          </a:custGeom>
          <a:ln w="29464">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21" name="object 21"/>
          <p:cNvSpPr/>
          <p:nvPr/>
        </p:nvSpPr>
        <p:spPr>
          <a:xfrm>
            <a:off x="4867275" y="4962525"/>
            <a:ext cx="0" cy="71438"/>
          </a:xfrm>
          <a:custGeom>
            <a:avLst/>
            <a:gdLst/>
            <a:ahLst/>
            <a:cxnLst/>
            <a:rect l="l" t="t" r="r" b="b"/>
            <a:pathLst>
              <a:path h="80772">
                <a:moveTo>
                  <a:pt x="0" y="0"/>
                </a:moveTo>
                <a:lnTo>
                  <a:pt x="0" y="80772"/>
                </a:lnTo>
              </a:path>
            </a:pathLst>
          </a:custGeom>
          <a:ln w="29464">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22" name="object 22"/>
          <p:cNvSpPr/>
          <p:nvPr/>
        </p:nvSpPr>
        <p:spPr>
          <a:xfrm>
            <a:off x="5564188" y="4962525"/>
            <a:ext cx="0" cy="71438"/>
          </a:xfrm>
          <a:custGeom>
            <a:avLst/>
            <a:gdLst/>
            <a:ahLst/>
            <a:cxnLst/>
            <a:rect l="l" t="t" r="r" b="b"/>
            <a:pathLst>
              <a:path h="80772">
                <a:moveTo>
                  <a:pt x="0" y="0"/>
                </a:moveTo>
                <a:lnTo>
                  <a:pt x="0" y="80772"/>
                </a:lnTo>
              </a:path>
            </a:pathLst>
          </a:custGeom>
          <a:ln w="29464">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23" name="object 23"/>
          <p:cNvSpPr/>
          <p:nvPr/>
        </p:nvSpPr>
        <p:spPr>
          <a:xfrm>
            <a:off x="6261100" y="4962525"/>
            <a:ext cx="0" cy="71438"/>
          </a:xfrm>
          <a:custGeom>
            <a:avLst/>
            <a:gdLst/>
            <a:ahLst/>
            <a:cxnLst/>
            <a:rect l="l" t="t" r="r" b="b"/>
            <a:pathLst>
              <a:path h="80772">
                <a:moveTo>
                  <a:pt x="0" y="0"/>
                </a:moveTo>
                <a:lnTo>
                  <a:pt x="0" y="80772"/>
                </a:lnTo>
              </a:path>
            </a:pathLst>
          </a:custGeom>
          <a:ln w="30225">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24" name="object 24"/>
          <p:cNvSpPr/>
          <p:nvPr/>
        </p:nvSpPr>
        <p:spPr>
          <a:xfrm>
            <a:off x="6959600" y="4962525"/>
            <a:ext cx="0" cy="71438"/>
          </a:xfrm>
          <a:custGeom>
            <a:avLst/>
            <a:gdLst/>
            <a:ahLst/>
            <a:cxnLst/>
            <a:rect l="l" t="t" r="r" b="b"/>
            <a:pathLst>
              <a:path h="80772">
                <a:moveTo>
                  <a:pt x="0" y="0"/>
                </a:moveTo>
                <a:lnTo>
                  <a:pt x="0" y="80772"/>
                </a:lnTo>
              </a:path>
            </a:pathLst>
          </a:custGeom>
          <a:ln w="29464">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25" name="object 25"/>
          <p:cNvSpPr/>
          <p:nvPr/>
        </p:nvSpPr>
        <p:spPr>
          <a:xfrm>
            <a:off x="7656513" y="4962525"/>
            <a:ext cx="0" cy="71438"/>
          </a:xfrm>
          <a:custGeom>
            <a:avLst/>
            <a:gdLst/>
            <a:ahLst/>
            <a:cxnLst/>
            <a:rect l="l" t="t" r="r" b="b"/>
            <a:pathLst>
              <a:path h="80772">
                <a:moveTo>
                  <a:pt x="0" y="0"/>
                </a:moveTo>
                <a:lnTo>
                  <a:pt x="0" y="80772"/>
                </a:lnTo>
              </a:path>
            </a:pathLst>
          </a:custGeom>
          <a:ln w="29464">
            <a:solidFill>
              <a:srgbClr val="000000"/>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26" name="object 26"/>
          <p:cNvSpPr txBox="1"/>
          <p:nvPr/>
        </p:nvSpPr>
        <p:spPr>
          <a:xfrm>
            <a:off x="1449388" y="2463800"/>
            <a:ext cx="271462" cy="158750"/>
          </a:xfrm>
          <a:prstGeom prst="rect">
            <a:avLst/>
          </a:prstGeom>
        </p:spPr>
        <p:txBody>
          <a:bodyPr lIns="0" tIns="0" rIns="0" bIns="0"/>
          <a:lstStyle/>
          <a:p>
            <a:pPr marL="11301" defTabSz="813212" fontAlgn="auto">
              <a:spcBef>
                <a:spcPts val="0"/>
              </a:spcBef>
              <a:spcAft>
                <a:spcPts val="0"/>
              </a:spcAft>
              <a:defRPr/>
            </a:pPr>
            <a:r>
              <a:rPr sz="1000" spc="-9" dirty="0" smtClean="0">
                <a:solidFill>
                  <a:srgbClr val="000000"/>
                </a:solidFill>
                <a:latin typeface="Century Schoolbook"/>
                <a:ea typeface="+mn-ea"/>
                <a:cs typeface="Century Schoolbook"/>
              </a:rPr>
              <a:t>0</a:t>
            </a:r>
            <a:r>
              <a:rPr lang="fr-BE" sz="1000" spc="-9" dirty="0">
                <a:solidFill>
                  <a:srgbClr val="000000"/>
                </a:solidFill>
                <a:latin typeface="Century Schoolbook"/>
                <a:cs typeface="Century Schoolbook"/>
              </a:rPr>
              <a:t>.</a:t>
            </a:r>
            <a:r>
              <a:rPr sz="1000" spc="-9" dirty="0" smtClean="0">
                <a:solidFill>
                  <a:srgbClr val="000000"/>
                </a:solidFill>
                <a:latin typeface="Century Schoolbook"/>
                <a:ea typeface="+mn-ea"/>
                <a:cs typeface="Century Schoolbook"/>
              </a:rPr>
              <a:t>04</a:t>
            </a:r>
            <a:endParaRPr sz="1000" dirty="0">
              <a:solidFill>
                <a:srgbClr val="000000"/>
              </a:solidFill>
              <a:latin typeface="Century Schoolbook"/>
              <a:ea typeface="+mn-ea"/>
              <a:cs typeface="Century Schoolbook"/>
            </a:endParaRPr>
          </a:p>
        </p:txBody>
      </p:sp>
      <p:sp>
        <p:nvSpPr>
          <p:cNvPr id="27" name="object 27"/>
          <p:cNvSpPr txBox="1"/>
          <p:nvPr/>
        </p:nvSpPr>
        <p:spPr>
          <a:xfrm>
            <a:off x="1449388" y="3041650"/>
            <a:ext cx="271462" cy="157163"/>
          </a:xfrm>
          <a:prstGeom prst="rect">
            <a:avLst/>
          </a:prstGeom>
        </p:spPr>
        <p:txBody>
          <a:bodyPr lIns="0" tIns="0" rIns="0" bIns="0"/>
          <a:lstStyle/>
          <a:p>
            <a:pPr marL="11301" defTabSz="813212" fontAlgn="auto">
              <a:spcBef>
                <a:spcPts val="0"/>
              </a:spcBef>
              <a:spcAft>
                <a:spcPts val="0"/>
              </a:spcAft>
              <a:defRPr/>
            </a:pPr>
            <a:r>
              <a:rPr sz="1000" spc="-9" dirty="0" smtClean="0">
                <a:solidFill>
                  <a:srgbClr val="000000"/>
                </a:solidFill>
                <a:latin typeface="Century Schoolbook"/>
                <a:ea typeface="+mn-ea"/>
                <a:cs typeface="Century Schoolbook"/>
              </a:rPr>
              <a:t>0</a:t>
            </a:r>
            <a:r>
              <a:rPr lang="fr-BE" sz="1000" spc="-9" dirty="0">
                <a:solidFill>
                  <a:srgbClr val="000000"/>
                </a:solidFill>
                <a:latin typeface="Century Schoolbook"/>
                <a:cs typeface="Century Schoolbook"/>
              </a:rPr>
              <a:t>.</a:t>
            </a:r>
            <a:r>
              <a:rPr sz="1000" spc="-9" dirty="0" smtClean="0">
                <a:solidFill>
                  <a:srgbClr val="000000"/>
                </a:solidFill>
                <a:latin typeface="Century Schoolbook"/>
                <a:ea typeface="+mn-ea"/>
                <a:cs typeface="Century Schoolbook"/>
              </a:rPr>
              <a:t>03</a:t>
            </a:r>
            <a:endParaRPr sz="1000" dirty="0">
              <a:solidFill>
                <a:srgbClr val="000000"/>
              </a:solidFill>
              <a:latin typeface="Century Schoolbook"/>
              <a:ea typeface="+mn-ea"/>
              <a:cs typeface="Century Schoolbook"/>
            </a:endParaRPr>
          </a:p>
        </p:txBody>
      </p:sp>
      <p:sp>
        <p:nvSpPr>
          <p:cNvPr id="28" name="object 28"/>
          <p:cNvSpPr txBox="1"/>
          <p:nvPr/>
        </p:nvSpPr>
        <p:spPr>
          <a:xfrm>
            <a:off x="1449388" y="3606800"/>
            <a:ext cx="271462" cy="158750"/>
          </a:xfrm>
          <a:prstGeom prst="rect">
            <a:avLst/>
          </a:prstGeom>
        </p:spPr>
        <p:txBody>
          <a:bodyPr lIns="0" tIns="0" rIns="0" bIns="0"/>
          <a:lstStyle/>
          <a:p>
            <a:pPr marL="11301" defTabSz="813212" fontAlgn="auto">
              <a:spcBef>
                <a:spcPts val="0"/>
              </a:spcBef>
              <a:spcAft>
                <a:spcPts val="0"/>
              </a:spcAft>
              <a:defRPr/>
            </a:pPr>
            <a:r>
              <a:rPr sz="1000" spc="-9" dirty="0" smtClean="0">
                <a:solidFill>
                  <a:srgbClr val="000000"/>
                </a:solidFill>
                <a:latin typeface="Century Schoolbook"/>
                <a:ea typeface="+mn-ea"/>
                <a:cs typeface="Century Schoolbook"/>
              </a:rPr>
              <a:t>0</a:t>
            </a:r>
            <a:r>
              <a:rPr lang="fr-BE" sz="1000" spc="-9" dirty="0">
                <a:solidFill>
                  <a:srgbClr val="000000"/>
                </a:solidFill>
                <a:latin typeface="Century Schoolbook"/>
                <a:cs typeface="Century Schoolbook"/>
              </a:rPr>
              <a:t>.</a:t>
            </a:r>
            <a:r>
              <a:rPr sz="1000" spc="-9" dirty="0" smtClean="0">
                <a:solidFill>
                  <a:srgbClr val="000000"/>
                </a:solidFill>
                <a:latin typeface="Century Schoolbook"/>
                <a:ea typeface="+mn-ea"/>
                <a:cs typeface="Century Schoolbook"/>
              </a:rPr>
              <a:t>02</a:t>
            </a:r>
            <a:endParaRPr sz="1000" dirty="0">
              <a:solidFill>
                <a:srgbClr val="000000"/>
              </a:solidFill>
              <a:latin typeface="Century Schoolbook"/>
              <a:ea typeface="+mn-ea"/>
              <a:cs typeface="Century Schoolbook"/>
            </a:endParaRPr>
          </a:p>
        </p:txBody>
      </p:sp>
      <p:sp>
        <p:nvSpPr>
          <p:cNvPr id="29" name="object 29"/>
          <p:cNvSpPr txBox="1"/>
          <p:nvPr/>
        </p:nvSpPr>
        <p:spPr>
          <a:xfrm>
            <a:off x="1449388" y="4184650"/>
            <a:ext cx="271462" cy="157163"/>
          </a:xfrm>
          <a:prstGeom prst="rect">
            <a:avLst/>
          </a:prstGeom>
        </p:spPr>
        <p:txBody>
          <a:bodyPr lIns="0" tIns="0" rIns="0" bIns="0"/>
          <a:lstStyle/>
          <a:p>
            <a:pPr marL="11301" defTabSz="813212" fontAlgn="auto">
              <a:spcBef>
                <a:spcPts val="0"/>
              </a:spcBef>
              <a:spcAft>
                <a:spcPts val="0"/>
              </a:spcAft>
              <a:defRPr/>
            </a:pPr>
            <a:r>
              <a:rPr sz="1000" spc="-9" dirty="0" smtClean="0">
                <a:solidFill>
                  <a:srgbClr val="000000"/>
                </a:solidFill>
                <a:latin typeface="Century Schoolbook"/>
                <a:ea typeface="+mn-ea"/>
                <a:cs typeface="Century Schoolbook"/>
              </a:rPr>
              <a:t>0</a:t>
            </a:r>
            <a:r>
              <a:rPr lang="fr-BE" sz="1000" spc="-9" dirty="0">
                <a:solidFill>
                  <a:srgbClr val="000000"/>
                </a:solidFill>
                <a:latin typeface="Century Schoolbook"/>
                <a:cs typeface="Century Schoolbook"/>
              </a:rPr>
              <a:t>.</a:t>
            </a:r>
            <a:r>
              <a:rPr sz="1000" spc="-9" dirty="0" smtClean="0">
                <a:solidFill>
                  <a:srgbClr val="000000"/>
                </a:solidFill>
                <a:latin typeface="Century Schoolbook"/>
                <a:ea typeface="+mn-ea"/>
                <a:cs typeface="Century Schoolbook"/>
              </a:rPr>
              <a:t>01</a:t>
            </a:r>
            <a:endParaRPr sz="1000" dirty="0">
              <a:solidFill>
                <a:srgbClr val="000000"/>
              </a:solidFill>
              <a:latin typeface="Century Schoolbook"/>
              <a:ea typeface="+mn-ea"/>
              <a:cs typeface="Century Schoolbook"/>
            </a:endParaRPr>
          </a:p>
        </p:txBody>
      </p:sp>
      <p:sp>
        <p:nvSpPr>
          <p:cNvPr id="30" name="object 30"/>
          <p:cNvSpPr txBox="1"/>
          <p:nvPr/>
        </p:nvSpPr>
        <p:spPr>
          <a:xfrm>
            <a:off x="1449388" y="4759325"/>
            <a:ext cx="271462" cy="158750"/>
          </a:xfrm>
          <a:prstGeom prst="rect">
            <a:avLst/>
          </a:prstGeom>
        </p:spPr>
        <p:txBody>
          <a:bodyPr lIns="0" tIns="0" rIns="0" bIns="0"/>
          <a:lstStyle/>
          <a:p>
            <a:pPr marL="11301" defTabSz="813212" fontAlgn="auto">
              <a:spcBef>
                <a:spcPts val="0"/>
              </a:spcBef>
              <a:spcAft>
                <a:spcPts val="0"/>
              </a:spcAft>
              <a:defRPr/>
            </a:pPr>
            <a:r>
              <a:rPr sz="1000" spc="-9" dirty="0" smtClean="0">
                <a:solidFill>
                  <a:srgbClr val="000000"/>
                </a:solidFill>
                <a:latin typeface="Century Schoolbook"/>
                <a:ea typeface="+mn-ea"/>
                <a:cs typeface="Century Schoolbook"/>
              </a:rPr>
              <a:t>0</a:t>
            </a:r>
            <a:r>
              <a:rPr lang="fr-BE" sz="1000" spc="-9" dirty="0">
                <a:solidFill>
                  <a:srgbClr val="000000"/>
                </a:solidFill>
                <a:latin typeface="Century Schoolbook"/>
                <a:cs typeface="Century Schoolbook"/>
              </a:rPr>
              <a:t>.</a:t>
            </a:r>
            <a:r>
              <a:rPr sz="1000" spc="-9" dirty="0" smtClean="0">
                <a:solidFill>
                  <a:srgbClr val="000000"/>
                </a:solidFill>
                <a:latin typeface="Century Schoolbook"/>
                <a:ea typeface="+mn-ea"/>
                <a:cs typeface="Century Schoolbook"/>
              </a:rPr>
              <a:t>00</a:t>
            </a:r>
            <a:endParaRPr sz="1000" dirty="0">
              <a:solidFill>
                <a:srgbClr val="000000"/>
              </a:solidFill>
              <a:latin typeface="Century Schoolbook"/>
              <a:ea typeface="+mn-ea"/>
              <a:cs typeface="Century Schoolbook"/>
            </a:endParaRPr>
          </a:p>
        </p:txBody>
      </p:sp>
      <p:sp>
        <p:nvSpPr>
          <p:cNvPr id="31" name="object 31"/>
          <p:cNvSpPr txBox="1"/>
          <p:nvPr/>
        </p:nvSpPr>
        <p:spPr>
          <a:xfrm>
            <a:off x="2063750" y="5099050"/>
            <a:ext cx="93663" cy="157163"/>
          </a:xfrm>
          <a:prstGeom prst="rect">
            <a:avLst/>
          </a:prstGeom>
        </p:spPr>
        <p:txBody>
          <a:bodyPr lIns="0" tIns="0" rIns="0" bIns="0"/>
          <a:lstStyle/>
          <a:p>
            <a:pPr marL="11301" defTabSz="813212" fontAlgn="auto">
              <a:spcBef>
                <a:spcPts val="0"/>
              </a:spcBef>
              <a:spcAft>
                <a:spcPts val="0"/>
              </a:spcAft>
              <a:defRPr/>
            </a:pPr>
            <a:r>
              <a:rPr sz="1000" spc="-9" dirty="0">
                <a:solidFill>
                  <a:srgbClr val="000000"/>
                </a:solidFill>
                <a:latin typeface="Century Schoolbook"/>
                <a:ea typeface="+mn-ea"/>
                <a:cs typeface="Century Schoolbook"/>
              </a:rPr>
              <a:t>0</a:t>
            </a:r>
            <a:endParaRPr sz="1000" dirty="0">
              <a:solidFill>
                <a:srgbClr val="000000"/>
              </a:solidFill>
              <a:latin typeface="Century Schoolbook"/>
              <a:ea typeface="+mn-ea"/>
              <a:cs typeface="Century Schoolbook"/>
            </a:endParaRPr>
          </a:p>
        </p:txBody>
      </p:sp>
      <p:sp>
        <p:nvSpPr>
          <p:cNvPr id="32" name="object 32"/>
          <p:cNvSpPr txBox="1"/>
          <p:nvPr/>
        </p:nvSpPr>
        <p:spPr>
          <a:xfrm>
            <a:off x="2365375" y="5097463"/>
            <a:ext cx="776288" cy="158750"/>
          </a:xfrm>
          <a:prstGeom prst="rect">
            <a:avLst/>
          </a:prstGeom>
        </p:spPr>
        <p:txBody>
          <a:bodyPr lIns="0" tIns="0" rIns="0" bIns="0"/>
          <a:lstStyle/>
          <a:p>
            <a:pPr marL="11301" defTabSz="813212" fontAlgn="auto">
              <a:spcBef>
                <a:spcPts val="0"/>
              </a:spcBef>
              <a:spcAft>
                <a:spcPts val="0"/>
              </a:spcAft>
              <a:tabLst>
                <a:tab pos="295336" algn="l"/>
                <a:tab pos="609360" algn="l"/>
              </a:tabLst>
              <a:defRPr/>
            </a:pPr>
            <a:r>
              <a:rPr sz="1000" spc="-9" dirty="0">
                <a:solidFill>
                  <a:srgbClr val="000000"/>
                </a:solidFill>
                <a:latin typeface="Century Schoolbook"/>
                <a:ea typeface="+mn-ea"/>
                <a:cs typeface="Century Schoolbook"/>
              </a:rPr>
              <a:t>6	12	18</a:t>
            </a:r>
            <a:endParaRPr sz="1000" dirty="0">
              <a:solidFill>
                <a:srgbClr val="000000"/>
              </a:solidFill>
              <a:latin typeface="Century Schoolbook"/>
              <a:ea typeface="+mn-ea"/>
              <a:cs typeface="Century Schoolbook"/>
            </a:endParaRPr>
          </a:p>
        </p:txBody>
      </p:sp>
      <p:sp>
        <p:nvSpPr>
          <p:cNvPr id="33" name="object 33"/>
          <p:cNvSpPr txBox="1"/>
          <p:nvPr/>
        </p:nvSpPr>
        <p:spPr>
          <a:xfrm>
            <a:off x="3413125" y="5094288"/>
            <a:ext cx="165100" cy="158750"/>
          </a:xfrm>
          <a:prstGeom prst="rect">
            <a:avLst/>
          </a:prstGeom>
        </p:spPr>
        <p:txBody>
          <a:bodyPr lIns="0" tIns="0" rIns="0" bIns="0"/>
          <a:lstStyle/>
          <a:p>
            <a:pPr marL="11301" defTabSz="813212" fontAlgn="auto">
              <a:spcBef>
                <a:spcPts val="0"/>
              </a:spcBef>
              <a:spcAft>
                <a:spcPts val="0"/>
              </a:spcAft>
              <a:defRPr/>
            </a:pPr>
            <a:r>
              <a:rPr sz="1000" spc="-9" dirty="0">
                <a:solidFill>
                  <a:srgbClr val="000000"/>
                </a:solidFill>
                <a:latin typeface="Century Schoolbook"/>
                <a:ea typeface="+mn-ea"/>
                <a:cs typeface="Century Schoolbook"/>
              </a:rPr>
              <a:t>26</a:t>
            </a:r>
            <a:endParaRPr sz="1000" dirty="0">
              <a:solidFill>
                <a:srgbClr val="000000"/>
              </a:solidFill>
              <a:latin typeface="Century Schoolbook"/>
              <a:ea typeface="+mn-ea"/>
              <a:cs typeface="Century Schoolbook"/>
            </a:endParaRPr>
          </a:p>
        </p:txBody>
      </p:sp>
      <p:sp>
        <p:nvSpPr>
          <p:cNvPr id="34" name="object 34"/>
          <p:cNvSpPr txBox="1"/>
          <p:nvPr/>
        </p:nvSpPr>
        <p:spPr>
          <a:xfrm>
            <a:off x="4095750" y="5094288"/>
            <a:ext cx="163513" cy="157162"/>
          </a:xfrm>
          <a:prstGeom prst="rect">
            <a:avLst/>
          </a:prstGeom>
        </p:spPr>
        <p:txBody>
          <a:bodyPr lIns="0" tIns="0" rIns="0" bIns="0"/>
          <a:lstStyle/>
          <a:p>
            <a:pPr marL="11301" defTabSz="813212" fontAlgn="auto">
              <a:spcBef>
                <a:spcPts val="0"/>
              </a:spcBef>
              <a:spcAft>
                <a:spcPts val="0"/>
              </a:spcAft>
              <a:defRPr/>
            </a:pPr>
            <a:r>
              <a:rPr sz="1000" spc="-9" dirty="0">
                <a:solidFill>
                  <a:srgbClr val="000000"/>
                </a:solidFill>
                <a:latin typeface="Century Schoolbook"/>
                <a:ea typeface="+mn-ea"/>
                <a:cs typeface="Century Schoolbook"/>
              </a:rPr>
              <a:t>39</a:t>
            </a:r>
            <a:endParaRPr sz="1000" dirty="0">
              <a:solidFill>
                <a:srgbClr val="000000"/>
              </a:solidFill>
              <a:latin typeface="Century Schoolbook"/>
              <a:ea typeface="+mn-ea"/>
              <a:cs typeface="Century Schoolbook"/>
            </a:endParaRPr>
          </a:p>
        </p:txBody>
      </p:sp>
      <p:sp>
        <p:nvSpPr>
          <p:cNvPr id="35" name="object 35"/>
          <p:cNvSpPr/>
          <p:nvPr/>
        </p:nvSpPr>
        <p:spPr>
          <a:xfrm>
            <a:off x="2054225" y="2836863"/>
            <a:ext cx="5829300" cy="2051050"/>
          </a:xfrm>
          <a:prstGeom prst="rect">
            <a:avLst/>
          </a:prstGeom>
          <a:blipFill>
            <a:blip r:embed="rId4" cstate="print"/>
            <a:stretch>
              <a:fillRect/>
            </a:stretch>
          </a:blipFill>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395300" name="object 36"/>
          <p:cNvSpPr txBox="1">
            <a:spLocks noChangeArrowheads="1"/>
          </p:cNvSpPr>
          <p:nvPr/>
        </p:nvSpPr>
        <p:spPr bwMode="auto">
          <a:xfrm>
            <a:off x="950912" y="1036138"/>
            <a:ext cx="6161087" cy="599573"/>
          </a:xfrm>
          <a:prstGeom prst="rect">
            <a:avLst/>
          </a:prstGeom>
          <a:noFill/>
          <a:ln w="9525">
            <a:noFill/>
            <a:miter lim="800000"/>
            <a:headEnd/>
            <a:tailEnd/>
          </a:ln>
        </p:spPr>
        <p:txBody>
          <a:bodyPr lIns="0" tIns="0" rIns="0" bIns="0">
            <a:prstTxWarp prst="textNoShape">
              <a:avLst/>
            </a:prstTxWarp>
          </a:bodyPr>
          <a:lstStyle/>
          <a:p>
            <a:pPr marL="11113" defTabSz="812800"/>
            <a:r>
              <a:rPr lang="fr-CA" sz="2000" dirty="0" smtClean="0">
                <a:solidFill>
                  <a:srgbClr val="000000"/>
                </a:solidFill>
                <a:latin typeface="Century Schoolbook"/>
                <a:ea typeface="Arial" pitchFamily="-1" charset="0"/>
                <a:cs typeface="Century Schoolbook"/>
              </a:rPr>
              <a:t>All phase 2/3 </a:t>
            </a:r>
            <a:r>
              <a:rPr lang="fr-CA" sz="2000" dirty="0" err="1" smtClean="0">
                <a:solidFill>
                  <a:srgbClr val="000000"/>
                </a:solidFill>
                <a:latin typeface="Century Schoolbook"/>
                <a:ea typeface="Arial" pitchFamily="-1" charset="0"/>
                <a:cs typeface="Century Schoolbook"/>
              </a:rPr>
              <a:t>studies</a:t>
            </a:r>
            <a:r>
              <a:rPr lang="fr-CA" sz="2000" dirty="0" smtClean="0">
                <a:solidFill>
                  <a:srgbClr val="000000"/>
                </a:solidFill>
                <a:latin typeface="Century Schoolbook"/>
                <a:ea typeface="Arial" pitchFamily="-1" charset="0"/>
                <a:cs typeface="Century Schoolbook"/>
              </a:rPr>
              <a:t>, </a:t>
            </a:r>
            <a:r>
              <a:rPr lang="fr-CA" sz="2000" dirty="0" err="1" smtClean="0">
                <a:solidFill>
                  <a:srgbClr val="000000"/>
                </a:solidFill>
                <a:latin typeface="Century Schoolbook"/>
                <a:ea typeface="Arial" pitchFamily="-1" charset="0"/>
                <a:cs typeface="Century Schoolbook"/>
              </a:rPr>
              <a:t>including</a:t>
            </a:r>
            <a:r>
              <a:rPr lang="fr-CA" sz="2000" dirty="0" smtClean="0">
                <a:solidFill>
                  <a:srgbClr val="000000"/>
                </a:solidFill>
                <a:latin typeface="Century Schoolbook"/>
                <a:ea typeface="Arial" pitchFamily="-1" charset="0"/>
                <a:cs typeface="Century Schoolbook"/>
              </a:rPr>
              <a:t> CANVAS</a:t>
            </a:r>
            <a:endParaRPr lang="fr-CA" sz="900" dirty="0" smtClean="0">
              <a:solidFill>
                <a:srgbClr val="000000"/>
              </a:solidFill>
              <a:latin typeface="Century Schoolbook"/>
              <a:cs typeface="Century Schoolbook"/>
            </a:endParaRPr>
          </a:p>
          <a:p>
            <a:pPr marL="11113" defTabSz="812800"/>
            <a:r>
              <a:rPr lang="fr-CA" sz="1400" i="1" dirty="0" err="1" smtClean="0">
                <a:solidFill>
                  <a:srgbClr val="000000"/>
                </a:solidFill>
                <a:latin typeface="Century Schoolbook"/>
                <a:ea typeface="Arial" pitchFamily="-1" charset="0"/>
                <a:cs typeface="Century Schoolbook"/>
              </a:rPr>
              <a:t>Kaplan-Meyer</a:t>
            </a:r>
            <a:r>
              <a:rPr lang="fr-CA" sz="1400" i="1" dirty="0" smtClean="0">
                <a:solidFill>
                  <a:srgbClr val="000000"/>
                </a:solidFill>
                <a:latin typeface="Century Schoolbook"/>
                <a:ea typeface="Arial" pitchFamily="-1" charset="0"/>
                <a:cs typeface="Century Schoolbook"/>
              </a:rPr>
              <a:t> </a:t>
            </a:r>
            <a:r>
              <a:rPr lang="fr-CA" sz="1400" i="1" dirty="0" err="1" smtClean="0">
                <a:solidFill>
                  <a:srgbClr val="000000"/>
                </a:solidFill>
                <a:latin typeface="Century Schoolbook"/>
                <a:ea typeface="Arial" pitchFamily="-1" charset="0"/>
                <a:cs typeface="Century Schoolbook"/>
              </a:rPr>
              <a:t>estimate</a:t>
            </a:r>
            <a:endParaRPr lang="fr-CA" sz="1400" dirty="0">
              <a:solidFill>
                <a:srgbClr val="000000"/>
              </a:solidFill>
              <a:latin typeface="Century Schoolbook"/>
              <a:ea typeface="Arial" pitchFamily="-1" charset="0"/>
              <a:cs typeface="Century Schoolbook"/>
            </a:endParaRPr>
          </a:p>
        </p:txBody>
      </p:sp>
      <p:sp>
        <p:nvSpPr>
          <p:cNvPr id="37" name="object 37"/>
          <p:cNvSpPr txBox="1"/>
          <p:nvPr/>
        </p:nvSpPr>
        <p:spPr>
          <a:xfrm>
            <a:off x="1449388" y="1884363"/>
            <a:ext cx="271462" cy="158750"/>
          </a:xfrm>
          <a:prstGeom prst="rect">
            <a:avLst/>
          </a:prstGeom>
        </p:spPr>
        <p:txBody>
          <a:bodyPr lIns="0" tIns="0" rIns="0" bIns="0"/>
          <a:lstStyle/>
          <a:p>
            <a:pPr marL="11301" defTabSz="813212" fontAlgn="auto">
              <a:spcBef>
                <a:spcPts val="0"/>
              </a:spcBef>
              <a:spcAft>
                <a:spcPts val="0"/>
              </a:spcAft>
              <a:defRPr/>
            </a:pPr>
            <a:r>
              <a:rPr sz="1000" spc="-9" dirty="0" smtClean="0">
                <a:solidFill>
                  <a:srgbClr val="000000"/>
                </a:solidFill>
                <a:latin typeface="Century Schoolbook"/>
                <a:ea typeface="+mn-ea"/>
                <a:cs typeface="Century Schoolbook"/>
              </a:rPr>
              <a:t>0</a:t>
            </a:r>
            <a:r>
              <a:rPr lang="fr-BE" sz="1000" spc="-9" dirty="0">
                <a:solidFill>
                  <a:srgbClr val="000000"/>
                </a:solidFill>
                <a:latin typeface="Century Schoolbook"/>
                <a:cs typeface="Century Schoolbook"/>
              </a:rPr>
              <a:t>.</a:t>
            </a:r>
            <a:r>
              <a:rPr sz="1000" spc="-9" dirty="0" smtClean="0">
                <a:solidFill>
                  <a:srgbClr val="000000"/>
                </a:solidFill>
                <a:latin typeface="Century Schoolbook"/>
                <a:ea typeface="+mn-ea"/>
                <a:cs typeface="Century Schoolbook"/>
              </a:rPr>
              <a:t>05</a:t>
            </a:r>
            <a:endParaRPr sz="1000" dirty="0">
              <a:solidFill>
                <a:srgbClr val="000000"/>
              </a:solidFill>
              <a:latin typeface="Century Schoolbook"/>
              <a:ea typeface="+mn-ea"/>
              <a:cs typeface="Century Schoolbook"/>
            </a:endParaRPr>
          </a:p>
        </p:txBody>
      </p:sp>
      <p:sp>
        <p:nvSpPr>
          <p:cNvPr id="395302" name="object 38"/>
          <p:cNvSpPr txBox="1">
            <a:spLocks noChangeArrowheads="1"/>
          </p:cNvSpPr>
          <p:nvPr/>
        </p:nvSpPr>
        <p:spPr bwMode="auto">
          <a:xfrm>
            <a:off x="4448967" y="5570150"/>
            <a:ext cx="910433" cy="471487"/>
          </a:xfrm>
          <a:prstGeom prst="rect">
            <a:avLst/>
          </a:prstGeom>
          <a:noFill/>
          <a:ln w="9525">
            <a:noFill/>
            <a:miter lim="800000"/>
            <a:headEnd/>
            <a:tailEnd/>
          </a:ln>
        </p:spPr>
        <p:txBody>
          <a:bodyPr lIns="0" tIns="0" rIns="0" bIns="0">
            <a:prstTxWarp prst="textNoShape">
              <a:avLst/>
            </a:prstTxWarp>
          </a:bodyPr>
          <a:lstStyle/>
          <a:p>
            <a:pPr marL="25400" algn="ctr" defTabSz="819150"/>
            <a:r>
              <a:rPr lang="fr-CA" sz="900" dirty="0" smtClean="0">
                <a:solidFill>
                  <a:srgbClr val="000000"/>
                </a:solidFill>
                <a:latin typeface="Century Schoolbook"/>
                <a:ea typeface="Arial" pitchFamily="-1" charset="0"/>
                <a:cs typeface="Century Schoolbook"/>
              </a:rPr>
              <a:t>1 985</a:t>
            </a:r>
          </a:p>
          <a:p>
            <a:pPr marL="25400" algn="ctr" defTabSz="819150">
              <a:lnSpc>
                <a:spcPts val="1175"/>
              </a:lnSpc>
            </a:pPr>
            <a:r>
              <a:rPr lang="fr-CA" sz="900" dirty="0" smtClean="0">
                <a:solidFill>
                  <a:srgbClr val="000000"/>
                </a:solidFill>
                <a:latin typeface="Century Schoolbook"/>
                <a:ea typeface="Arial" pitchFamily="-1" charset="0"/>
                <a:cs typeface="Century Schoolbook"/>
              </a:rPr>
              <a:t>4 065</a:t>
            </a:r>
            <a:endParaRPr lang="fr-CA" sz="900" dirty="0">
              <a:solidFill>
                <a:srgbClr val="000000"/>
              </a:solidFill>
              <a:latin typeface="Century Schoolbook"/>
              <a:ea typeface="Arial" pitchFamily="-1" charset="0"/>
              <a:cs typeface="Century Schoolbook"/>
            </a:endParaRPr>
          </a:p>
        </p:txBody>
      </p:sp>
      <p:sp>
        <p:nvSpPr>
          <p:cNvPr id="39" name="object 39"/>
          <p:cNvSpPr txBox="1"/>
          <p:nvPr/>
        </p:nvSpPr>
        <p:spPr>
          <a:xfrm>
            <a:off x="5483225" y="5105400"/>
            <a:ext cx="165100" cy="157163"/>
          </a:xfrm>
          <a:prstGeom prst="rect">
            <a:avLst/>
          </a:prstGeom>
        </p:spPr>
        <p:txBody>
          <a:bodyPr lIns="0" tIns="0" rIns="0" bIns="0"/>
          <a:lstStyle/>
          <a:p>
            <a:pPr marL="11301" defTabSz="813212" fontAlgn="auto">
              <a:spcBef>
                <a:spcPts val="0"/>
              </a:spcBef>
              <a:spcAft>
                <a:spcPts val="0"/>
              </a:spcAft>
              <a:defRPr/>
            </a:pPr>
            <a:r>
              <a:rPr sz="1000" spc="-9" dirty="0">
                <a:solidFill>
                  <a:srgbClr val="000000"/>
                </a:solidFill>
                <a:latin typeface="Century Schoolbook"/>
                <a:ea typeface="+mn-ea"/>
                <a:cs typeface="Century Schoolbook"/>
              </a:rPr>
              <a:t>65</a:t>
            </a:r>
            <a:endParaRPr sz="1000" dirty="0">
              <a:solidFill>
                <a:srgbClr val="000000"/>
              </a:solidFill>
              <a:latin typeface="Century Schoolbook"/>
              <a:ea typeface="+mn-ea"/>
              <a:cs typeface="Century Schoolbook"/>
            </a:endParaRPr>
          </a:p>
        </p:txBody>
      </p:sp>
      <p:sp>
        <p:nvSpPr>
          <p:cNvPr id="40" name="object 40"/>
          <p:cNvSpPr txBox="1"/>
          <p:nvPr/>
        </p:nvSpPr>
        <p:spPr>
          <a:xfrm>
            <a:off x="6178550" y="5110163"/>
            <a:ext cx="163513" cy="158750"/>
          </a:xfrm>
          <a:prstGeom prst="rect">
            <a:avLst/>
          </a:prstGeom>
        </p:spPr>
        <p:txBody>
          <a:bodyPr lIns="0" tIns="0" rIns="0" bIns="0"/>
          <a:lstStyle/>
          <a:p>
            <a:pPr marL="11301" defTabSz="813212" fontAlgn="auto">
              <a:spcBef>
                <a:spcPts val="0"/>
              </a:spcBef>
              <a:spcAft>
                <a:spcPts val="0"/>
              </a:spcAft>
              <a:defRPr/>
            </a:pPr>
            <a:r>
              <a:rPr sz="1000" spc="-9" dirty="0">
                <a:solidFill>
                  <a:srgbClr val="000000"/>
                </a:solidFill>
                <a:latin typeface="Century Schoolbook"/>
                <a:ea typeface="+mn-ea"/>
                <a:cs typeface="Century Schoolbook"/>
              </a:rPr>
              <a:t>78</a:t>
            </a:r>
            <a:endParaRPr sz="1000" dirty="0">
              <a:solidFill>
                <a:srgbClr val="000000"/>
              </a:solidFill>
              <a:latin typeface="Century Schoolbook"/>
              <a:ea typeface="+mn-ea"/>
              <a:cs typeface="Century Schoolbook"/>
            </a:endParaRPr>
          </a:p>
        </p:txBody>
      </p:sp>
      <p:sp>
        <p:nvSpPr>
          <p:cNvPr id="41" name="object 41"/>
          <p:cNvSpPr txBox="1"/>
          <p:nvPr/>
        </p:nvSpPr>
        <p:spPr>
          <a:xfrm>
            <a:off x="6881813" y="5095875"/>
            <a:ext cx="165100" cy="158750"/>
          </a:xfrm>
          <a:prstGeom prst="rect">
            <a:avLst/>
          </a:prstGeom>
        </p:spPr>
        <p:txBody>
          <a:bodyPr lIns="0" tIns="0" rIns="0" bIns="0"/>
          <a:lstStyle/>
          <a:p>
            <a:pPr marL="11301" defTabSz="813212" fontAlgn="auto">
              <a:spcBef>
                <a:spcPts val="0"/>
              </a:spcBef>
              <a:spcAft>
                <a:spcPts val="0"/>
              </a:spcAft>
              <a:defRPr/>
            </a:pPr>
            <a:r>
              <a:rPr sz="1000" spc="-9" dirty="0">
                <a:solidFill>
                  <a:srgbClr val="000000"/>
                </a:solidFill>
                <a:latin typeface="Century Schoolbook"/>
                <a:ea typeface="+mn-ea"/>
                <a:cs typeface="Century Schoolbook"/>
              </a:rPr>
              <a:t>91</a:t>
            </a:r>
            <a:endParaRPr sz="1000" dirty="0">
              <a:solidFill>
                <a:srgbClr val="000000"/>
              </a:solidFill>
              <a:latin typeface="Century Schoolbook"/>
              <a:ea typeface="+mn-ea"/>
              <a:cs typeface="Century Schoolbook"/>
            </a:endParaRPr>
          </a:p>
        </p:txBody>
      </p:sp>
      <p:sp>
        <p:nvSpPr>
          <p:cNvPr id="42" name="object 42"/>
          <p:cNvSpPr txBox="1"/>
          <p:nvPr/>
        </p:nvSpPr>
        <p:spPr>
          <a:xfrm>
            <a:off x="7543800" y="5094288"/>
            <a:ext cx="234950" cy="158750"/>
          </a:xfrm>
          <a:prstGeom prst="rect">
            <a:avLst/>
          </a:prstGeom>
        </p:spPr>
        <p:txBody>
          <a:bodyPr lIns="0" tIns="0" rIns="0" bIns="0"/>
          <a:lstStyle/>
          <a:p>
            <a:pPr marL="11301" defTabSz="813212" fontAlgn="auto">
              <a:spcBef>
                <a:spcPts val="0"/>
              </a:spcBef>
              <a:spcAft>
                <a:spcPts val="0"/>
              </a:spcAft>
              <a:defRPr/>
            </a:pPr>
            <a:r>
              <a:rPr sz="1000" spc="-9" dirty="0">
                <a:solidFill>
                  <a:srgbClr val="000000"/>
                </a:solidFill>
                <a:latin typeface="Century Schoolbook"/>
                <a:ea typeface="+mn-ea"/>
                <a:cs typeface="Century Schoolbook"/>
              </a:rPr>
              <a:t>104</a:t>
            </a:r>
            <a:endParaRPr sz="1000" dirty="0">
              <a:solidFill>
                <a:srgbClr val="000000"/>
              </a:solidFill>
              <a:latin typeface="Century Schoolbook"/>
              <a:ea typeface="+mn-ea"/>
              <a:cs typeface="Century Schoolbook"/>
            </a:endParaRPr>
          </a:p>
        </p:txBody>
      </p:sp>
      <p:sp>
        <p:nvSpPr>
          <p:cNvPr id="395307" name="object 43"/>
          <p:cNvSpPr txBox="1">
            <a:spLocks noChangeArrowheads="1"/>
          </p:cNvSpPr>
          <p:nvPr/>
        </p:nvSpPr>
        <p:spPr bwMode="auto">
          <a:xfrm>
            <a:off x="-38101" y="5546275"/>
            <a:ext cx="1889125" cy="300038"/>
          </a:xfrm>
          <a:prstGeom prst="rect">
            <a:avLst/>
          </a:prstGeom>
          <a:noFill/>
          <a:ln w="9525">
            <a:noFill/>
            <a:miter lim="800000"/>
            <a:headEnd/>
            <a:tailEnd/>
          </a:ln>
        </p:spPr>
        <p:txBody>
          <a:bodyPr lIns="0" tIns="0" rIns="0" bIns="0">
            <a:prstTxWarp prst="textNoShape">
              <a:avLst/>
            </a:prstTxWarp>
          </a:bodyPr>
          <a:lstStyle/>
          <a:p>
            <a:pPr marL="101600" indent="-90488" algn="r" defTabSz="819150">
              <a:lnSpc>
                <a:spcPts val="1175"/>
              </a:lnSpc>
            </a:pPr>
            <a:r>
              <a:rPr lang="fr-CA" sz="800" dirty="0" smtClean="0">
                <a:solidFill>
                  <a:srgbClr val="000000"/>
                </a:solidFill>
                <a:latin typeface="Century Schoolbook"/>
                <a:ea typeface="Arial" pitchFamily="-1" charset="0"/>
                <a:cs typeface="Century Schoolbook"/>
              </a:rPr>
              <a:t>All </a:t>
            </a:r>
            <a:r>
              <a:rPr lang="fr-CA" sz="800" dirty="0" err="1" smtClean="0">
                <a:solidFill>
                  <a:srgbClr val="000000"/>
                </a:solidFill>
                <a:latin typeface="Century Schoolbook"/>
                <a:ea typeface="Arial" pitchFamily="-1" charset="0"/>
                <a:cs typeface="Century Schoolbook"/>
              </a:rPr>
              <a:t>non-CANA</a:t>
            </a:r>
            <a:r>
              <a:rPr lang="fr-CA" sz="800" dirty="0" smtClean="0">
                <a:solidFill>
                  <a:srgbClr val="000000"/>
                </a:solidFill>
                <a:latin typeface="Century Schoolbook"/>
                <a:ea typeface="Arial" pitchFamily="-1" charset="0"/>
                <a:cs typeface="Century Schoolbook"/>
              </a:rPr>
              <a:t>.</a:t>
            </a:r>
          </a:p>
          <a:p>
            <a:pPr marL="101600" indent="-90488" algn="r" defTabSz="819150">
              <a:lnSpc>
                <a:spcPts val="1175"/>
              </a:lnSpc>
            </a:pPr>
            <a:r>
              <a:rPr lang="fr-CA" sz="800" dirty="0" smtClean="0">
                <a:solidFill>
                  <a:srgbClr val="000000"/>
                </a:solidFill>
                <a:latin typeface="Century Schoolbook"/>
                <a:ea typeface="Arial" pitchFamily="-1" charset="0"/>
                <a:cs typeface="Century Schoolbook"/>
              </a:rPr>
              <a:t>All CANA.</a:t>
            </a:r>
            <a:endParaRPr lang="fr-CA" sz="800" dirty="0">
              <a:solidFill>
                <a:srgbClr val="000000"/>
              </a:solidFill>
              <a:latin typeface="Century Schoolbook"/>
              <a:ea typeface="Arial" pitchFamily="-1" charset="0"/>
              <a:cs typeface="Century Schoolbook"/>
            </a:endParaRPr>
          </a:p>
        </p:txBody>
      </p:sp>
      <p:sp>
        <p:nvSpPr>
          <p:cNvPr id="395308" name="object 44"/>
          <p:cNvSpPr txBox="1">
            <a:spLocks noChangeArrowheads="1"/>
          </p:cNvSpPr>
          <p:nvPr/>
        </p:nvSpPr>
        <p:spPr bwMode="auto">
          <a:xfrm>
            <a:off x="1890713" y="5570088"/>
            <a:ext cx="1454150" cy="304800"/>
          </a:xfrm>
          <a:prstGeom prst="rect">
            <a:avLst/>
          </a:prstGeom>
          <a:noFill/>
          <a:ln w="9525">
            <a:noFill/>
            <a:miter lim="800000"/>
            <a:headEnd/>
            <a:tailEnd/>
          </a:ln>
        </p:spPr>
        <p:txBody>
          <a:bodyPr lIns="0" tIns="0" rIns="0" bIns="0">
            <a:prstTxWarp prst="textNoShape">
              <a:avLst/>
            </a:prstTxWarp>
          </a:bodyPr>
          <a:lstStyle/>
          <a:p>
            <a:pPr marL="11113" defTabSz="812800"/>
            <a:r>
              <a:rPr lang="fr-CA" sz="900" dirty="0" smtClean="0">
                <a:solidFill>
                  <a:srgbClr val="000000"/>
                </a:solidFill>
                <a:latin typeface="Century Schoolbook"/>
                <a:ea typeface="Arial" pitchFamily="-1" charset="0"/>
                <a:cs typeface="Century Schoolbook"/>
              </a:rPr>
              <a:t>3 327  3 282  3 161  2 991</a:t>
            </a:r>
          </a:p>
          <a:p>
            <a:pPr marL="11113" defTabSz="812800">
              <a:lnSpc>
                <a:spcPts val="1175"/>
              </a:lnSpc>
            </a:pPr>
            <a:r>
              <a:rPr lang="fr-CA" sz="900" dirty="0" smtClean="0">
                <a:solidFill>
                  <a:srgbClr val="000000"/>
                </a:solidFill>
                <a:latin typeface="Century Schoolbook"/>
                <a:ea typeface="Arial" pitchFamily="-1" charset="0"/>
                <a:cs typeface="Century Schoolbook"/>
              </a:rPr>
              <a:t>6 305  6 224  6 000  5 715</a:t>
            </a:r>
            <a:endParaRPr lang="fr-CA" sz="900" dirty="0">
              <a:solidFill>
                <a:srgbClr val="000000"/>
              </a:solidFill>
              <a:latin typeface="Century Schoolbook"/>
              <a:ea typeface="Arial" pitchFamily="-1" charset="0"/>
              <a:cs typeface="Century Schoolbook"/>
            </a:endParaRPr>
          </a:p>
        </p:txBody>
      </p:sp>
      <p:sp>
        <p:nvSpPr>
          <p:cNvPr id="395309" name="object 45"/>
          <p:cNvSpPr txBox="1">
            <a:spLocks noChangeArrowheads="1"/>
          </p:cNvSpPr>
          <p:nvPr/>
        </p:nvSpPr>
        <p:spPr bwMode="auto">
          <a:xfrm>
            <a:off x="3344863" y="5570088"/>
            <a:ext cx="306387" cy="304800"/>
          </a:xfrm>
          <a:prstGeom prst="rect">
            <a:avLst/>
          </a:prstGeom>
          <a:noFill/>
          <a:ln w="9525">
            <a:noFill/>
            <a:miter lim="800000"/>
            <a:headEnd/>
            <a:tailEnd/>
          </a:ln>
        </p:spPr>
        <p:txBody>
          <a:bodyPr lIns="0" tIns="0" rIns="0" bIns="0">
            <a:prstTxWarp prst="textNoShape">
              <a:avLst/>
            </a:prstTxWarp>
          </a:bodyPr>
          <a:lstStyle/>
          <a:p>
            <a:pPr marL="11113" defTabSz="812800"/>
            <a:r>
              <a:rPr lang="en-US" sz="900" dirty="0" smtClean="0">
                <a:solidFill>
                  <a:srgbClr val="000000"/>
                </a:solidFill>
                <a:latin typeface="Century Schoolbook"/>
                <a:ea typeface="Arial" pitchFamily="-1" charset="0"/>
                <a:cs typeface="Century Schoolbook"/>
              </a:rPr>
              <a:t>2 848</a:t>
            </a:r>
            <a:endParaRPr lang="en-US" sz="900" dirty="0">
              <a:solidFill>
                <a:srgbClr val="000000"/>
              </a:solidFill>
              <a:latin typeface="Century Schoolbook"/>
              <a:ea typeface="Arial" pitchFamily="-1" charset="0"/>
              <a:cs typeface="Century Schoolbook"/>
            </a:endParaRPr>
          </a:p>
          <a:p>
            <a:pPr marL="11113" defTabSz="812800">
              <a:lnSpc>
                <a:spcPts val="1175"/>
              </a:lnSpc>
            </a:pPr>
            <a:r>
              <a:rPr lang="en-US" sz="900" dirty="0" smtClean="0">
                <a:solidFill>
                  <a:srgbClr val="000000"/>
                </a:solidFill>
                <a:latin typeface="Century Schoolbook"/>
                <a:ea typeface="Arial" pitchFamily="-1" charset="0"/>
                <a:cs typeface="Century Schoolbook"/>
              </a:rPr>
              <a:t>5 539</a:t>
            </a:r>
            <a:endParaRPr lang="en-US" sz="900" dirty="0">
              <a:solidFill>
                <a:srgbClr val="000000"/>
              </a:solidFill>
              <a:latin typeface="Century Schoolbook"/>
              <a:ea typeface="Arial" pitchFamily="-1" charset="0"/>
              <a:cs typeface="Century Schoolbook"/>
            </a:endParaRPr>
          </a:p>
        </p:txBody>
      </p:sp>
      <p:sp>
        <p:nvSpPr>
          <p:cNvPr id="395310" name="object 46"/>
          <p:cNvSpPr txBox="1">
            <a:spLocks noChangeArrowheads="1"/>
          </p:cNvSpPr>
          <p:nvPr/>
        </p:nvSpPr>
        <p:spPr bwMode="auto">
          <a:xfrm>
            <a:off x="4043363" y="5570088"/>
            <a:ext cx="306387" cy="304800"/>
          </a:xfrm>
          <a:prstGeom prst="rect">
            <a:avLst/>
          </a:prstGeom>
          <a:noFill/>
          <a:ln w="9525">
            <a:noFill/>
            <a:miter lim="800000"/>
            <a:headEnd/>
            <a:tailEnd/>
          </a:ln>
        </p:spPr>
        <p:txBody>
          <a:bodyPr lIns="0" tIns="0" rIns="0" bIns="0">
            <a:prstTxWarp prst="textNoShape">
              <a:avLst/>
            </a:prstTxWarp>
          </a:bodyPr>
          <a:lstStyle/>
          <a:p>
            <a:pPr marL="11113" defTabSz="812800"/>
            <a:r>
              <a:rPr lang="en-US" sz="900" dirty="0" smtClean="0">
                <a:solidFill>
                  <a:srgbClr val="000000"/>
                </a:solidFill>
                <a:latin typeface="Century Schoolbook"/>
                <a:ea typeface="Arial" pitchFamily="-1" charset="0"/>
                <a:cs typeface="Century Schoolbook"/>
              </a:rPr>
              <a:t>2 650</a:t>
            </a:r>
            <a:endParaRPr lang="en-US" sz="900" dirty="0">
              <a:solidFill>
                <a:srgbClr val="000000"/>
              </a:solidFill>
              <a:latin typeface="Century Schoolbook"/>
              <a:ea typeface="Arial" pitchFamily="-1" charset="0"/>
              <a:cs typeface="Century Schoolbook"/>
            </a:endParaRPr>
          </a:p>
          <a:p>
            <a:pPr marL="11113" defTabSz="812800">
              <a:lnSpc>
                <a:spcPts val="1175"/>
              </a:lnSpc>
            </a:pPr>
            <a:r>
              <a:rPr lang="en-US" sz="900" dirty="0" smtClean="0">
                <a:solidFill>
                  <a:srgbClr val="000000"/>
                </a:solidFill>
                <a:latin typeface="Century Schoolbook"/>
                <a:ea typeface="Arial" pitchFamily="-1" charset="0"/>
                <a:cs typeface="Century Schoolbook"/>
              </a:rPr>
              <a:t>5 227</a:t>
            </a:r>
            <a:endParaRPr lang="en-US" sz="900" dirty="0">
              <a:solidFill>
                <a:srgbClr val="000000"/>
              </a:solidFill>
              <a:latin typeface="Century Schoolbook"/>
              <a:ea typeface="Arial" pitchFamily="-1" charset="0"/>
              <a:cs typeface="Century Schoolbook"/>
            </a:endParaRPr>
          </a:p>
        </p:txBody>
      </p:sp>
      <p:sp>
        <p:nvSpPr>
          <p:cNvPr id="395311" name="object 47"/>
          <p:cNvSpPr txBox="1">
            <a:spLocks noChangeArrowheads="1"/>
          </p:cNvSpPr>
          <p:nvPr/>
        </p:nvSpPr>
        <p:spPr bwMode="auto">
          <a:xfrm>
            <a:off x="5418138" y="5584375"/>
            <a:ext cx="423862" cy="261938"/>
          </a:xfrm>
          <a:prstGeom prst="rect">
            <a:avLst/>
          </a:prstGeom>
          <a:noFill/>
          <a:ln w="9525">
            <a:noFill/>
            <a:miter lim="800000"/>
            <a:headEnd/>
            <a:tailEnd/>
          </a:ln>
        </p:spPr>
        <p:txBody>
          <a:bodyPr lIns="0" tIns="0" rIns="0" bIns="0">
            <a:prstTxWarp prst="textNoShape">
              <a:avLst/>
            </a:prstTxWarp>
          </a:bodyPr>
          <a:lstStyle/>
          <a:p>
            <a:pPr marL="44450" defTabSz="812800"/>
            <a:r>
              <a:rPr lang="en-US" sz="1000" dirty="0">
                <a:solidFill>
                  <a:srgbClr val="000000"/>
                </a:solidFill>
                <a:latin typeface="Century Schoolbook"/>
                <a:ea typeface="Arial" pitchFamily="-1" charset="0"/>
                <a:cs typeface="Century Schoolbook"/>
              </a:rPr>
              <a:t>931</a:t>
            </a:r>
          </a:p>
          <a:p>
            <a:pPr marL="44450" defTabSz="812800">
              <a:lnSpc>
                <a:spcPts val="1175"/>
              </a:lnSpc>
            </a:pPr>
            <a:r>
              <a:rPr lang="en-US" sz="1000" dirty="0" smtClean="0">
                <a:solidFill>
                  <a:srgbClr val="000000"/>
                </a:solidFill>
                <a:latin typeface="Century Schoolbook"/>
                <a:ea typeface="Arial" pitchFamily="-1" charset="0"/>
                <a:cs typeface="Century Schoolbook"/>
              </a:rPr>
              <a:t>1 935</a:t>
            </a:r>
            <a:endParaRPr lang="en-US" sz="1000" dirty="0">
              <a:solidFill>
                <a:srgbClr val="000000"/>
              </a:solidFill>
              <a:latin typeface="Century Schoolbook"/>
              <a:ea typeface="Arial" pitchFamily="-1" charset="0"/>
              <a:cs typeface="Century Schoolbook"/>
            </a:endParaRPr>
          </a:p>
        </p:txBody>
      </p:sp>
      <p:sp>
        <p:nvSpPr>
          <p:cNvPr id="395312" name="object 48"/>
          <p:cNvSpPr txBox="1">
            <a:spLocks noChangeArrowheads="1"/>
          </p:cNvSpPr>
          <p:nvPr/>
        </p:nvSpPr>
        <p:spPr bwMode="auto">
          <a:xfrm>
            <a:off x="6105524" y="5587550"/>
            <a:ext cx="447675" cy="287338"/>
          </a:xfrm>
          <a:prstGeom prst="rect">
            <a:avLst/>
          </a:prstGeom>
          <a:noFill/>
          <a:ln w="9525">
            <a:noFill/>
            <a:miter lim="800000"/>
            <a:headEnd/>
            <a:tailEnd/>
          </a:ln>
        </p:spPr>
        <p:txBody>
          <a:bodyPr lIns="0" tIns="0" rIns="0" bIns="0">
            <a:prstTxWarp prst="textNoShape">
              <a:avLst/>
            </a:prstTxWarp>
          </a:bodyPr>
          <a:lstStyle/>
          <a:p>
            <a:pPr marL="44450" defTabSz="812800"/>
            <a:r>
              <a:rPr lang="en-US" sz="900" dirty="0">
                <a:solidFill>
                  <a:srgbClr val="000000"/>
                </a:solidFill>
                <a:latin typeface="Century Schoolbook"/>
                <a:ea typeface="Arial" pitchFamily="-1" charset="0"/>
                <a:cs typeface="Century Schoolbook"/>
              </a:rPr>
              <a:t>508</a:t>
            </a:r>
          </a:p>
          <a:p>
            <a:pPr marL="44450" defTabSz="812800">
              <a:lnSpc>
                <a:spcPts val="1175"/>
              </a:lnSpc>
            </a:pPr>
            <a:r>
              <a:rPr lang="en-US" sz="900" dirty="0" smtClean="0">
                <a:solidFill>
                  <a:srgbClr val="000000"/>
                </a:solidFill>
                <a:latin typeface="Century Schoolbook"/>
                <a:ea typeface="Arial" pitchFamily="-1" charset="0"/>
                <a:cs typeface="Century Schoolbook"/>
              </a:rPr>
              <a:t>1 039</a:t>
            </a:r>
            <a:endParaRPr lang="en-US" sz="900" dirty="0">
              <a:solidFill>
                <a:srgbClr val="000000"/>
              </a:solidFill>
              <a:latin typeface="Century Schoolbook"/>
              <a:ea typeface="Arial" pitchFamily="-1" charset="0"/>
              <a:cs typeface="Century Schoolbook"/>
            </a:endParaRPr>
          </a:p>
        </p:txBody>
      </p:sp>
      <p:sp>
        <p:nvSpPr>
          <p:cNvPr id="395313" name="object 49"/>
          <p:cNvSpPr txBox="1">
            <a:spLocks noChangeArrowheads="1"/>
          </p:cNvSpPr>
          <p:nvPr/>
        </p:nvSpPr>
        <p:spPr bwMode="auto">
          <a:xfrm>
            <a:off x="6843713" y="5570088"/>
            <a:ext cx="234950" cy="304800"/>
          </a:xfrm>
          <a:prstGeom prst="rect">
            <a:avLst/>
          </a:prstGeom>
          <a:noFill/>
          <a:ln w="9525">
            <a:noFill/>
            <a:miter lim="800000"/>
            <a:headEnd/>
            <a:tailEnd/>
          </a:ln>
        </p:spPr>
        <p:txBody>
          <a:bodyPr lIns="0" tIns="0" rIns="0" bIns="0">
            <a:prstTxWarp prst="textNoShape">
              <a:avLst/>
            </a:prstTxWarp>
          </a:bodyPr>
          <a:lstStyle/>
          <a:p>
            <a:pPr marL="11113" defTabSz="812800"/>
            <a:r>
              <a:rPr lang="en-US" sz="900" dirty="0">
                <a:solidFill>
                  <a:srgbClr val="000000"/>
                </a:solidFill>
                <a:latin typeface="Century Schoolbook"/>
                <a:ea typeface="Arial" pitchFamily="-1" charset="0"/>
                <a:cs typeface="Century Schoolbook"/>
              </a:rPr>
              <a:t>213</a:t>
            </a:r>
          </a:p>
          <a:p>
            <a:pPr marL="11113" defTabSz="812800">
              <a:lnSpc>
                <a:spcPts val="1175"/>
              </a:lnSpc>
            </a:pPr>
            <a:r>
              <a:rPr lang="en-US" sz="900" dirty="0">
                <a:solidFill>
                  <a:srgbClr val="000000"/>
                </a:solidFill>
                <a:latin typeface="Century Schoolbook"/>
                <a:ea typeface="Arial" pitchFamily="-1" charset="0"/>
                <a:cs typeface="Century Schoolbook"/>
              </a:rPr>
              <a:t>462</a:t>
            </a:r>
          </a:p>
        </p:txBody>
      </p:sp>
      <p:sp>
        <p:nvSpPr>
          <p:cNvPr id="395314" name="object 50"/>
          <p:cNvSpPr txBox="1">
            <a:spLocks noChangeArrowheads="1"/>
          </p:cNvSpPr>
          <p:nvPr/>
        </p:nvSpPr>
        <p:spPr bwMode="auto">
          <a:xfrm>
            <a:off x="7580313" y="5570088"/>
            <a:ext cx="163512" cy="304800"/>
          </a:xfrm>
          <a:prstGeom prst="rect">
            <a:avLst/>
          </a:prstGeom>
          <a:noFill/>
          <a:ln w="9525">
            <a:noFill/>
            <a:miter lim="800000"/>
            <a:headEnd/>
            <a:tailEnd/>
          </a:ln>
        </p:spPr>
        <p:txBody>
          <a:bodyPr lIns="0" tIns="0" rIns="0" bIns="0">
            <a:prstTxWarp prst="textNoShape">
              <a:avLst/>
            </a:prstTxWarp>
          </a:bodyPr>
          <a:lstStyle/>
          <a:p>
            <a:pPr marL="11113" defTabSz="812800"/>
            <a:r>
              <a:rPr lang="en-US" sz="900" dirty="0">
                <a:solidFill>
                  <a:srgbClr val="000000"/>
                </a:solidFill>
                <a:latin typeface="Century Schoolbook"/>
                <a:ea typeface="Arial" pitchFamily="-1" charset="0"/>
                <a:cs typeface="Century Schoolbook"/>
              </a:rPr>
              <a:t>42</a:t>
            </a:r>
          </a:p>
          <a:p>
            <a:pPr marL="11113" defTabSz="812800">
              <a:lnSpc>
                <a:spcPts val="1175"/>
              </a:lnSpc>
            </a:pPr>
            <a:r>
              <a:rPr lang="en-US" sz="900" dirty="0">
                <a:solidFill>
                  <a:srgbClr val="000000"/>
                </a:solidFill>
                <a:latin typeface="Century Schoolbook"/>
                <a:ea typeface="Arial" pitchFamily="-1" charset="0"/>
                <a:cs typeface="Century Schoolbook"/>
              </a:rPr>
              <a:t>91</a:t>
            </a:r>
          </a:p>
        </p:txBody>
      </p:sp>
      <p:sp>
        <p:nvSpPr>
          <p:cNvPr id="51" name="object 51"/>
          <p:cNvSpPr txBox="1"/>
          <p:nvPr/>
        </p:nvSpPr>
        <p:spPr>
          <a:xfrm>
            <a:off x="901701" y="5359400"/>
            <a:ext cx="1849438" cy="171000"/>
          </a:xfrm>
          <a:prstGeom prst="rect">
            <a:avLst/>
          </a:prstGeom>
        </p:spPr>
        <p:txBody>
          <a:bodyPr lIns="0" tIns="0" rIns="0" bIns="0"/>
          <a:lstStyle/>
          <a:p>
            <a:pPr marL="11301" defTabSz="813212" fontAlgn="auto">
              <a:spcBef>
                <a:spcPts val="0"/>
              </a:spcBef>
              <a:spcAft>
                <a:spcPts val="0"/>
              </a:spcAft>
              <a:defRPr/>
            </a:pPr>
            <a:r>
              <a:rPr lang="fr-CA" sz="1000" spc="-9" dirty="0" err="1" smtClean="0">
                <a:solidFill>
                  <a:srgbClr val="000000"/>
                </a:solidFill>
                <a:latin typeface="Century Schoolbook"/>
                <a:ea typeface="+mn-ea"/>
                <a:cs typeface="Century Schoolbook"/>
              </a:rPr>
              <a:t>Number</a:t>
            </a:r>
            <a:r>
              <a:rPr lang="fr-CA" sz="1000" spc="-9" dirty="0" smtClean="0">
                <a:solidFill>
                  <a:srgbClr val="000000"/>
                </a:solidFill>
                <a:latin typeface="Century Schoolbook"/>
                <a:ea typeface="+mn-ea"/>
                <a:cs typeface="Century Schoolbook"/>
              </a:rPr>
              <a:t> of </a:t>
            </a:r>
            <a:r>
              <a:rPr lang="fr-CA" sz="1000" spc="-9" dirty="0" err="1" smtClean="0">
                <a:solidFill>
                  <a:srgbClr val="000000"/>
                </a:solidFill>
                <a:latin typeface="Century Schoolbook"/>
                <a:ea typeface="+mn-ea"/>
                <a:cs typeface="Century Schoolbook"/>
              </a:rPr>
              <a:t>subjects</a:t>
            </a:r>
            <a:r>
              <a:rPr lang="fr-CA" sz="1000" spc="-9" dirty="0" smtClean="0">
                <a:solidFill>
                  <a:srgbClr val="000000"/>
                </a:solidFill>
                <a:latin typeface="Century Schoolbook"/>
                <a:ea typeface="+mn-ea"/>
                <a:cs typeface="Century Schoolbook"/>
              </a:rPr>
              <a:t> </a:t>
            </a:r>
            <a:r>
              <a:rPr lang="fr-CA" sz="1000" spc="-9" dirty="0" err="1" smtClean="0">
                <a:solidFill>
                  <a:srgbClr val="000000"/>
                </a:solidFill>
                <a:latin typeface="Century Schoolbook"/>
                <a:ea typeface="+mn-ea"/>
                <a:cs typeface="Century Schoolbook"/>
              </a:rPr>
              <a:t>at</a:t>
            </a:r>
            <a:r>
              <a:rPr lang="fr-CA" sz="1000" spc="-9" dirty="0" smtClean="0">
                <a:solidFill>
                  <a:srgbClr val="000000"/>
                </a:solidFill>
                <a:latin typeface="Century Schoolbook"/>
                <a:ea typeface="+mn-ea"/>
                <a:cs typeface="Century Schoolbook"/>
              </a:rPr>
              <a:t> </a:t>
            </a:r>
            <a:r>
              <a:rPr lang="fr-CA" sz="1000" spc="-9" dirty="0" err="1" smtClean="0">
                <a:solidFill>
                  <a:srgbClr val="000000"/>
                </a:solidFill>
                <a:latin typeface="Century Schoolbook"/>
                <a:ea typeface="+mn-ea"/>
                <a:cs typeface="Century Schoolbook"/>
              </a:rPr>
              <a:t>risk</a:t>
            </a:r>
            <a:endParaRPr lang="fr-CA" sz="1000" dirty="0">
              <a:solidFill>
                <a:srgbClr val="000000"/>
              </a:solidFill>
              <a:latin typeface="Century Schoolbook"/>
              <a:ea typeface="+mn-ea"/>
              <a:cs typeface="Century Schoolbook"/>
            </a:endParaRPr>
          </a:p>
        </p:txBody>
      </p:sp>
      <p:sp>
        <p:nvSpPr>
          <p:cNvPr id="52" name="object 52"/>
          <p:cNvSpPr/>
          <p:nvPr/>
        </p:nvSpPr>
        <p:spPr>
          <a:xfrm>
            <a:off x="1965324" y="2276475"/>
            <a:ext cx="3854231" cy="534988"/>
          </a:xfrm>
          <a:custGeom>
            <a:avLst/>
            <a:gdLst/>
            <a:ahLst/>
            <a:cxnLst/>
            <a:rect l="l" t="t" r="r" b="b"/>
            <a:pathLst>
              <a:path w="3422904" h="606551">
                <a:moveTo>
                  <a:pt x="3422904" y="606551"/>
                </a:moveTo>
                <a:lnTo>
                  <a:pt x="3422904" y="0"/>
                </a:lnTo>
                <a:lnTo>
                  <a:pt x="0" y="0"/>
                </a:lnTo>
                <a:lnTo>
                  <a:pt x="0" y="606552"/>
                </a:lnTo>
                <a:lnTo>
                  <a:pt x="10667" y="606552"/>
                </a:lnTo>
                <a:lnTo>
                  <a:pt x="10668" y="22098"/>
                </a:lnTo>
                <a:lnTo>
                  <a:pt x="22098" y="10668"/>
                </a:lnTo>
                <a:lnTo>
                  <a:pt x="22097" y="22098"/>
                </a:lnTo>
                <a:lnTo>
                  <a:pt x="3400044" y="22098"/>
                </a:lnTo>
                <a:lnTo>
                  <a:pt x="3400044" y="10668"/>
                </a:lnTo>
                <a:lnTo>
                  <a:pt x="3411474" y="22098"/>
                </a:lnTo>
                <a:lnTo>
                  <a:pt x="3411474" y="606551"/>
                </a:lnTo>
                <a:lnTo>
                  <a:pt x="3422904" y="606551"/>
                </a:lnTo>
                <a:close/>
              </a:path>
              <a:path w="3422904" h="606551">
                <a:moveTo>
                  <a:pt x="22097" y="22098"/>
                </a:moveTo>
                <a:lnTo>
                  <a:pt x="22098" y="10668"/>
                </a:lnTo>
                <a:lnTo>
                  <a:pt x="10668" y="22098"/>
                </a:lnTo>
                <a:lnTo>
                  <a:pt x="22097" y="22098"/>
                </a:lnTo>
                <a:close/>
              </a:path>
              <a:path w="3422904" h="606551">
                <a:moveTo>
                  <a:pt x="22098" y="584454"/>
                </a:moveTo>
                <a:lnTo>
                  <a:pt x="22097" y="22098"/>
                </a:lnTo>
                <a:lnTo>
                  <a:pt x="10668" y="22098"/>
                </a:lnTo>
                <a:lnTo>
                  <a:pt x="10668" y="584454"/>
                </a:lnTo>
                <a:lnTo>
                  <a:pt x="22098" y="584454"/>
                </a:lnTo>
                <a:close/>
              </a:path>
              <a:path w="3422904" h="606551">
                <a:moveTo>
                  <a:pt x="3411474" y="584454"/>
                </a:moveTo>
                <a:lnTo>
                  <a:pt x="10668" y="584454"/>
                </a:lnTo>
                <a:lnTo>
                  <a:pt x="22098" y="595122"/>
                </a:lnTo>
                <a:lnTo>
                  <a:pt x="22098" y="606552"/>
                </a:lnTo>
                <a:lnTo>
                  <a:pt x="3400044" y="606551"/>
                </a:lnTo>
                <a:lnTo>
                  <a:pt x="3400044" y="595122"/>
                </a:lnTo>
                <a:lnTo>
                  <a:pt x="3411474" y="584454"/>
                </a:lnTo>
                <a:close/>
              </a:path>
              <a:path w="3422904" h="606551">
                <a:moveTo>
                  <a:pt x="22098" y="606552"/>
                </a:moveTo>
                <a:lnTo>
                  <a:pt x="22098" y="595122"/>
                </a:lnTo>
                <a:lnTo>
                  <a:pt x="10668" y="584454"/>
                </a:lnTo>
                <a:lnTo>
                  <a:pt x="10667" y="606552"/>
                </a:lnTo>
                <a:lnTo>
                  <a:pt x="22098" y="606552"/>
                </a:lnTo>
                <a:close/>
              </a:path>
              <a:path w="3422904" h="606551">
                <a:moveTo>
                  <a:pt x="3411474" y="22098"/>
                </a:moveTo>
                <a:lnTo>
                  <a:pt x="3400044" y="10668"/>
                </a:lnTo>
                <a:lnTo>
                  <a:pt x="3400044" y="22098"/>
                </a:lnTo>
                <a:lnTo>
                  <a:pt x="3411474" y="22098"/>
                </a:lnTo>
                <a:close/>
              </a:path>
              <a:path w="3422904" h="606551">
                <a:moveTo>
                  <a:pt x="3411474" y="584454"/>
                </a:moveTo>
                <a:lnTo>
                  <a:pt x="3411474" y="22098"/>
                </a:lnTo>
                <a:lnTo>
                  <a:pt x="3400044" y="22098"/>
                </a:lnTo>
                <a:lnTo>
                  <a:pt x="3400044" y="584454"/>
                </a:lnTo>
                <a:lnTo>
                  <a:pt x="3411474" y="584454"/>
                </a:lnTo>
                <a:close/>
              </a:path>
              <a:path w="3422904" h="606551">
                <a:moveTo>
                  <a:pt x="3411474" y="606551"/>
                </a:moveTo>
                <a:lnTo>
                  <a:pt x="3411474" y="584454"/>
                </a:lnTo>
                <a:lnTo>
                  <a:pt x="3400044" y="595122"/>
                </a:lnTo>
                <a:lnTo>
                  <a:pt x="3400044" y="606551"/>
                </a:lnTo>
                <a:lnTo>
                  <a:pt x="3411474" y="606551"/>
                </a:lnTo>
                <a:close/>
              </a:path>
            </a:pathLst>
          </a:custGeom>
          <a:solidFill>
            <a:srgbClr val="000000"/>
          </a:solidFill>
          <a:ln>
            <a:solidFill>
              <a:schemeClr val="bg1"/>
            </a:solidFill>
          </a:ln>
        </p:spPr>
        <p:txBody>
          <a:bodyPr lIns="0" tIns="0" rIns="0" bIns="0"/>
          <a:lstStyle/>
          <a:p>
            <a:pPr defTabSz="813212" fontAlgn="auto">
              <a:spcBef>
                <a:spcPts val="0"/>
              </a:spcBef>
              <a:spcAft>
                <a:spcPts val="0"/>
              </a:spcAft>
              <a:defRPr/>
            </a:pPr>
            <a:endParaRPr dirty="0">
              <a:solidFill>
                <a:srgbClr val="000000"/>
              </a:solidFill>
              <a:latin typeface="Calibri"/>
              <a:ea typeface="+mn-ea"/>
              <a:cs typeface="+mn-cs"/>
            </a:endParaRPr>
          </a:p>
        </p:txBody>
      </p:sp>
      <p:sp>
        <p:nvSpPr>
          <p:cNvPr id="395317" name="object 53"/>
          <p:cNvSpPr txBox="1">
            <a:spLocks noChangeArrowheads="1"/>
          </p:cNvSpPr>
          <p:nvPr/>
        </p:nvSpPr>
        <p:spPr bwMode="auto">
          <a:xfrm>
            <a:off x="1970087" y="1982788"/>
            <a:ext cx="3868049" cy="790575"/>
          </a:xfrm>
          <a:prstGeom prst="rect">
            <a:avLst/>
          </a:prstGeom>
          <a:noFill/>
          <a:ln w="9525">
            <a:noFill/>
            <a:miter lim="800000"/>
            <a:headEnd/>
            <a:tailEnd/>
          </a:ln>
        </p:spPr>
        <p:txBody>
          <a:bodyPr lIns="0" tIns="0" rIns="0" bIns="0">
            <a:prstTxWarp prst="textNoShape">
              <a:avLst/>
            </a:prstTxWarp>
          </a:bodyPr>
          <a:lstStyle/>
          <a:p>
            <a:pPr marL="11113" defTabSz="812800"/>
            <a:r>
              <a:rPr lang="fr-CA" dirty="0" smtClean="0">
                <a:solidFill>
                  <a:srgbClr val="000000"/>
                </a:solidFill>
                <a:latin typeface="Century Schoolbook"/>
                <a:ea typeface="Arial" pitchFamily="-1" charset="0"/>
                <a:cs typeface="Century Schoolbook"/>
              </a:rPr>
              <a:t>HR = 0.91 (95% CI : 0.68 – 1.22)</a:t>
            </a:r>
          </a:p>
          <a:p>
            <a:pPr marL="11113" defTabSz="812800">
              <a:lnSpc>
                <a:spcPts val="850"/>
              </a:lnSpc>
              <a:spcBef>
                <a:spcPts val="13"/>
              </a:spcBef>
            </a:pPr>
            <a:endParaRPr lang="fr-CA" sz="900" dirty="0" smtClean="0">
              <a:solidFill>
                <a:srgbClr val="000000"/>
              </a:solidFill>
              <a:latin typeface="Century Schoolbook"/>
              <a:cs typeface="Century Schoolbook"/>
            </a:endParaRPr>
          </a:p>
          <a:p>
            <a:pPr marL="11113" defTabSz="812800"/>
            <a:r>
              <a:rPr lang="fr-CA" sz="1400" dirty="0" smtClean="0">
                <a:solidFill>
                  <a:srgbClr val="000000"/>
                </a:solidFill>
                <a:latin typeface="Century Schoolbook"/>
                <a:ea typeface="Arial" pitchFamily="-1" charset="0"/>
                <a:cs typeface="Century Schoolbook"/>
              </a:rPr>
              <a:t>HR = 1.00 (0.72 – 1.39) – CANVAS</a:t>
            </a:r>
          </a:p>
          <a:p>
            <a:pPr marL="11113" defTabSz="812800"/>
            <a:r>
              <a:rPr lang="fr-CA" sz="1400" dirty="0" smtClean="0">
                <a:solidFill>
                  <a:srgbClr val="000000"/>
                </a:solidFill>
                <a:latin typeface="Century Schoolbook"/>
                <a:ea typeface="Arial" pitchFamily="-1" charset="0"/>
                <a:cs typeface="Century Schoolbook"/>
              </a:rPr>
              <a:t>HR = 0.65 (0.35 – 1.21) – </a:t>
            </a:r>
            <a:r>
              <a:rPr lang="fr-CA" sz="1400" dirty="0" err="1" smtClean="0">
                <a:solidFill>
                  <a:srgbClr val="000000"/>
                </a:solidFill>
                <a:latin typeface="Century Schoolbook"/>
                <a:ea typeface="Arial" pitchFamily="-1" charset="0"/>
                <a:cs typeface="Century Schoolbook"/>
              </a:rPr>
              <a:t>Other</a:t>
            </a:r>
            <a:r>
              <a:rPr lang="fr-CA" sz="1400" dirty="0" smtClean="0">
                <a:solidFill>
                  <a:srgbClr val="000000"/>
                </a:solidFill>
                <a:latin typeface="Century Schoolbook"/>
                <a:ea typeface="Arial" pitchFamily="-1" charset="0"/>
                <a:cs typeface="Century Schoolbook"/>
              </a:rPr>
              <a:t> trials</a:t>
            </a:r>
            <a:endParaRPr lang="fr-CA" sz="1400" dirty="0">
              <a:solidFill>
                <a:srgbClr val="000000"/>
              </a:solidFill>
              <a:latin typeface="Century Schoolbook"/>
              <a:ea typeface="Arial" pitchFamily="-1" charset="0"/>
              <a:cs typeface="Century Schoolbook"/>
            </a:endParaRPr>
          </a:p>
        </p:txBody>
      </p:sp>
      <p:sp>
        <p:nvSpPr>
          <p:cNvPr id="395318" name="object 54"/>
          <p:cNvSpPr txBox="1">
            <a:spLocks noChangeArrowheads="1"/>
          </p:cNvSpPr>
          <p:nvPr/>
        </p:nvSpPr>
        <p:spPr bwMode="auto">
          <a:xfrm>
            <a:off x="7942263" y="2708275"/>
            <a:ext cx="1026081" cy="301625"/>
          </a:xfrm>
          <a:prstGeom prst="rect">
            <a:avLst/>
          </a:prstGeom>
          <a:noFill/>
          <a:ln w="9525">
            <a:noFill/>
            <a:miter lim="800000"/>
            <a:headEnd/>
            <a:tailEnd/>
          </a:ln>
        </p:spPr>
        <p:txBody>
          <a:bodyPr lIns="0" tIns="0" rIns="0" bIns="0">
            <a:prstTxWarp prst="textNoShape">
              <a:avLst/>
            </a:prstTxWarp>
          </a:bodyPr>
          <a:lstStyle/>
          <a:p>
            <a:pPr marL="25400" indent="-15875" defTabSz="819150">
              <a:lnSpc>
                <a:spcPct val="129000"/>
              </a:lnSpc>
            </a:pPr>
            <a:r>
              <a:rPr lang="fr-CA" sz="1100" dirty="0" smtClean="0">
                <a:solidFill>
                  <a:srgbClr val="000000"/>
                </a:solidFill>
                <a:latin typeface="Century Schoolbook"/>
                <a:ea typeface="Arial" pitchFamily="-1" charset="0"/>
                <a:cs typeface="Century Schoolbook"/>
              </a:rPr>
              <a:t>All </a:t>
            </a:r>
            <a:r>
              <a:rPr lang="fr-CA" sz="1100" dirty="0" err="1" smtClean="0">
                <a:solidFill>
                  <a:srgbClr val="000000"/>
                </a:solidFill>
                <a:latin typeface="Century Schoolbook"/>
                <a:ea typeface="Arial" pitchFamily="-1" charset="0"/>
                <a:cs typeface="Century Schoolbook"/>
              </a:rPr>
              <a:t>non-CANA</a:t>
            </a:r>
            <a:r>
              <a:rPr lang="fr-CA" sz="1100" dirty="0" smtClean="0">
                <a:solidFill>
                  <a:srgbClr val="000000"/>
                </a:solidFill>
                <a:latin typeface="Century Schoolbook"/>
                <a:ea typeface="Arial" pitchFamily="-1" charset="0"/>
                <a:cs typeface="Century Schoolbook"/>
              </a:rPr>
              <a:t>.</a:t>
            </a:r>
          </a:p>
          <a:p>
            <a:pPr marL="25400" indent="-15875" defTabSz="819150">
              <a:lnSpc>
                <a:spcPct val="129000"/>
              </a:lnSpc>
            </a:pPr>
            <a:r>
              <a:rPr lang="fr-CA" sz="1100" dirty="0" smtClean="0">
                <a:solidFill>
                  <a:srgbClr val="000000"/>
                </a:solidFill>
                <a:latin typeface="Century Schoolbook"/>
                <a:ea typeface="Arial" pitchFamily="-1" charset="0"/>
                <a:cs typeface="Century Schoolbook"/>
              </a:rPr>
              <a:t> </a:t>
            </a:r>
            <a:endParaRPr lang="fr-CA" sz="1100" dirty="0">
              <a:solidFill>
                <a:srgbClr val="000000"/>
              </a:solidFill>
              <a:latin typeface="Century Schoolbook"/>
              <a:ea typeface="Arial" pitchFamily="-1" charset="0"/>
              <a:cs typeface="Century Schoolbook"/>
            </a:endParaRPr>
          </a:p>
        </p:txBody>
      </p:sp>
      <p:sp>
        <p:nvSpPr>
          <p:cNvPr id="56" name="TextBox 55"/>
          <p:cNvSpPr txBox="1"/>
          <p:nvPr/>
        </p:nvSpPr>
        <p:spPr>
          <a:xfrm>
            <a:off x="121793" y="6411913"/>
            <a:ext cx="6499100" cy="359133"/>
          </a:xfrm>
          <a:prstGeom prst="rect">
            <a:avLst/>
          </a:prstGeom>
          <a:noFill/>
        </p:spPr>
        <p:txBody>
          <a:bodyPr wrap="none" lIns="81347" tIns="40670" rIns="81347" bIns="40670">
            <a:spAutoFit/>
          </a:bodyPr>
          <a:lstStyle/>
          <a:p>
            <a:pPr defTabSz="813212" fontAlgn="auto">
              <a:spcBef>
                <a:spcPts val="0"/>
              </a:spcBef>
              <a:spcAft>
                <a:spcPts val="0"/>
              </a:spcAft>
              <a:defRPr/>
            </a:pPr>
            <a:r>
              <a:rPr lang="fr-CA" sz="900" dirty="0" smtClean="0">
                <a:solidFill>
                  <a:srgbClr val="FFFFFF"/>
                </a:solidFill>
                <a:latin typeface="Monaco"/>
                <a:cs typeface="Century Schoolbook"/>
                <a:hlinkClick r:id="rId5"/>
              </a:rPr>
              <a:t>http://www.fda.gov/downloads/AdvisoryCommittees/CommitteesMeetingMaterials/Drugs</a:t>
            </a:r>
            <a:endParaRPr lang="fr-CA" sz="900" dirty="0" smtClean="0">
              <a:solidFill>
                <a:srgbClr val="FFFFFF"/>
              </a:solidFill>
              <a:latin typeface="Monaco"/>
              <a:cs typeface="Century Schoolbook"/>
            </a:endParaRPr>
          </a:p>
          <a:p>
            <a:pPr defTabSz="813212" fontAlgn="auto">
              <a:spcBef>
                <a:spcPts val="0"/>
              </a:spcBef>
              <a:spcAft>
                <a:spcPts val="0"/>
              </a:spcAft>
              <a:defRPr/>
            </a:pPr>
            <a:r>
              <a:rPr lang="fr-CA" sz="900" dirty="0" smtClean="0">
                <a:solidFill>
                  <a:srgbClr val="FFFFFF"/>
                </a:solidFill>
                <a:latin typeface="Monaco"/>
                <a:cs typeface="Century Schoolbook"/>
              </a:rPr>
              <a:t>/EndocrinologicandMetabolicDrugsAdvisoryCommittee/UCM336236.pdf. </a:t>
            </a:r>
            <a:r>
              <a:rPr lang="fr-CA" sz="900" dirty="0" err="1" smtClean="0">
                <a:solidFill>
                  <a:srgbClr val="FFFFFF"/>
                </a:solidFill>
                <a:latin typeface="Monaco"/>
                <a:cs typeface="Century Schoolbook"/>
              </a:rPr>
              <a:t>Consulted</a:t>
            </a:r>
            <a:r>
              <a:rPr lang="fr-CA" sz="900" dirty="0" smtClean="0">
                <a:solidFill>
                  <a:srgbClr val="FFFFFF"/>
                </a:solidFill>
                <a:latin typeface="Monaco"/>
                <a:cs typeface="Century Schoolbook"/>
              </a:rPr>
              <a:t> </a:t>
            </a:r>
            <a:r>
              <a:rPr lang="fr-CA" sz="900" dirty="0" err="1" smtClean="0">
                <a:solidFill>
                  <a:srgbClr val="FFFFFF"/>
                </a:solidFill>
                <a:latin typeface="Monaco"/>
                <a:cs typeface="Century Schoolbook"/>
              </a:rPr>
              <a:t>January</a:t>
            </a:r>
            <a:r>
              <a:rPr lang="fr-CA" sz="900" dirty="0" smtClean="0">
                <a:solidFill>
                  <a:srgbClr val="FFFFFF"/>
                </a:solidFill>
                <a:latin typeface="Monaco"/>
                <a:cs typeface="Century Schoolbook"/>
              </a:rPr>
              <a:t> 23, 2013</a:t>
            </a:r>
            <a:r>
              <a:rPr lang="fr-CA" sz="900" dirty="0" smtClean="0">
                <a:solidFill>
                  <a:srgbClr val="FFFFFF"/>
                </a:solidFill>
                <a:latin typeface="Century Schoolbook"/>
                <a:ea typeface="+mn-ea"/>
                <a:cs typeface="Century Schoolbook"/>
              </a:rPr>
              <a:t>.</a:t>
            </a:r>
            <a:endParaRPr lang="fr-CA" sz="900" dirty="0">
              <a:solidFill>
                <a:srgbClr val="FFFFFF"/>
              </a:solidFill>
              <a:latin typeface="Century Schoolbook"/>
              <a:ea typeface="+mn-ea"/>
              <a:cs typeface="Century Schoolbook"/>
            </a:endParaRPr>
          </a:p>
        </p:txBody>
      </p:sp>
      <p:sp>
        <p:nvSpPr>
          <p:cNvPr id="58" name="object 38"/>
          <p:cNvSpPr txBox="1">
            <a:spLocks noChangeArrowheads="1"/>
          </p:cNvSpPr>
          <p:nvPr/>
        </p:nvSpPr>
        <p:spPr bwMode="auto">
          <a:xfrm>
            <a:off x="4095750" y="5059830"/>
            <a:ext cx="1670050" cy="222919"/>
          </a:xfrm>
          <a:prstGeom prst="rect">
            <a:avLst/>
          </a:prstGeom>
          <a:noFill/>
          <a:ln w="9525">
            <a:noFill/>
            <a:miter lim="800000"/>
            <a:headEnd/>
            <a:tailEnd/>
          </a:ln>
        </p:spPr>
        <p:txBody>
          <a:bodyPr lIns="0" tIns="0" rIns="0" bIns="0">
            <a:prstTxWarp prst="textNoShape">
              <a:avLst/>
            </a:prstTxWarp>
          </a:bodyPr>
          <a:lstStyle/>
          <a:p>
            <a:pPr marL="25400" algn="ctr" defTabSz="819150"/>
            <a:endParaRPr lang="fr-CA" sz="900" dirty="0">
              <a:solidFill>
                <a:srgbClr val="000000"/>
              </a:solidFill>
              <a:latin typeface="Century Schoolbook"/>
              <a:ea typeface="Arial" pitchFamily="-1" charset="0"/>
              <a:cs typeface="Century Schoolbook"/>
            </a:endParaRPr>
          </a:p>
          <a:p>
            <a:pPr marL="25400" algn="ctr" defTabSz="819150"/>
            <a:endParaRPr lang="fr-CA" sz="900" dirty="0" smtClean="0">
              <a:solidFill>
                <a:srgbClr val="000000"/>
              </a:solidFill>
              <a:latin typeface="Century Schoolbook"/>
              <a:ea typeface="Arial" pitchFamily="-1" charset="0"/>
              <a:cs typeface="Century Schoolbook"/>
            </a:endParaRPr>
          </a:p>
          <a:p>
            <a:pPr marL="25400" algn="ctr" defTabSz="819150"/>
            <a:r>
              <a:rPr lang="fr-CA" sz="900" dirty="0" err="1" smtClean="0">
                <a:solidFill>
                  <a:srgbClr val="000000"/>
                </a:solidFill>
                <a:latin typeface="Century Schoolbook"/>
                <a:ea typeface="Arial" pitchFamily="-1" charset="0"/>
                <a:cs typeface="Century Schoolbook"/>
              </a:rPr>
              <a:t>Study</a:t>
            </a:r>
            <a:r>
              <a:rPr lang="fr-CA" sz="900" dirty="0" smtClean="0">
                <a:solidFill>
                  <a:srgbClr val="000000"/>
                </a:solidFill>
                <a:latin typeface="Century Schoolbook"/>
                <a:ea typeface="Arial" pitchFamily="-1" charset="0"/>
                <a:cs typeface="Century Schoolbook"/>
              </a:rPr>
              <a:t> </a:t>
            </a:r>
            <a:r>
              <a:rPr lang="fr-CA" sz="900" dirty="0" err="1" smtClean="0">
                <a:solidFill>
                  <a:srgbClr val="000000"/>
                </a:solidFill>
                <a:latin typeface="Century Schoolbook"/>
                <a:ea typeface="Arial" pitchFamily="-1" charset="0"/>
                <a:cs typeface="Century Schoolbook"/>
              </a:rPr>
              <a:t>Week</a:t>
            </a:r>
            <a:endParaRPr lang="fr-CA" sz="900" dirty="0">
              <a:solidFill>
                <a:srgbClr val="000000"/>
              </a:solidFill>
              <a:latin typeface="Century Schoolbook"/>
              <a:ea typeface="Arial" pitchFamily="-1" charset="0"/>
              <a:cs typeface="Century Schoolbook"/>
            </a:endParaRPr>
          </a:p>
        </p:txBody>
      </p:sp>
      <p:sp>
        <p:nvSpPr>
          <p:cNvPr id="59" name="object 40"/>
          <p:cNvSpPr txBox="1"/>
          <p:nvPr/>
        </p:nvSpPr>
        <p:spPr>
          <a:xfrm>
            <a:off x="4788693" y="5104607"/>
            <a:ext cx="163513" cy="158750"/>
          </a:xfrm>
          <a:prstGeom prst="rect">
            <a:avLst/>
          </a:prstGeom>
        </p:spPr>
        <p:txBody>
          <a:bodyPr lIns="0" tIns="0" rIns="0" bIns="0"/>
          <a:lstStyle/>
          <a:p>
            <a:pPr marL="11301" defTabSz="813212" fontAlgn="auto">
              <a:spcBef>
                <a:spcPts val="0"/>
              </a:spcBef>
              <a:spcAft>
                <a:spcPts val="0"/>
              </a:spcAft>
              <a:defRPr/>
            </a:pPr>
            <a:r>
              <a:rPr lang="fr-BE" sz="1000" spc="-9" dirty="0" smtClean="0">
                <a:solidFill>
                  <a:srgbClr val="000000"/>
                </a:solidFill>
                <a:latin typeface="Century Schoolbook"/>
                <a:ea typeface="+mn-ea"/>
                <a:cs typeface="Century Schoolbook"/>
              </a:rPr>
              <a:t>52</a:t>
            </a:r>
            <a:endParaRPr sz="1000" dirty="0">
              <a:solidFill>
                <a:srgbClr val="000000"/>
              </a:solidFill>
              <a:latin typeface="Century Schoolbook"/>
              <a:ea typeface="+mn-ea"/>
              <a:cs typeface="Century Schoolbook"/>
            </a:endParaRPr>
          </a:p>
        </p:txBody>
      </p:sp>
      <p:sp>
        <p:nvSpPr>
          <p:cNvPr id="60" name="object 54"/>
          <p:cNvSpPr txBox="1">
            <a:spLocks noChangeArrowheads="1"/>
          </p:cNvSpPr>
          <p:nvPr/>
        </p:nvSpPr>
        <p:spPr bwMode="auto">
          <a:xfrm>
            <a:off x="7949687" y="2932835"/>
            <a:ext cx="1026081" cy="292965"/>
          </a:xfrm>
          <a:prstGeom prst="rect">
            <a:avLst/>
          </a:prstGeom>
          <a:noFill/>
          <a:ln w="9525">
            <a:noFill/>
            <a:miter lim="800000"/>
            <a:headEnd/>
            <a:tailEnd/>
          </a:ln>
        </p:spPr>
        <p:txBody>
          <a:bodyPr lIns="0" tIns="0" rIns="0" bIns="0">
            <a:prstTxWarp prst="textNoShape">
              <a:avLst/>
            </a:prstTxWarp>
          </a:bodyPr>
          <a:lstStyle/>
          <a:p>
            <a:pPr marL="25400" indent="-15875" defTabSz="819150">
              <a:lnSpc>
                <a:spcPct val="129000"/>
              </a:lnSpc>
            </a:pPr>
            <a:r>
              <a:rPr lang="fr-CA" sz="1100" dirty="0" smtClean="0">
                <a:solidFill>
                  <a:srgbClr val="000000"/>
                </a:solidFill>
                <a:latin typeface="Century Schoolbook"/>
                <a:ea typeface="Arial" pitchFamily="-1" charset="0"/>
                <a:cs typeface="Century Schoolbook"/>
              </a:rPr>
              <a:t>All CANA.</a:t>
            </a:r>
          </a:p>
          <a:p>
            <a:pPr marL="25400" indent="-15875" defTabSz="819150">
              <a:lnSpc>
                <a:spcPct val="129000"/>
              </a:lnSpc>
            </a:pPr>
            <a:r>
              <a:rPr lang="fr-CA" sz="1100" dirty="0" smtClean="0">
                <a:solidFill>
                  <a:srgbClr val="000000"/>
                </a:solidFill>
                <a:latin typeface="Century Schoolbook"/>
                <a:ea typeface="Arial" pitchFamily="-1" charset="0"/>
                <a:cs typeface="Century Schoolbook"/>
              </a:rPr>
              <a:t> </a:t>
            </a:r>
            <a:endParaRPr lang="fr-CA" sz="1100" dirty="0">
              <a:solidFill>
                <a:srgbClr val="000000"/>
              </a:solidFill>
              <a:latin typeface="Century Schoolbook"/>
              <a:ea typeface="Arial" pitchFamily="-1" charset="0"/>
              <a:cs typeface="Century Schoolbook"/>
            </a:endParaRPr>
          </a:p>
        </p:txBody>
      </p:sp>
      <p:sp>
        <p:nvSpPr>
          <p:cNvPr id="61"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40</a:t>
            </a:fld>
            <a:endParaRPr lang="en-CA" dirty="0">
              <a:solidFill>
                <a:prstClr val="white">
                  <a:alpha val="99000"/>
                </a:prstClr>
              </a:solidFill>
              <a:latin typeface="Century Gothic"/>
              <a:cs typeface="Century Gothic"/>
            </a:endParaRPr>
          </a:p>
        </p:txBody>
      </p:sp>
    </p:spTree>
    <p:custDataLst>
      <p:tags r:id="rId1"/>
    </p:custData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67"/>
          <p:cNvGraphicFramePr>
            <a:graphicFrameLocks noGrp="1"/>
          </p:cNvGraphicFramePr>
          <p:nvPr>
            <p:ph idx="1"/>
            <p:extLst>
              <p:ext uri="{D42A27DB-BD31-4B8C-83A1-F6EECF244321}">
                <p14:modId xmlns:p14="http://schemas.microsoft.com/office/powerpoint/2010/main" val="3263664926"/>
              </p:ext>
            </p:extLst>
          </p:nvPr>
        </p:nvGraphicFramePr>
        <p:xfrm>
          <a:off x="450849" y="1928545"/>
          <a:ext cx="8248651" cy="3628179"/>
        </p:xfrm>
        <a:graphic>
          <a:graphicData uri="http://schemas.openxmlformats.org/drawingml/2006/table">
            <a:tbl>
              <a:tblPr firstRow="1">
                <a:tableStyleId>{073A0DAA-6AF3-43AB-8588-CEC1D06C72B9}</a:tableStyleId>
              </a:tblPr>
              <a:tblGrid>
                <a:gridCol w="1314451"/>
                <a:gridCol w="1676400"/>
                <a:gridCol w="965200"/>
                <a:gridCol w="1447800"/>
                <a:gridCol w="1612900"/>
                <a:gridCol w="1231900"/>
              </a:tblGrid>
              <a:tr h="53639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endParaRPr kumimoji="0" lang="fr-CA" sz="1600" b="1" i="0" u="none" strike="noStrike" cap="none" normalizeH="0" baseline="0" noProof="0" dirty="0">
                        <a:ln>
                          <a:noFill/>
                        </a:ln>
                        <a:solidFill>
                          <a:schemeClr val="bg2"/>
                        </a:solidFill>
                        <a:effectLst/>
                        <a:latin typeface="Century Schoolbook"/>
                        <a:ea typeface="ＭＳ Ｐゴシック" pitchFamily="-1" charset="-128"/>
                        <a:cs typeface="Century Schoolbook"/>
                      </a:endParaRPr>
                    </a:p>
                  </a:txBody>
                  <a:tcPr marT="45691" marB="45691"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err="1" smtClean="0">
                          <a:ln>
                            <a:noFill/>
                          </a:ln>
                          <a:solidFill>
                            <a:srgbClr val="FFFFFF"/>
                          </a:solidFill>
                          <a:effectLst/>
                          <a:latin typeface="Century Schoolbook"/>
                          <a:cs typeface="Century Schoolbook"/>
                        </a:rPr>
                        <a:t>Treatment</a:t>
                      </a:r>
                      <a:endParaRPr kumimoji="0" lang="fr-CA" sz="1600" b="1" i="0" u="none" strike="noStrike" cap="none" normalizeH="0" baseline="30000" noProof="0" dirty="0">
                        <a:ln>
                          <a:noFill/>
                        </a:ln>
                        <a:solidFill>
                          <a:srgbClr val="FFFFFF"/>
                        </a:solidFill>
                        <a:effectLst/>
                        <a:latin typeface="Century Schoolbook"/>
                        <a:ea typeface="ＭＳ Ｐゴシック" pitchFamily="-1" charset="-128"/>
                        <a:cs typeface="Century Schoolbook"/>
                      </a:endParaRPr>
                    </a:p>
                  </a:txBody>
                  <a:tcPr marT="45691" marB="45691" horzOverflow="overflow">
                    <a:solidFill>
                      <a:srgbClr val="A90F0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solidFill>
                            <a:srgbClr val="FFFFFF"/>
                          </a:solidFill>
                          <a:effectLst/>
                          <a:latin typeface="Century Schoolbook"/>
                          <a:cs typeface="Century Schoolbook"/>
                        </a:rPr>
                        <a:t>n</a:t>
                      </a:r>
                      <a:endParaRPr kumimoji="0" lang="fr-CA" sz="1600" b="1" i="0" u="none" strike="noStrike" cap="none" normalizeH="0" baseline="0" noProof="0" dirty="0">
                        <a:ln>
                          <a:noFill/>
                        </a:ln>
                        <a:solidFill>
                          <a:srgbClr val="FFFFFF"/>
                        </a:solidFill>
                        <a:effectLst/>
                        <a:latin typeface="Century Schoolbook"/>
                        <a:ea typeface="ＭＳ Ｐゴシック" pitchFamily="-1" charset="-128"/>
                        <a:cs typeface="Century Schoolbook"/>
                      </a:endParaRPr>
                    </a:p>
                  </a:txBody>
                  <a:tcPr marT="45691" marB="45691" horzOverflow="overflow">
                    <a:solidFill>
                      <a:srgbClr val="A90F0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solidFill>
                            <a:srgbClr val="FFFFFF"/>
                          </a:solidFill>
                          <a:effectLst/>
                          <a:latin typeface="Century Schoolbook"/>
                          <a:cs typeface="Century Schoolbook"/>
                        </a:rPr>
                        <a:t>Population</a:t>
                      </a:r>
                      <a:endParaRPr kumimoji="0" lang="fr-CA" sz="1600" b="1" i="0" u="none" strike="noStrike" cap="none" normalizeH="0" baseline="30000" noProof="0" dirty="0">
                        <a:ln>
                          <a:noFill/>
                        </a:ln>
                        <a:solidFill>
                          <a:srgbClr val="FFFFFF"/>
                        </a:solidFill>
                        <a:effectLst/>
                        <a:latin typeface="Century Schoolbook"/>
                        <a:ea typeface="ＭＳ Ｐゴシック" pitchFamily="-1" charset="-128"/>
                        <a:cs typeface="Century Schoolbook"/>
                      </a:endParaRPr>
                    </a:p>
                  </a:txBody>
                  <a:tcPr marT="45691" marB="45691" horzOverflow="overflow">
                    <a:solidFill>
                      <a:srgbClr val="A90F0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err="1" smtClean="0">
                          <a:ln>
                            <a:noFill/>
                          </a:ln>
                          <a:solidFill>
                            <a:srgbClr val="FFFFFF"/>
                          </a:solidFill>
                          <a:effectLst/>
                          <a:latin typeface="Century Schoolbook"/>
                          <a:cs typeface="Century Schoolbook"/>
                        </a:rPr>
                        <a:t>Endpoints</a:t>
                      </a:r>
                      <a:endParaRPr kumimoji="0" lang="fr-CA" sz="1600" b="1" i="0" u="none" strike="noStrike" cap="none" normalizeH="0" baseline="30000" noProof="0" dirty="0">
                        <a:ln>
                          <a:noFill/>
                        </a:ln>
                        <a:solidFill>
                          <a:srgbClr val="FFFFFF"/>
                        </a:solidFill>
                        <a:effectLst/>
                        <a:latin typeface="Century Schoolbook"/>
                        <a:ea typeface="ＭＳ Ｐゴシック" pitchFamily="-1" charset="-128"/>
                        <a:cs typeface="Century Schoolbook"/>
                      </a:endParaRPr>
                    </a:p>
                  </a:txBody>
                  <a:tcPr marT="45691" marB="45691" horzOverflow="overflow">
                    <a:solidFill>
                      <a:srgbClr val="A90F0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err="1" smtClean="0">
                          <a:ln>
                            <a:noFill/>
                          </a:ln>
                          <a:solidFill>
                            <a:srgbClr val="FFFFFF"/>
                          </a:solidFill>
                          <a:effectLst/>
                          <a:latin typeface="Century Schoolbook"/>
                          <a:cs typeface="Century Schoolbook"/>
                        </a:rPr>
                        <a:t>Results</a:t>
                      </a:r>
                      <a:endParaRPr kumimoji="0" lang="fr-CA" sz="1600" b="1" i="0" u="none" strike="noStrike" cap="none" normalizeH="0" baseline="30000" noProof="0" dirty="0">
                        <a:ln>
                          <a:noFill/>
                        </a:ln>
                        <a:solidFill>
                          <a:srgbClr val="FFFFFF"/>
                        </a:solidFill>
                        <a:effectLst/>
                        <a:latin typeface="Century Schoolbook"/>
                        <a:ea typeface="ＭＳ Ｐゴシック" pitchFamily="-1" charset="-128"/>
                        <a:cs typeface="Century Schoolbook"/>
                      </a:endParaRPr>
                    </a:p>
                  </a:txBody>
                  <a:tcPr marT="45691" marB="45691" horzOverflow="overflow">
                    <a:solidFill>
                      <a:srgbClr val="A90F03"/>
                    </a:solidFill>
                  </a:tcPr>
                </a:tc>
              </a:tr>
              <a:tr h="9881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CANVAS</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err="1" smtClean="0">
                          <a:ln>
                            <a:noFill/>
                          </a:ln>
                          <a:effectLst/>
                          <a:latin typeface="Century Schoolbook"/>
                          <a:cs typeface="Century Schoolbook"/>
                        </a:rPr>
                        <a:t>Canagliflozin</a:t>
                      </a:r>
                      <a:endParaRPr kumimoji="0" lang="fr-CA" sz="1600" u="none" strike="noStrike" cap="none" normalizeH="0" baseline="0" noProof="0" dirty="0" smtClean="0">
                        <a:ln>
                          <a:noFill/>
                        </a:ln>
                        <a:effectLst/>
                        <a:latin typeface="Century Schoolbook"/>
                        <a:cs typeface="Century Schoolbook"/>
                      </a:endParaRPr>
                    </a:p>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vs</a:t>
                      </a:r>
                      <a:br>
                        <a:rPr kumimoji="0" lang="fr-CA" sz="1600" u="none" strike="noStrike" cap="none" normalizeH="0" baseline="0" noProof="0" dirty="0" smtClean="0">
                          <a:ln>
                            <a:noFill/>
                          </a:ln>
                          <a:effectLst/>
                          <a:latin typeface="Century Schoolbook"/>
                          <a:cs typeface="Century Schoolbook"/>
                        </a:rPr>
                      </a:br>
                      <a:r>
                        <a:rPr kumimoji="0" lang="fr-CA" sz="1600" u="none" strike="noStrike" cap="none" normalizeH="0" baseline="0" noProof="0" dirty="0" smtClean="0">
                          <a:ln>
                            <a:noFill/>
                          </a:ln>
                          <a:effectLst/>
                          <a:latin typeface="Century Schoolbook"/>
                          <a:cs typeface="Century Schoolbook"/>
                        </a:rPr>
                        <a:t>Placebo</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4 363</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CVD or </a:t>
                      </a:r>
                      <a:r>
                        <a:rPr kumimoji="0" lang="fr-CA" sz="1600" u="none" strike="noStrike" cap="none" normalizeH="0" baseline="0" noProof="0" dirty="0" err="1" smtClean="0">
                          <a:ln>
                            <a:noFill/>
                          </a:ln>
                          <a:effectLst/>
                          <a:latin typeface="Century Schoolbook"/>
                          <a:cs typeface="Century Schoolbook"/>
                        </a:rPr>
                        <a:t>high</a:t>
                      </a:r>
                      <a:r>
                        <a:rPr kumimoji="0" lang="fr-CA" sz="1600" u="none" strike="noStrike" cap="none" normalizeH="0" baseline="0" noProof="0" dirty="0" smtClean="0">
                          <a:ln>
                            <a:noFill/>
                          </a:ln>
                          <a:effectLst/>
                          <a:latin typeface="Century Schoolbook"/>
                          <a:cs typeface="Century Schoolbook"/>
                        </a:rPr>
                        <a:t> </a:t>
                      </a:r>
                      <a:r>
                        <a:rPr kumimoji="0" lang="fr-CA" sz="1600" u="none" strike="noStrike" cap="none" normalizeH="0" baseline="0" noProof="0" dirty="0" err="1" smtClean="0">
                          <a:ln>
                            <a:noFill/>
                          </a:ln>
                          <a:effectLst/>
                          <a:latin typeface="Century Schoolbook"/>
                          <a:cs typeface="Century Schoolbook"/>
                        </a:rPr>
                        <a:t>risk</a:t>
                      </a:r>
                      <a:r>
                        <a:rPr kumimoji="0" lang="fr-CA" sz="1600" u="none" strike="noStrike" cap="none" normalizeH="0" baseline="0" noProof="0" dirty="0" smtClean="0">
                          <a:ln>
                            <a:noFill/>
                          </a:ln>
                          <a:effectLst/>
                          <a:latin typeface="Century Schoolbook"/>
                          <a:cs typeface="Century Schoolbook"/>
                        </a:rPr>
                        <a:t> for CVD</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CV </a:t>
                      </a:r>
                      <a:r>
                        <a:rPr kumimoji="0" lang="fr-CA" sz="1600" u="none" strike="noStrike" cap="none" normalizeH="0" baseline="0" noProof="0" dirty="0" err="1" smtClean="0">
                          <a:ln>
                            <a:noFill/>
                          </a:ln>
                          <a:effectLst/>
                          <a:latin typeface="Century Schoolbook"/>
                          <a:cs typeface="Century Schoolbook"/>
                        </a:rPr>
                        <a:t>death</a:t>
                      </a:r>
                      <a:r>
                        <a:rPr kumimoji="0" lang="fr-CA" sz="1600" u="none" strike="noStrike" cap="none" normalizeH="0" baseline="0" noProof="0" dirty="0" smtClean="0">
                          <a:ln>
                            <a:noFill/>
                          </a:ln>
                          <a:effectLst/>
                          <a:latin typeface="Century Schoolbook"/>
                          <a:cs typeface="Century Schoolbook"/>
                        </a:rPr>
                        <a:t>, </a:t>
                      </a:r>
                      <a:r>
                        <a:rPr kumimoji="0" lang="fr-CA" sz="1600" u="none" strike="noStrike" cap="none" normalizeH="0" baseline="0" noProof="0" dirty="0" err="1" smtClean="0">
                          <a:ln>
                            <a:noFill/>
                          </a:ln>
                          <a:effectLst/>
                          <a:latin typeface="Century Schoolbook"/>
                          <a:cs typeface="Century Schoolbook"/>
                        </a:rPr>
                        <a:t>non-fatal</a:t>
                      </a:r>
                      <a:r>
                        <a:rPr kumimoji="0" lang="fr-CA" sz="1600" u="none" strike="noStrike" cap="none" normalizeH="0" baseline="0" noProof="0" dirty="0" smtClean="0">
                          <a:ln>
                            <a:noFill/>
                          </a:ln>
                          <a:effectLst/>
                          <a:latin typeface="Century Schoolbook"/>
                          <a:cs typeface="Century Schoolbook"/>
                        </a:rPr>
                        <a:t> MI or </a:t>
                      </a:r>
                      <a:r>
                        <a:rPr kumimoji="0" lang="fr-CA" sz="1600" u="none" strike="noStrike" cap="none" normalizeH="0" baseline="0" noProof="0" dirty="0" err="1" smtClean="0">
                          <a:ln>
                            <a:noFill/>
                          </a:ln>
                          <a:effectLst/>
                          <a:latin typeface="Century Schoolbook"/>
                          <a:cs typeface="Century Schoolbook"/>
                        </a:rPr>
                        <a:t>non-fatal</a:t>
                      </a:r>
                      <a:r>
                        <a:rPr kumimoji="0" lang="fr-CA" sz="1600" u="none" strike="noStrike" cap="none" normalizeH="0" baseline="0" noProof="0" dirty="0" smtClean="0">
                          <a:ln>
                            <a:noFill/>
                          </a:ln>
                          <a:effectLst/>
                          <a:latin typeface="Century Schoolbook"/>
                          <a:cs typeface="Century Schoolbook"/>
                        </a:rPr>
                        <a:t> CVA</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err="1" smtClean="0">
                          <a:ln>
                            <a:noFill/>
                          </a:ln>
                          <a:effectLst/>
                          <a:latin typeface="Century Schoolbook"/>
                          <a:cs typeface="Century Schoolbook"/>
                        </a:rPr>
                        <a:t>June</a:t>
                      </a:r>
                      <a:r>
                        <a:rPr kumimoji="0" lang="fr-CA" sz="1600" u="none" strike="noStrike" cap="none" normalizeH="0" baseline="0" noProof="0" dirty="0" smtClean="0">
                          <a:ln>
                            <a:noFill/>
                          </a:ln>
                          <a:effectLst/>
                          <a:latin typeface="Century Schoolbook"/>
                          <a:cs typeface="Century Schoolbook"/>
                        </a:rPr>
                        <a:t> </a:t>
                      </a:r>
                      <a:br>
                        <a:rPr kumimoji="0" lang="fr-CA" sz="1600" u="none" strike="noStrike" cap="none" normalizeH="0" baseline="0" noProof="0" dirty="0" smtClean="0">
                          <a:ln>
                            <a:noFill/>
                          </a:ln>
                          <a:effectLst/>
                          <a:latin typeface="Century Schoolbook"/>
                          <a:cs typeface="Century Schoolbook"/>
                        </a:rPr>
                      </a:br>
                      <a:r>
                        <a:rPr kumimoji="0" lang="fr-CA" sz="1600" u="none" strike="noStrike" cap="none" normalizeH="0" baseline="0" noProof="0" dirty="0" smtClean="0">
                          <a:ln>
                            <a:noFill/>
                          </a:ln>
                          <a:effectLst/>
                          <a:latin typeface="Century Schoolbook"/>
                          <a:cs typeface="Century Schoolbook"/>
                        </a:rPr>
                        <a:t>2018</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chemeClr val="accent1">
                        <a:lumMod val="60000"/>
                        <a:lumOff val="40000"/>
                      </a:schemeClr>
                    </a:solidFill>
                  </a:tcPr>
                </a:tc>
              </a:tr>
              <a:tr h="9881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C-SCADE 8</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err="1" smtClean="0">
                          <a:ln>
                            <a:noFill/>
                          </a:ln>
                          <a:effectLst/>
                          <a:latin typeface="Century Schoolbook"/>
                          <a:cs typeface="Century Schoolbook"/>
                        </a:rPr>
                        <a:t>Empagliflozin</a:t>
                      </a:r>
                      <a:r>
                        <a:rPr kumimoji="0" lang="fr-CA" sz="1600" u="none" strike="noStrike" cap="none" normalizeH="0" baseline="0" noProof="0" dirty="0" smtClean="0">
                          <a:ln>
                            <a:noFill/>
                          </a:ln>
                          <a:effectLst/>
                          <a:latin typeface="Century Schoolbook"/>
                          <a:cs typeface="Century Schoolbook"/>
                        </a:rPr>
                        <a:t/>
                      </a:r>
                      <a:br>
                        <a:rPr kumimoji="0" lang="fr-CA" sz="1600" u="none" strike="noStrike" cap="none" normalizeH="0" baseline="0" noProof="0" dirty="0" smtClean="0">
                          <a:ln>
                            <a:noFill/>
                          </a:ln>
                          <a:effectLst/>
                          <a:latin typeface="Century Schoolbook"/>
                          <a:cs typeface="Century Schoolbook"/>
                        </a:rPr>
                      </a:br>
                      <a:r>
                        <a:rPr kumimoji="0" lang="fr-CA" sz="1600" u="none" strike="noStrike" cap="none" normalizeH="0" baseline="0" noProof="0" dirty="0" smtClean="0">
                          <a:ln>
                            <a:noFill/>
                          </a:ln>
                          <a:effectLst/>
                          <a:latin typeface="Century Schoolbook"/>
                          <a:cs typeface="Century Schoolbook"/>
                        </a:rPr>
                        <a:t>vs</a:t>
                      </a:r>
                      <a:br>
                        <a:rPr kumimoji="0" lang="fr-CA" sz="1600" u="none" strike="noStrike" cap="none" normalizeH="0" baseline="0" noProof="0" dirty="0" smtClean="0">
                          <a:ln>
                            <a:noFill/>
                          </a:ln>
                          <a:effectLst/>
                          <a:latin typeface="Century Schoolbook"/>
                          <a:cs typeface="Century Schoolbook"/>
                        </a:rPr>
                      </a:br>
                      <a:r>
                        <a:rPr kumimoji="0" lang="fr-CA" sz="1600" u="none" strike="noStrike" cap="none" normalizeH="0" baseline="0" noProof="0" dirty="0" smtClean="0">
                          <a:ln>
                            <a:noFill/>
                          </a:ln>
                          <a:effectLst/>
                          <a:latin typeface="Century Schoolbook"/>
                          <a:cs typeface="Century Schoolbook"/>
                        </a:rPr>
                        <a:t>Placebo</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7 000</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CVD</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defRPr/>
                      </a:pPr>
                      <a:r>
                        <a:rPr kumimoji="0" lang="fr-CA" sz="1600" u="none" strike="noStrike" cap="none" normalizeH="0" baseline="0" noProof="0" dirty="0" smtClean="0">
                          <a:ln>
                            <a:noFill/>
                          </a:ln>
                          <a:effectLst/>
                          <a:latin typeface="Century Schoolbook"/>
                          <a:cs typeface="Century Schoolbook"/>
                        </a:rPr>
                        <a:t>CV </a:t>
                      </a:r>
                      <a:r>
                        <a:rPr kumimoji="0" lang="fr-CA" sz="1600" u="none" strike="noStrike" cap="none" normalizeH="0" baseline="0" noProof="0" dirty="0" err="1" smtClean="0">
                          <a:ln>
                            <a:noFill/>
                          </a:ln>
                          <a:effectLst/>
                          <a:latin typeface="Century Schoolbook"/>
                          <a:cs typeface="Century Schoolbook"/>
                        </a:rPr>
                        <a:t>death</a:t>
                      </a:r>
                      <a:r>
                        <a:rPr kumimoji="0" lang="fr-CA" sz="1600" u="none" strike="noStrike" cap="none" normalizeH="0" baseline="0" noProof="0" dirty="0" smtClean="0">
                          <a:ln>
                            <a:noFill/>
                          </a:ln>
                          <a:effectLst/>
                          <a:latin typeface="Century Schoolbook"/>
                          <a:cs typeface="Century Schoolbook"/>
                        </a:rPr>
                        <a:t>, </a:t>
                      </a:r>
                      <a:r>
                        <a:rPr kumimoji="0" lang="fr-CA" sz="1600" u="none" strike="noStrike" cap="none" normalizeH="0" baseline="0" noProof="0" dirty="0" err="1" smtClean="0">
                          <a:ln>
                            <a:noFill/>
                          </a:ln>
                          <a:effectLst/>
                          <a:latin typeface="Century Schoolbook"/>
                          <a:cs typeface="Century Schoolbook"/>
                        </a:rPr>
                        <a:t>non-fatal</a:t>
                      </a:r>
                      <a:r>
                        <a:rPr kumimoji="0" lang="fr-CA" sz="1600" u="none" strike="noStrike" cap="none" normalizeH="0" baseline="0" noProof="0" dirty="0" smtClean="0">
                          <a:ln>
                            <a:noFill/>
                          </a:ln>
                          <a:effectLst/>
                          <a:latin typeface="Century Schoolbook"/>
                          <a:cs typeface="Century Schoolbook"/>
                        </a:rPr>
                        <a:t> MI or </a:t>
                      </a:r>
                      <a:r>
                        <a:rPr kumimoji="0" lang="fr-CA" sz="1600" u="none" strike="noStrike" cap="none" normalizeH="0" baseline="0" noProof="0" dirty="0" err="1" smtClean="0">
                          <a:ln>
                            <a:noFill/>
                          </a:ln>
                          <a:effectLst/>
                          <a:latin typeface="Century Schoolbook"/>
                          <a:cs typeface="Century Schoolbook"/>
                        </a:rPr>
                        <a:t>non-fatal</a:t>
                      </a:r>
                      <a:r>
                        <a:rPr kumimoji="0" lang="fr-CA" sz="1600" u="none" strike="noStrike" cap="none" normalizeH="0" baseline="0" noProof="0" dirty="0" smtClean="0">
                          <a:ln>
                            <a:noFill/>
                          </a:ln>
                          <a:effectLst/>
                          <a:latin typeface="Century Schoolbook"/>
                          <a:cs typeface="Century Schoolbook"/>
                        </a:rPr>
                        <a:t> CVA</a:t>
                      </a:r>
                      <a:endParaRPr kumimoji="0" lang="fr-CA" sz="1600" b="1" i="0" u="none" strike="noStrike" cap="none" normalizeH="0" baseline="0" noProof="0" dirty="0" smtClean="0">
                        <a:ln>
                          <a:noFill/>
                        </a:ln>
                        <a:solidFill>
                          <a:schemeClr val="bg1"/>
                        </a:solidFill>
                        <a:effectLst/>
                        <a:latin typeface="Century Schoolbook"/>
                        <a:ea typeface="ＭＳ Ｐゴシック" pitchFamily="-1" charset="-128"/>
                        <a:cs typeface="Century Schoolbook"/>
                      </a:endParaRPr>
                    </a:p>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March 2018</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tc>
              </a:tr>
              <a:tr h="9881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DECLARE</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rgbClr val="95B3D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err="1" smtClean="0">
                          <a:ln>
                            <a:noFill/>
                          </a:ln>
                          <a:effectLst/>
                          <a:latin typeface="Century Schoolbook"/>
                          <a:cs typeface="Century Schoolbook"/>
                        </a:rPr>
                        <a:t>Dapagliflozin</a:t>
                      </a:r>
                      <a:r>
                        <a:rPr kumimoji="0" lang="fr-CA" sz="1600" u="none" strike="noStrike" cap="none" normalizeH="0" baseline="0" noProof="0" dirty="0" smtClean="0">
                          <a:ln>
                            <a:noFill/>
                          </a:ln>
                          <a:effectLst/>
                          <a:latin typeface="Century Schoolbook"/>
                          <a:cs typeface="Century Schoolbook"/>
                        </a:rPr>
                        <a:t/>
                      </a:r>
                      <a:br>
                        <a:rPr kumimoji="0" lang="fr-CA" sz="1600" u="none" strike="noStrike" cap="none" normalizeH="0" baseline="0" noProof="0" dirty="0" smtClean="0">
                          <a:ln>
                            <a:noFill/>
                          </a:ln>
                          <a:effectLst/>
                          <a:latin typeface="Century Schoolbook"/>
                          <a:cs typeface="Century Schoolbook"/>
                        </a:rPr>
                      </a:br>
                      <a:r>
                        <a:rPr kumimoji="0" lang="fr-CA" sz="1600" u="none" strike="noStrike" cap="none" normalizeH="0" baseline="0" noProof="0" dirty="0" smtClean="0">
                          <a:ln>
                            <a:noFill/>
                          </a:ln>
                          <a:effectLst/>
                          <a:latin typeface="Century Schoolbook"/>
                          <a:cs typeface="Century Schoolbook"/>
                        </a:rPr>
                        <a:t>vs</a:t>
                      </a:r>
                      <a:br>
                        <a:rPr kumimoji="0" lang="fr-CA" sz="1600" u="none" strike="noStrike" cap="none" normalizeH="0" baseline="0" noProof="0" dirty="0" smtClean="0">
                          <a:ln>
                            <a:noFill/>
                          </a:ln>
                          <a:effectLst/>
                          <a:latin typeface="Century Schoolbook"/>
                          <a:cs typeface="Century Schoolbook"/>
                        </a:rPr>
                      </a:br>
                      <a:r>
                        <a:rPr kumimoji="0" lang="fr-CA" sz="1600" u="none" strike="noStrike" cap="none" normalizeH="0" baseline="0" noProof="0" dirty="0" smtClean="0">
                          <a:ln>
                            <a:noFill/>
                          </a:ln>
                          <a:effectLst/>
                          <a:latin typeface="Century Schoolbook"/>
                          <a:cs typeface="Century Schoolbook"/>
                        </a:rPr>
                        <a:t>Placebo</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rgbClr val="95B3D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17 150</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rgbClr val="95B3D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BE" sz="1600" u="none" strike="noStrike" cap="none" normalizeH="0" baseline="0" noProof="0" dirty="0" smtClean="0">
                          <a:ln>
                            <a:noFill/>
                          </a:ln>
                          <a:effectLst/>
                          <a:latin typeface="Century Schoolbook"/>
                          <a:cs typeface="Century Schoolbook"/>
                        </a:rPr>
                        <a:t>CVD or high risk for CVD</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rgbClr val="95B3D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CV </a:t>
                      </a:r>
                      <a:r>
                        <a:rPr kumimoji="0" lang="fr-CA" sz="1600" u="none" strike="noStrike" cap="none" normalizeH="0" baseline="0" noProof="0" dirty="0" err="1" smtClean="0">
                          <a:ln>
                            <a:noFill/>
                          </a:ln>
                          <a:effectLst/>
                          <a:latin typeface="Century Schoolbook"/>
                          <a:cs typeface="Century Schoolbook"/>
                        </a:rPr>
                        <a:t>death</a:t>
                      </a:r>
                      <a:r>
                        <a:rPr kumimoji="0" lang="fr-CA" sz="1600" u="none" strike="noStrike" cap="none" normalizeH="0" baseline="0" noProof="0" dirty="0" smtClean="0">
                          <a:ln>
                            <a:noFill/>
                          </a:ln>
                          <a:effectLst/>
                          <a:latin typeface="Century Schoolbook"/>
                          <a:cs typeface="Century Schoolbook"/>
                        </a:rPr>
                        <a:t>, </a:t>
                      </a:r>
                      <a:r>
                        <a:rPr kumimoji="0" lang="fr-CA" sz="1600" u="none" strike="noStrike" cap="none" normalizeH="0" baseline="0" noProof="0" dirty="0" err="1" smtClean="0">
                          <a:ln>
                            <a:noFill/>
                          </a:ln>
                          <a:effectLst/>
                          <a:latin typeface="Century Schoolbook"/>
                          <a:cs typeface="Century Schoolbook"/>
                        </a:rPr>
                        <a:t>non-fatal</a:t>
                      </a:r>
                      <a:r>
                        <a:rPr kumimoji="0" lang="fr-CA" sz="1600" u="none" strike="noStrike" cap="none" normalizeH="0" baseline="0" noProof="0" dirty="0" smtClean="0">
                          <a:ln>
                            <a:noFill/>
                          </a:ln>
                          <a:effectLst/>
                          <a:latin typeface="Century Schoolbook"/>
                          <a:cs typeface="Century Schoolbook"/>
                        </a:rPr>
                        <a:t> MI or </a:t>
                      </a:r>
                      <a:r>
                        <a:rPr kumimoji="0" lang="fr-CA" sz="1600" u="none" strike="noStrike" cap="none" normalizeH="0" baseline="0" noProof="0" dirty="0" err="1" smtClean="0">
                          <a:ln>
                            <a:noFill/>
                          </a:ln>
                          <a:effectLst/>
                          <a:latin typeface="Century Schoolbook"/>
                          <a:cs typeface="Century Schoolbook"/>
                        </a:rPr>
                        <a:t>non-fatal</a:t>
                      </a:r>
                      <a:r>
                        <a:rPr kumimoji="0" lang="fr-CA" sz="1600" u="none" strike="noStrike" cap="none" normalizeH="0" baseline="0" noProof="0" dirty="0" smtClean="0">
                          <a:ln>
                            <a:noFill/>
                          </a:ln>
                          <a:effectLst/>
                          <a:latin typeface="Century Schoolbook"/>
                          <a:cs typeface="Century Schoolbook"/>
                        </a:rPr>
                        <a:t> CVA</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rgbClr val="95B3D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 charset="2"/>
                        <a:buNone/>
                        <a:tabLst/>
                      </a:pPr>
                      <a:r>
                        <a:rPr kumimoji="0" lang="fr-CA" sz="1600" u="none" strike="noStrike" cap="none" normalizeH="0" baseline="0" noProof="0" dirty="0" smtClean="0">
                          <a:ln>
                            <a:noFill/>
                          </a:ln>
                          <a:effectLst/>
                          <a:latin typeface="Century Schoolbook"/>
                          <a:cs typeface="Century Schoolbook"/>
                        </a:rPr>
                        <a:t>April </a:t>
                      </a:r>
                      <a:br>
                        <a:rPr kumimoji="0" lang="fr-CA" sz="1600" u="none" strike="noStrike" cap="none" normalizeH="0" baseline="0" noProof="0" dirty="0" smtClean="0">
                          <a:ln>
                            <a:noFill/>
                          </a:ln>
                          <a:effectLst/>
                          <a:latin typeface="Century Schoolbook"/>
                          <a:cs typeface="Century Schoolbook"/>
                        </a:rPr>
                      </a:br>
                      <a:r>
                        <a:rPr kumimoji="0" lang="fr-CA" sz="1600" u="none" strike="noStrike" cap="none" normalizeH="0" baseline="0" noProof="0" dirty="0" smtClean="0">
                          <a:ln>
                            <a:noFill/>
                          </a:ln>
                          <a:effectLst/>
                          <a:latin typeface="Century Schoolbook"/>
                          <a:cs typeface="Century Schoolbook"/>
                        </a:rPr>
                        <a:t>2019</a:t>
                      </a:r>
                      <a:endParaRPr kumimoji="0" lang="fr-CA" sz="1600" b="1" i="0" u="none" strike="noStrike" cap="none" normalizeH="0" baseline="0" noProof="0" dirty="0">
                        <a:ln>
                          <a:noFill/>
                        </a:ln>
                        <a:solidFill>
                          <a:schemeClr val="bg1"/>
                        </a:solidFill>
                        <a:effectLst/>
                        <a:latin typeface="Century Schoolbook"/>
                        <a:ea typeface="ＭＳ Ｐゴシック" pitchFamily="-1" charset="-128"/>
                        <a:cs typeface="Century Schoolbook"/>
                      </a:endParaRPr>
                    </a:p>
                  </a:txBody>
                  <a:tcPr marT="45691" marB="45691" horzOverflow="overflow">
                    <a:solidFill>
                      <a:srgbClr val="95B3D7"/>
                    </a:solidFill>
                  </a:tcPr>
                </a:tc>
              </a:tr>
            </a:tbl>
          </a:graphicData>
        </a:graphic>
      </p:graphicFrame>
      <p:sp>
        <p:nvSpPr>
          <p:cNvPr id="399363" name="Text Box 3"/>
          <p:cNvSpPr txBox="1">
            <a:spLocks noChangeArrowheads="1"/>
          </p:cNvSpPr>
          <p:nvPr/>
        </p:nvSpPr>
        <p:spPr bwMode="auto">
          <a:xfrm>
            <a:off x="76200" y="6502400"/>
            <a:ext cx="1749382" cy="276118"/>
          </a:xfrm>
          <a:prstGeom prst="rect">
            <a:avLst/>
          </a:prstGeom>
          <a:noFill/>
          <a:ln w="9525">
            <a:noFill/>
            <a:miter lim="800000"/>
            <a:headEnd/>
            <a:tailEnd/>
          </a:ln>
        </p:spPr>
        <p:txBody>
          <a:bodyPr wrap="none" lIns="90558" tIns="45284" rIns="90558" bIns="45284">
            <a:prstTxWarp prst="textNoShape">
              <a:avLst/>
            </a:prstTxWarp>
            <a:spAutoFit/>
          </a:bodyPr>
          <a:lstStyle/>
          <a:p>
            <a:r>
              <a:rPr lang="fr-FR" sz="1100" b="1" dirty="0" err="1" smtClean="0">
                <a:solidFill>
                  <a:srgbClr val="FFFFFF"/>
                </a:solidFill>
                <a:latin typeface="Monaco"/>
                <a:cs typeface="Century Schoolbook"/>
              </a:rPr>
              <a:t>Clinicaltrials.gov</a:t>
            </a:r>
            <a:r>
              <a:rPr lang="fr-FR" sz="1200" b="1" dirty="0" smtClean="0">
                <a:solidFill>
                  <a:srgbClr val="FFFFFF"/>
                </a:solidFill>
                <a:latin typeface="Century Schoolbook"/>
                <a:cs typeface="Century Schoolbook"/>
              </a:rPr>
              <a:t>.</a:t>
            </a:r>
            <a:endParaRPr lang="fr-FR" sz="1200" b="1" dirty="0">
              <a:solidFill>
                <a:srgbClr val="FFFFFF"/>
              </a:solidFill>
              <a:latin typeface="Century Schoolbook"/>
              <a:cs typeface="Century Schoolbook"/>
            </a:endParaRPr>
          </a:p>
        </p:txBody>
      </p:sp>
      <p:sp>
        <p:nvSpPr>
          <p:cNvPr id="7" name="Title 8"/>
          <p:cNvSpPr txBox="1">
            <a:spLocks/>
          </p:cNvSpPr>
          <p:nvPr/>
        </p:nvSpPr>
        <p:spPr>
          <a:xfrm>
            <a:off x="1301090" y="-57036"/>
            <a:ext cx="8807570" cy="655608"/>
          </a:xfrm>
          <a:prstGeom prst="rect">
            <a:avLst/>
          </a:prstGeom>
        </p:spPr>
        <p:txBody>
          <a:bodyPr vert="horz" lIns="91440" tIns="45720" rIns="91440" bIns="4572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Futura Std Medium" pitchFamily="34" charset="0"/>
                <a:ea typeface="+mj-ea"/>
                <a:cs typeface="+mj-cs"/>
              </a:rPr>
              <a:t>SGLT-2 Inhibitors</a:t>
            </a: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Futura Std Medium" pitchFamily="34" charset="0"/>
                <a:ea typeface="+mj-ea"/>
                <a:cs typeface="+mj-cs"/>
              </a:rPr>
              <a:t>: Ongoing CV Trials</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Futura Std Medium" pitchFamily="34" charset="0"/>
              <a:ea typeface="+mj-ea"/>
              <a:cs typeface="+mj-cs"/>
            </a:endParaRPr>
          </a:p>
        </p:txBody>
      </p:sp>
      <p:sp>
        <p:nvSpPr>
          <p:cNvPr id="8" name="Rectangle à coins arrondis 7"/>
          <p:cNvSpPr/>
          <p:nvPr/>
        </p:nvSpPr>
        <p:spPr>
          <a:xfrm>
            <a:off x="266700" y="1549400"/>
            <a:ext cx="8667794" cy="4533900"/>
          </a:xfrm>
          <a:prstGeom prst="roundRect">
            <a:avLst/>
          </a:prstGeom>
          <a:noFill/>
          <a:ln w="130175"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à coins arrondis 8"/>
          <p:cNvSpPr/>
          <p:nvPr/>
        </p:nvSpPr>
        <p:spPr>
          <a:xfrm>
            <a:off x="141319" y="1456586"/>
            <a:ext cx="8888381" cy="4746982"/>
          </a:xfrm>
          <a:prstGeom prst="roundRect">
            <a:avLst/>
          </a:prstGeom>
          <a:noFill/>
          <a:ln w="139700" cap="flat" cmpd="sng" algn="ctr">
            <a:solidFill>
              <a:srgbClr val="C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41</a:t>
            </a:fld>
            <a:endParaRPr lang="en-CA" dirty="0">
              <a:solidFill>
                <a:prstClr val="white">
                  <a:alpha val="99000"/>
                </a:prstClr>
              </a:solidFill>
              <a:latin typeface="Century Gothic"/>
              <a:cs typeface="Century Gothic"/>
            </a:endParaRPr>
          </a:p>
        </p:txBody>
      </p:sp>
    </p:spTree>
    <p:custDataLst>
      <p:tags r:id="rId1"/>
    </p:custData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197"/>
            <a:ext cx="9144000" cy="687515"/>
          </a:xfrm>
        </p:spPr>
        <p:txBody>
          <a:bodyPr/>
          <a:lstStyle/>
          <a:p>
            <a:pPr algn="ctr"/>
            <a:r>
              <a:rPr lang="en-US" b="1" dirty="0" smtClean="0"/>
              <a:t>SGLT2 Metabolism</a:t>
            </a:r>
            <a:endParaRPr lang="en-US" b="1" dirty="0"/>
          </a:p>
        </p:txBody>
      </p:sp>
      <p:sp>
        <p:nvSpPr>
          <p:cNvPr id="2" name="Rectangle 1"/>
          <p:cNvSpPr/>
          <p:nvPr/>
        </p:nvSpPr>
        <p:spPr>
          <a:xfrm>
            <a:off x="0" y="1120773"/>
            <a:ext cx="9144000" cy="5078314"/>
          </a:xfrm>
          <a:prstGeom prst="rect">
            <a:avLst/>
          </a:prstGeom>
        </p:spPr>
        <p:txBody>
          <a:bodyPr wrap="square">
            <a:spAutoFit/>
          </a:bodyPr>
          <a:lstStyle/>
          <a:p>
            <a:pPr algn="ctr"/>
            <a:r>
              <a:rPr lang="it-IT" b="1" dirty="0" err="1"/>
              <a:t>Canagliflozin</a:t>
            </a:r>
            <a:r>
              <a:rPr lang="it-IT" b="1" dirty="0"/>
              <a:t> (</a:t>
            </a:r>
            <a:r>
              <a:rPr lang="it-IT" b="1" dirty="0" err="1"/>
              <a:t>Invokana</a:t>
            </a:r>
            <a:r>
              <a:rPr lang="it-IT" b="1" dirty="0"/>
              <a:t>®)</a:t>
            </a:r>
            <a:endParaRPr lang="it-IT" dirty="0"/>
          </a:p>
          <a:p>
            <a:pPr algn="ctr"/>
            <a:r>
              <a:rPr lang="en-US" dirty="0"/>
              <a:t>UGT1A9</a:t>
            </a:r>
          </a:p>
          <a:p>
            <a:pPr algn="ctr"/>
            <a:r>
              <a:rPr lang="en-US" dirty="0"/>
              <a:t>UGT2B4</a:t>
            </a:r>
          </a:p>
          <a:p>
            <a:pPr algn="ctr"/>
            <a:endParaRPr lang="en-US" dirty="0" smtClean="0"/>
          </a:p>
          <a:p>
            <a:pPr algn="ctr"/>
            <a:endParaRPr lang="en-US" dirty="0"/>
          </a:p>
          <a:p>
            <a:pPr algn="ctr"/>
            <a:r>
              <a:rPr lang="it-IT" b="1" dirty="0" err="1"/>
              <a:t>Dapagliflozin</a:t>
            </a:r>
            <a:r>
              <a:rPr lang="it-IT" b="1" dirty="0"/>
              <a:t> (</a:t>
            </a:r>
            <a:r>
              <a:rPr lang="it-IT" b="1" dirty="0" err="1"/>
              <a:t>Farxiga</a:t>
            </a:r>
            <a:r>
              <a:rPr lang="it-IT" b="1" dirty="0"/>
              <a:t>®)</a:t>
            </a:r>
            <a:endParaRPr lang="it-IT" dirty="0"/>
          </a:p>
          <a:p>
            <a:pPr algn="ctr"/>
            <a:r>
              <a:rPr lang="en-US" dirty="0"/>
              <a:t>UGT1A9 - major substrate</a:t>
            </a:r>
          </a:p>
          <a:p>
            <a:pPr algn="ctr"/>
            <a:r>
              <a:rPr lang="en-US" dirty="0"/>
              <a:t>OAT3 </a:t>
            </a:r>
            <a:r>
              <a:rPr lang="en-US" dirty="0" smtClean="0"/>
              <a:t>– substrate</a:t>
            </a:r>
          </a:p>
          <a:p>
            <a:pPr algn="ctr"/>
            <a:r>
              <a:rPr lang="en-US" dirty="0" smtClean="0"/>
              <a:t>P-glycoprotein- weak substrate</a:t>
            </a:r>
            <a:endParaRPr lang="en-US" dirty="0"/>
          </a:p>
          <a:p>
            <a:pPr algn="ctr"/>
            <a:r>
              <a:rPr lang="en-US" dirty="0" smtClean="0"/>
              <a:t>Cytochrome P450 metabolism - undefined, minor pathway</a:t>
            </a:r>
          </a:p>
          <a:p>
            <a:pPr algn="ctr"/>
            <a:endParaRPr lang="en-US" dirty="0" smtClean="0"/>
          </a:p>
          <a:p>
            <a:pPr algn="ctr"/>
            <a:endParaRPr lang="en-US" dirty="0"/>
          </a:p>
          <a:p>
            <a:pPr algn="ctr"/>
            <a:r>
              <a:rPr lang="it-IT" b="1" dirty="0" err="1"/>
              <a:t>Empagliflozin</a:t>
            </a:r>
            <a:r>
              <a:rPr lang="it-IT" b="1" dirty="0"/>
              <a:t> (</a:t>
            </a:r>
            <a:r>
              <a:rPr lang="it-IT" b="1" dirty="0" err="1"/>
              <a:t>Jardiance</a:t>
            </a:r>
            <a:r>
              <a:rPr lang="it-IT" b="1" dirty="0"/>
              <a:t>®)</a:t>
            </a:r>
            <a:endParaRPr lang="it-IT" dirty="0"/>
          </a:p>
          <a:p>
            <a:pPr algn="ctr"/>
            <a:r>
              <a:rPr lang="en-US" dirty="0">
                <a:solidFill>
                  <a:srgbClr val="000000"/>
                </a:solidFill>
              </a:rPr>
              <a:t>UGT2B7, UGT1A3, UGT1A8, and UGT1A9 - substrate</a:t>
            </a:r>
          </a:p>
          <a:p>
            <a:pPr algn="ctr"/>
            <a:r>
              <a:rPr lang="en-US" dirty="0">
                <a:solidFill>
                  <a:srgbClr val="000000"/>
                </a:solidFill>
              </a:rPr>
              <a:t>OAT3 </a:t>
            </a:r>
            <a:r>
              <a:rPr lang="en-US" dirty="0" smtClean="0">
                <a:solidFill>
                  <a:srgbClr val="000000"/>
                </a:solidFill>
              </a:rPr>
              <a:t>– substrate</a:t>
            </a:r>
          </a:p>
          <a:p>
            <a:pPr algn="ctr"/>
            <a:r>
              <a:rPr lang="en-US" dirty="0" smtClean="0">
                <a:solidFill>
                  <a:srgbClr val="000000"/>
                </a:solidFill>
              </a:rPr>
              <a:t>OATP1B1 and OATP1B3- substrate</a:t>
            </a:r>
          </a:p>
          <a:p>
            <a:pPr algn="ctr"/>
            <a:r>
              <a:rPr lang="en-US" dirty="0" smtClean="0">
                <a:solidFill>
                  <a:srgbClr val="000000"/>
                </a:solidFill>
              </a:rPr>
              <a:t>P-glycoprotein- substrate</a:t>
            </a:r>
            <a:endParaRPr lang="en-US" dirty="0">
              <a:solidFill>
                <a:srgbClr val="000000"/>
              </a:solidFill>
            </a:endParaRPr>
          </a:p>
          <a:p>
            <a:pPr algn="ctr"/>
            <a:r>
              <a:rPr lang="en-US" dirty="0" smtClean="0">
                <a:solidFill>
                  <a:srgbClr val="000000"/>
                </a:solidFill>
              </a:rPr>
              <a:t>BCRP </a:t>
            </a:r>
            <a:r>
              <a:rPr lang="en-US" dirty="0">
                <a:solidFill>
                  <a:srgbClr val="000000"/>
                </a:solidFill>
              </a:rPr>
              <a:t>- substrate</a:t>
            </a:r>
          </a:p>
        </p:txBody>
      </p:sp>
      <p:sp>
        <p:nvSpPr>
          <p:cNvPr id="7" name="Espace réservé du numéro de diapositive 4"/>
          <p:cNvSpPr txBox="1">
            <a:spLocks/>
          </p:cNvSpPr>
          <p:nvPr/>
        </p:nvSpPr>
        <p:spPr>
          <a:xfrm>
            <a:off x="8313257" y="607377"/>
            <a:ext cx="504056" cy="36003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alpha val="80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42</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127008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Drug Interactions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932220479"/>
              </p:ext>
            </p:extLst>
          </p:nvPr>
        </p:nvGraphicFramePr>
        <p:xfrm>
          <a:off x="0" y="1199053"/>
          <a:ext cx="9144000" cy="5216982"/>
        </p:xfrm>
        <a:graphic>
          <a:graphicData uri="http://schemas.openxmlformats.org/drawingml/2006/table">
            <a:tbl>
              <a:tblPr firstRow="1" bandRow="1">
                <a:tableStyleId>{B301B821-A1FF-4177-AEE7-76D212191A09}</a:tableStyleId>
              </a:tblPr>
              <a:tblGrid>
                <a:gridCol w="1828800"/>
                <a:gridCol w="1828800"/>
                <a:gridCol w="1828800"/>
                <a:gridCol w="1828800"/>
                <a:gridCol w="1828800"/>
              </a:tblGrid>
              <a:tr h="401015">
                <a:tc>
                  <a:txBody>
                    <a:bodyPr/>
                    <a:lstStyle/>
                    <a:p>
                      <a:pPr algn="ctr"/>
                      <a:endParaRPr lang="en-US" dirty="0"/>
                    </a:p>
                  </a:txBody>
                  <a:tcPr/>
                </a:tc>
                <a:tc>
                  <a:txBody>
                    <a:bodyPr/>
                    <a:lstStyle/>
                    <a:p>
                      <a:pPr algn="ctr"/>
                      <a:r>
                        <a:rPr lang="en-US" dirty="0" smtClean="0"/>
                        <a:t>VIA</a:t>
                      </a:r>
                      <a:endParaRPr lang="en-US" dirty="0"/>
                    </a:p>
                  </a:txBody>
                  <a:tcPr/>
                </a:tc>
                <a:tc>
                  <a:txBody>
                    <a:bodyPr/>
                    <a:lstStyle/>
                    <a:p>
                      <a:pPr algn="ctr"/>
                      <a:r>
                        <a:rPr lang="it-IT" b="1" dirty="0" err="1" smtClean="0"/>
                        <a:t>Canagliflozin</a:t>
                      </a:r>
                      <a:r>
                        <a:rPr lang="it-IT" b="1" dirty="0" smtClean="0"/>
                        <a:t> </a:t>
                      </a:r>
                      <a:endParaRPr lang="en-US" dirty="0"/>
                    </a:p>
                  </a:txBody>
                  <a:tcPr/>
                </a:tc>
                <a:tc>
                  <a:txBody>
                    <a:bodyPr/>
                    <a:lstStyle/>
                    <a:p>
                      <a:pPr algn="ctr"/>
                      <a:r>
                        <a:rPr lang="it-IT" b="1" dirty="0" err="1" smtClean="0"/>
                        <a:t>Dapagliflozin</a:t>
                      </a:r>
                      <a:r>
                        <a:rPr lang="it-IT" b="1" dirty="0" smtClean="0"/>
                        <a:t> </a:t>
                      </a:r>
                      <a:endParaRPr lang="en-US" dirty="0"/>
                    </a:p>
                  </a:txBody>
                  <a:tcPr/>
                </a:tc>
                <a:tc>
                  <a:txBody>
                    <a:bodyPr/>
                    <a:lstStyle/>
                    <a:p>
                      <a:pPr algn="ctr"/>
                      <a:r>
                        <a:rPr lang="it-IT" b="1" dirty="0" err="1" smtClean="0"/>
                        <a:t>Empagliflozin</a:t>
                      </a:r>
                      <a:r>
                        <a:rPr lang="it-IT" b="1" dirty="0" smtClean="0"/>
                        <a:t> </a:t>
                      </a:r>
                      <a:endParaRPr lang="en-US" dirty="0"/>
                    </a:p>
                  </a:txBody>
                  <a:tcPr/>
                </a:tc>
              </a:tr>
              <a:tr h="457232">
                <a:tc>
                  <a:txBody>
                    <a:bodyPr/>
                    <a:lstStyle/>
                    <a:p>
                      <a:r>
                        <a:rPr lang="en-US" sz="1800" dirty="0" smtClean="0">
                          <a:solidFill>
                            <a:srgbClr val="000000"/>
                          </a:solidFill>
                          <a:latin typeface="+mn-lt"/>
                        </a:rPr>
                        <a:t>Diuretics (</a:t>
                      </a:r>
                      <a:r>
                        <a:rPr lang="en-US" sz="1400" dirty="0" smtClean="0">
                          <a:solidFill>
                            <a:srgbClr val="000000"/>
                          </a:solidFill>
                          <a:latin typeface="+mn-lt"/>
                        </a:rPr>
                        <a:t>loop, aldosterone antagonists</a:t>
                      </a:r>
                      <a:r>
                        <a:rPr lang="en-US" sz="1800" dirty="0" smtClean="0">
                          <a:solidFill>
                            <a:srgbClr val="000000"/>
                          </a:solidFill>
                          <a:latin typeface="+mn-lt"/>
                        </a:rPr>
                        <a:t>)</a:t>
                      </a:r>
                      <a:endParaRPr lang="en-US" sz="1800" dirty="0">
                        <a:solidFill>
                          <a:srgbClr val="000000"/>
                        </a:solidFill>
                        <a:latin typeface="+mn-lt"/>
                      </a:endParaRPr>
                    </a:p>
                  </a:txBody>
                  <a:tcPr>
                    <a:solidFill>
                      <a:schemeClr val="accent1"/>
                    </a:solidFill>
                  </a:tcPr>
                </a:tc>
                <a:tc>
                  <a:txBody>
                    <a:bodyPr/>
                    <a:lstStyle/>
                    <a:p>
                      <a:r>
                        <a:rPr lang="en-US" sz="1600" kern="1200" dirty="0" smtClean="0">
                          <a:solidFill>
                            <a:schemeClr val="dk1"/>
                          </a:solidFill>
                          <a:latin typeface="Wingdings"/>
                          <a:ea typeface="Wingdings"/>
                          <a:cs typeface="Wingdings"/>
                          <a:sym typeface="Wingdings"/>
                        </a:rPr>
                        <a:t></a:t>
                      </a:r>
                      <a:r>
                        <a:rPr lang="en-US" sz="1600" kern="1200" dirty="0" smtClean="0">
                          <a:solidFill>
                            <a:schemeClr val="dk1"/>
                          </a:solidFill>
                          <a:latin typeface="+mn-lt"/>
                          <a:ea typeface="+mn-ea"/>
                          <a:cs typeface="+mn-cs"/>
                        </a:rPr>
                        <a:t>urine volume and frequency of voids</a:t>
                      </a:r>
                    </a:p>
                    <a:p>
                      <a:r>
                        <a:rPr lang="en-US" sz="1600" kern="1200" dirty="0" smtClean="0">
                          <a:solidFill>
                            <a:schemeClr val="dk1"/>
                          </a:solidFill>
                          <a:latin typeface="Wingdings"/>
                          <a:ea typeface="Wingdings"/>
                          <a:cs typeface="Wingdings"/>
                          <a:sym typeface="Wingdings"/>
                        </a:rPr>
                        <a:t></a:t>
                      </a:r>
                      <a:r>
                        <a:rPr lang="en-US" sz="1600" kern="1200" dirty="0" smtClean="0">
                          <a:solidFill>
                            <a:schemeClr val="dk1"/>
                          </a:solidFill>
                          <a:latin typeface="+mn-lt"/>
                          <a:ea typeface="+mn-ea"/>
                          <a:cs typeface="+mn-cs"/>
                        </a:rPr>
                        <a:t>volume depletion</a:t>
                      </a:r>
                      <a:endParaRPr lang="en-US" sz="1600" dirty="0"/>
                    </a:p>
                  </a:txBody>
                  <a:tcPr/>
                </a:tc>
                <a:tc>
                  <a:txBody>
                    <a:bodyPr/>
                    <a:lstStyle/>
                    <a:p>
                      <a:endParaRPr lang="en-US" sz="1600" dirty="0"/>
                    </a:p>
                  </a:txBody>
                  <a:tcPr>
                    <a:solidFill>
                      <a:srgbClr val="FFFF00"/>
                    </a:solidFill>
                  </a:tcPr>
                </a:tc>
                <a:tc>
                  <a:txBody>
                    <a:bodyPr/>
                    <a:lstStyle/>
                    <a:p>
                      <a:endParaRPr lang="en-US" sz="1600" dirty="0"/>
                    </a:p>
                  </a:txBody>
                  <a:tcPr>
                    <a:solidFill>
                      <a:srgbClr val="FFFF00"/>
                    </a:solidFill>
                  </a:tcPr>
                </a:tc>
                <a:tc>
                  <a:txBody>
                    <a:bodyPr/>
                    <a:lstStyle/>
                    <a:p>
                      <a:endParaRPr lang="en-US" sz="1600" dirty="0"/>
                    </a:p>
                  </a:txBody>
                  <a:tcPr>
                    <a:solidFill>
                      <a:srgbClr val="FFFF00"/>
                    </a:solidFill>
                  </a:tcPr>
                </a:tc>
              </a:tr>
              <a:tr h="457232">
                <a:tc>
                  <a:txBody>
                    <a:bodyPr/>
                    <a:lstStyle/>
                    <a:p>
                      <a:pPr>
                        <a:buNone/>
                      </a:pPr>
                      <a:r>
                        <a:rPr lang="is-IS" sz="1800" dirty="0" smtClean="0">
                          <a:solidFill>
                            <a:srgbClr val="000000"/>
                          </a:solidFill>
                          <a:latin typeface="+mn-lt"/>
                        </a:rPr>
                        <a:t>Rifampin</a:t>
                      </a:r>
                    </a:p>
                  </a:txBody>
                  <a:tcPr>
                    <a:solidFill>
                      <a:schemeClr val="accent1"/>
                    </a:solidFill>
                  </a:tcPr>
                </a:tc>
                <a:tc>
                  <a:txBody>
                    <a:bodyPr/>
                    <a:lstStyle/>
                    <a:p>
                      <a:r>
                        <a:rPr lang="en-US" sz="1600" dirty="0" smtClean="0"/>
                        <a:t>UGT</a:t>
                      </a:r>
                      <a:endParaRPr lang="en-US" sz="1600" dirty="0"/>
                    </a:p>
                  </a:txBody>
                  <a:tcPr/>
                </a:tc>
                <a:tc>
                  <a:txBody>
                    <a:bodyPr/>
                    <a:lstStyle/>
                    <a:p>
                      <a:endParaRPr lang="en-US" sz="1600" dirty="0"/>
                    </a:p>
                  </a:txBody>
                  <a:tcPr>
                    <a:solidFill>
                      <a:srgbClr val="FFFF00"/>
                    </a:solidFill>
                  </a:tcPr>
                </a:tc>
                <a:tc>
                  <a:txBody>
                    <a:bodyPr/>
                    <a:lstStyle/>
                    <a:p>
                      <a:r>
                        <a:rPr lang="en-US" sz="1600" dirty="0" smtClean="0"/>
                        <a:t>No Effect</a:t>
                      </a:r>
                      <a:endParaRPr lang="en-US" sz="1600" dirty="0"/>
                    </a:p>
                  </a:txBody>
                  <a:tcPr/>
                </a:tc>
                <a:tc>
                  <a:txBody>
                    <a:bodyPr/>
                    <a:lstStyle/>
                    <a:p>
                      <a:r>
                        <a:rPr lang="en-US" sz="1600" smtClean="0"/>
                        <a:t>No Effect</a:t>
                      </a:r>
                      <a:endParaRPr lang="en-US" sz="1600" dirty="0"/>
                    </a:p>
                  </a:txBody>
                  <a:tcPr/>
                </a:tc>
              </a:tr>
              <a:tr h="457232">
                <a:tc>
                  <a:txBody>
                    <a:bodyPr/>
                    <a:lstStyle/>
                    <a:p>
                      <a:pPr>
                        <a:buNone/>
                      </a:pPr>
                      <a:r>
                        <a:rPr lang="fi-FI" sz="1800" u="sng" dirty="0" err="1" smtClean="0">
                          <a:solidFill>
                            <a:srgbClr val="000000"/>
                          </a:solidFill>
                          <a:latin typeface="+mn-lt"/>
                        </a:rPr>
                        <a:t>Phenytoin/CBZ</a:t>
                      </a:r>
                      <a:endParaRPr lang="fi-FI" sz="1800" u="sng" dirty="0" smtClean="0">
                        <a:solidFill>
                          <a:srgbClr val="000000"/>
                        </a:solidFill>
                        <a:latin typeface="+mn-lt"/>
                      </a:endParaRPr>
                    </a:p>
                  </a:txBody>
                  <a:tcPr>
                    <a:solidFill>
                      <a:schemeClr val="accent1"/>
                    </a:solidFill>
                  </a:tcPr>
                </a:tc>
                <a:tc>
                  <a:txBody>
                    <a:bodyPr/>
                    <a:lstStyle/>
                    <a:p>
                      <a:r>
                        <a:rPr lang="en-US" sz="1600" dirty="0" smtClean="0"/>
                        <a:t>UGT</a:t>
                      </a:r>
                      <a:endParaRPr lang="en-US" sz="1600" dirty="0"/>
                    </a:p>
                  </a:txBody>
                  <a:tcPr/>
                </a:tc>
                <a:tc>
                  <a:txBody>
                    <a:bodyPr/>
                    <a:lstStyle/>
                    <a:p>
                      <a:endParaRPr lang="en-US" sz="1600" dirty="0"/>
                    </a:p>
                  </a:txBody>
                  <a:tcPr>
                    <a:solidFill>
                      <a:srgbClr val="FFFF00"/>
                    </a:solidFill>
                  </a:tcPr>
                </a:tc>
                <a:tc>
                  <a:txBody>
                    <a:bodyPr/>
                    <a:lstStyle/>
                    <a:p>
                      <a:r>
                        <a:rPr lang="en-US" sz="1600" smtClean="0"/>
                        <a:t>No Effect</a:t>
                      </a:r>
                      <a:endParaRPr lang="en-US" sz="1600" dirty="0"/>
                    </a:p>
                  </a:txBody>
                  <a:tcPr/>
                </a:tc>
                <a:tc>
                  <a:txBody>
                    <a:bodyPr/>
                    <a:lstStyle/>
                    <a:p>
                      <a:r>
                        <a:rPr lang="en-US" sz="1600" smtClean="0"/>
                        <a:t>No Effect</a:t>
                      </a:r>
                      <a:endParaRPr lang="en-US" sz="1600" dirty="0"/>
                    </a:p>
                  </a:txBody>
                  <a:tcPr/>
                </a:tc>
              </a:tr>
              <a:tr h="457232">
                <a:tc>
                  <a:txBody>
                    <a:bodyPr/>
                    <a:lstStyle/>
                    <a:p>
                      <a:pPr>
                        <a:buNone/>
                      </a:pPr>
                      <a:r>
                        <a:rPr lang="fi-FI" sz="1800" dirty="0" err="1" smtClean="0">
                          <a:solidFill>
                            <a:srgbClr val="000000"/>
                          </a:solidFill>
                          <a:latin typeface="+mn-lt"/>
                        </a:rPr>
                        <a:t>Ritonavir/Efavirenz</a:t>
                      </a:r>
                      <a:endParaRPr lang="en-US" sz="1800" dirty="0">
                        <a:solidFill>
                          <a:srgbClr val="000000"/>
                        </a:solidFill>
                        <a:latin typeface="+mn-lt"/>
                      </a:endParaRPr>
                    </a:p>
                  </a:txBody>
                  <a:tcPr>
                    <a:solidFill>
                      <a:schemeClr val="accent1"/>
                    </a:solidFill>
                  </a:tcPr>
                </a:tc>
                <a:tc>
                  <a:txBody>
                    <a:bodyPr/>
                    <a:lstStyle/>
                    <a:p>
                      <a:r>
                        <a:rPr lang="en-US" sz="1600" dirty="0" smtClean="0"/>
                        <a:t>UGT</a:t>
                      </a:r>
                      <a:endParaRPr lang="en-US" sz="1600" dirty="0"/>
                    </a:p>
                  </a:txBody>
                  <a:tcPr/>
                </a:tc>
                <a:tc>
                  <a:txBody>
                    <a:bodyPr/>
                    <a:lstStyle/>
                    <a:p>
                      <a:endParaRPr lang="en-US" sz="1600" dirty="0"/>
                    </a:p>
                  </a:txBody>
                  <a:tcPr>
                    <a:solidFill>
                      <a:srgbClr val="FFFF00"/>
                    </a:solidFill>
                  </a:tcPr>
                </a:tc>
                <a:tc>
                  <a:txBody>
                    <a:bodyPr/>
                    <a:lstStyle/>
                    <a:p>
                      <a:r>
                        <a:rPr lang="en-US" sz="1600" smtClean="0"/>
                        <a:t>No Effect</a:t>
                      </a:r>
                      <a:endParaRPr lang="en-US" sz="1600" dirty="0"/>
                    </a:p>
                  </a:txBody>
                  <a:tcPr/>
                </a:tc>
                <a:tc>
                  <a:txBody>
                    <a:bodyPr/>
                    <a:lstStyle/>
                    <a:p>
                      <a:r>
                        <a:rPr lang="en-US" sz="1600" smtClean="0"/>
                        <a:t>No Effect</a:t>
                      </a:r>
                      <a:endParaRPr lang="en-US" sz="1600" dirty="0"/>
                    </a:p>
                  </a:txBody>
                  <a:tcPr/>
                </a:tc>
              </a:tr>
              <a:tr h="457232">
                <a:tc>
                  <a:txBody>
                    <a:bodyPr/>
                    <a:lstStyle/>
                    <a:p>
                      <a:r>
                        <a:rPr lang="en-US" dirty="0" err="1" smtClean="0"/>
                        <a:t>Barbituates</a:t>
                      </a:r>
                      <a:endParaRPr lang="en-US" dirty="0"/>
                    </a:p>
                  </a:txBody>
                  <a:tcPr>
                    <a:solidFill>
                      <a:schemeClr val="accent1"/>
                    </a:solidFill>
                  </a:tcPr>
                </a:tc>
                <a:tc>
                  <a:txBody>
                    <a:bodyPr/>
                    <a:lstStyle/>
                    <a:p>
                      <a:r>
                        <a:rPr lang="en-US" sz="1600" dirty="0" smtClean="0"/>
                        <a:t>UGT</a:t>
                      </a:r>
                      <a:endParaRPr lang="en-US" sz="1600" dirty="0"/>
                    </a:p>
                  </a:txBody>
                  <a:tcPr/>
                </a:tc>
                <a:tc>
                  <a:txBody>
                    <a:bodyPr/>
                    <a:lstStyle/>
                    <a:p>
                      <a:endParaRPr lang="en-US" sz="1600" dirty="0"/>
                    </a:p>
                  </a:txBody>
                  <a:tcPr>
                    <a:solidFill>
                      <a:srgbClr val="FFFF00"/>
                    </a:solidFill>
                  </a:tcPr>
                </a:tc>
                <a:tc>
                  <a:txBody>
                    <a:bodyPr/>
                    <a:lstStyle/>
                    <a:p>
                      <a:r>
                        <a:rPr lang="en-US" sz="1600" dirty="0" smtClean="0"/>
                        <a:t>No Effect</a:t>
                      </a:r>
                      <a:endParaRPr lang="en-US" sz="1600" dirty="0"/>
                    </a:p>
                  </a:txBody>
                  <a:tcPr/>
                </a:tc>
                <a:tc>
                  <a:txBody>
                    <a:bodyPr/>
                    <a:lstStyle/>
                    <a:p>
                      <a:r>
                        <a:rPr lang="en-US" sz="1600" dirty="0" smtClean="0"/>
                        <a:t>No Effect</a:t>
                      </a:r>
                      <a:endParaRPr lang="en-US" sz="1600" dirty="0"/>
                    </a:p>
                  </a:txBody>
                  <a:tcPr/>
                </a:tc>
              </a:tr>
              <a:tr h="457232">
                <a:tc>
                  <a:txBody>
                    <a:bodyPr/>
                    <a:lstStyle/>
                    <a:p>
                      <a:r>
                        <a:rPr lang="en-US" dirty="0" smtClean="0"/>
                        <a:t>Digoxin</a:t>
                      </a:r>
                      <a:endParaRPr lang="en-US" dirty="0"/>
                    </a:p>
                  </a:txBody>
                  <a:tcPr>
                    <a:solidFill>
                      <a:schemeClr val="accent1"/>
                    </a:solidFill>
                  </a:tcPr>
                </a:tc>
                <a:tc>
                  <a:txBody>
                    <a:bodyPr/>
                    <a:lstStyle/>
                    <a:p>
                      <a:r>
                        <a:rPr lang="en-US" sz="1600" dirty="0" smtClean="0"/>
                        <a:t>Weak PGP inhibitor</a:t>
                      </a:r>
                      <a:endParaRPr lang="en-US" sz="1600" dirty="0"/>
                    </a:p>
                  </a:txBody>
                  <a:tcPr/>
                </a:tc>
                <a:tc>
                  <a:txBody>
                    <a:bodyPr/>
                    <a:lstStyle/>
                    <a:p>
                      <a:endParaRPr lang="en-US" sz="1600" dirty="0"/>
                    </a:p>
                  </a:txBody>
                  <a:tcPr>
                    <a:solidFill>
                      <a:srgbClr val="FFFF00"/>
                    </a:solidFill>
                  </a:tcPr>
                </a:tc>
                <a:tc>
                  <a:txBody>
                    <a:bodyPr/>
                    <a:lstStyle/>
                    <a:p>
                      <a:r>
                        <a:rPr lang="en-US" sz="1600" dirty="0" smtClean="0"/>
                        <a:t>No Effect</a:t>
                      </a:r>
                      <a:endParaRPr lang="en-US" sz="1600" dirty="0"/>
                    </a:p>
                  </a:txBody>
                  <a:tcPr>
                    <a:noFill/>
                  </a:tcPr>
                </a:tc>
                <a:tc>
                  <a:txBody>
                    <a:bodyPr/>
                    <a:lstStyle/>
                    <a:p>
                      <a:r>
                        <a:rPr lang="en-US" sz="1600" dirty="0" smtClean="0"/>
                        <a:t>No Effect</a:t>
                      </a:r>
                      <a:endParaRPr lang="en-US" sz="1600" dirty="0"/>
                    </a:p>
                  </a:txBody>
                  <a:tcPr>
                    <a:noFill/>
                  </a:tcPr>
                </a:tc>
              </a:tr>
              <a:tr h="457232">
                <a:tc>
                  <a:txBody>
                    <a:bodyPr/>
                    <a:lstStyle/>
                    <a:p>
                      <a:r>
                        <a:rPr lang="en-US" dirty="0" smtClean="0"/>
                        <a:t>Drugs</a:t>
                      </a:r>
                      <a:r>
                        <a:rPr lang="en-US" baseline="0" dirty="0" smtClean="0"/>
                        <a:t> that raise potassium (</a:t>
                      </a:r>
                      <a:r>
                        <a:rPr lang="en-US" baseline="0" dirty="0" err="1" smtClean="0"/>
                        <a:t>ie</a:t>
                      </a:r>
                      <a:r>
                        <a:rPr lang="en-US" baseline="0" dirty="0" smtClean="0"/>
                        <a:t>. ACE/ARB)</a:t>
                      </a:r>
                      <a:endParaRPr lang="en-US" dirty="0"/>
                    </a:p>
                  </a:txBody>
                  <a:tcPr>
                    <a:solidFill>
                      <a:schemeClr val="accent1"/>
                    </a:solidFill>
                  </a:tcPr>
                </a:tc>
                <a:tc>
                  <a:txBody>
                    <a:bodyPr/>
                    <a:lstStyle/>
                    <a:p>
                      <a:r>
                        <a:rPr lang="pt-BR" sz="1600" kern="1200" dirty="0" err="1" smtClean="0">
                          <a:solidFill>
                            <a:schemeClr val="dk1"/>
                          </a:solidFill>
                          <a:latin typeface="+mn-lt"/>
                          <a:ea typeface="+mn-ea"/>
                          <a:cs typeface="+mn-cs"/>
                        </a:rPr>
                        <a:t>Hyperkalemia</a:t>
                      </a:r>
                      <a:endParaRPr lang="en-US" sz="1600" dirty="0"/>
                    </a:p>
                  </a:txBody>
                  <a:tcPr/>
                </a:tc>
                <a:tc>
                  <a:txBody>
                    <a:bodyPr/>
                    <a:lstStyle/>
                    <a:p>
                      <a:endParaRPr lang="en-US" sz="1600" dirty="0"/>
                    </a:p>
                  </a:txBody>
                  <a:tcPr>
                    <a:solidFill>
                      <a:srgbClr val="FFFF00"/>
                    </a:solidFill>
                  </a:tcPr>
                </a:tc>
                <a:tc>
                  <a:txBody>
                    <a:bodyPr/>
                    <a:lstStyle/>
                    <a:p>
                      <a:endParaRPr lang="en-US" sz="1600" dirty="0"/>
                    </a:p>
                  </a:txBody>
                  <a:tcPr>
                    <a:solidFill>
                      <a:srgbClr val="FFFF00"/>
                    </a:solidFill>
                  </a:tcPr>
                </a:tc>
                <a:tc>
                  <a:txBody>
                    <a:bodyPr/>
                    <a:lstStyle/>
                    <a:p>
                      <a:endParaRPr lang="en-US" sz="1600" dirty="0"/>
                    </a:p>
                  </a:txBody>
                  <a:tcPr>
                    <a:solidFill>
                      <a:srgbClr val="FFFF00"/>
                    </a:solidFill>
                  </a:tcPr>
                </a:tc>
              </a:tr>
              <a:tr h="457232">
                <a:tc>
                  <a:txBody>
                    <a:bodyPr/>
                    <a:lstStyle/>
                    <a:p>
                      <a:r>
                        <a:rPr lang="en-US" sz="1800" kern="1200" dirty="0" smtClean="0">
                          <a:solidFill>
                            <a:schemeClr val="dk1"/>
                          </a:solidFill>
                          <a:latin typeface="+mn-lt"/>
                          <a:ea typeface="+mn-ea"/>
                          <a:cs typeface="+mn-cs"/>
                        </a:rPr>
                        <a:t>St Johns </a:t>
                      </a:r>
                      <a:r>
                        <a:rPr lang="en-US" sz="1800" kern="1200" dirty="0" err="1" smtClean="0">
                          <a:solidFill>
                            <a:schemeClr val="dk1"/>
                          </a:solidFill>
                          <a:latin typeface="+mn-lt"/>
                          <a:ea typeface="+mn-ea"/>
                          <a:cs typeface="+mn-cs"/>
                        </a:rPr>
                        <a:t>Wort</a:t>
                      </a:r>
                      <a:endParaRPr lang="en-US" dirty="0"/>
                    </a:p>
                  </a:txBody>
                  <a:tcPr>
                    <a:solidFill>
                      <a:schemeClr val="accent1"/>
                    </a:solidFill>
                  </a:tcPr>
                </a:tc>
                <a:tc>
                  <a:txBody>
                    <a:bodyPr/>
                    <a:lstStyle/>
                    <a:p>
                      <a:r>
                        <a:rPr lang="en-US" sz="1600" dirty="0" smtClean="0"/>
                        <a:t>Weak CYP3A4 inhibitor</a:t>
                      </a:r>
                      <a:endParaRPr lang="en-US" sz="1600" dirty="0"/>
                    </a:p>
                  </a:txBody>
                  <a:tcPr/>
                </a:tc>
                <a:tc>
                  <a:txBody>
                    <a:bodyPr/>
                    <a:lstStyle/>
                    <a:p>
                      <a:endParaRPr lang="en-US" sz="1600" dirty="0"/>
                    </a:p>
                  </a:txBody>
                  <a:tcPr>
                    <a:solidFill>
                      <a:srgbClr val="FFFF00"/>
                    </a:solidFill>
                  </a:tcPr>
                </a:tc>
                <a:tc>
                  <a:txBody>
                    <a:bodyPr/>
                    <a:lstStyle/>
                    <a:p>
                      <a:r>
                        <a:rPr lang="en-US" sz="1600" dirty="0" smtClean="0"/>
                        <a:t>No Effect</a:t>
                      </a:r>
                      <a:endParaRPr lang="en-US" sz="1600" dirty="0"/>
                    </a:p>
                  </a:txBody>
                  <a:tcPr>
                    <a:noFill/>
                  </a:tcPr>
                </a:tc>
                <a:tc>
                  <a:txBody>
                    <a:bodyPr/>
                    <a:lstStyle/>
                    <a:p>
                      <a:r>
                        <a:rPr lang="en-US" sz="1600" dirty="0" smtClean="0"/>
                        <a:t>No Effect</a:t>
                      </a:r>
                      <a:endParaRPr lang="en-US" sz="1600" dirty="0"/>
                    </a:p>
                  </a:txBody>
                  <a:tcPr/>
                </a:tc>
              </a:tr>
            </a:tbl>
          </a:graphicData>
        </a:graphic>
      </p:graphicFrame>
      <p:sp>
        <p:nvSpPr>
          <p:cNvPr id="6"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43</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0547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 Statement on SGLT2</a:t>
            </a:r>
            <a:endParaRPr lang="en-US" b="1" dirty="0"/>
          </a:p>
        </p:txBody>
      </p:sp>
      <p:sp>
        <p:nvSpPr>
          <p:cNvPr id="3" name="Content Placeholder 2"/>
          <p:cNvSpPr>
            <a:spLocks noGrp="1"/>
          </p:cNvSpPr>
          <p:nvPr>
            <p:ph idx="1"/>
          </p:nvPr>
        </p:nvSpPr>
        <p:spPr/>
        <p:txBody>
          <a:bodyPr>
            <a:normAutofit fontScale="92500" lnSpcReduction="20000"/>
          </a:bodyPr>
          <a:lstStyle/>
          <a:p>
            <a:r>
              <a:rPr lang="en-US" sz="2000" dirty="0"/>
              <a:t>The American Association of Clinical Endocrinologists’ (AACE) Comprehensive Diabetes Management Algorithm 2013 Consensus Statement lists SGLT2 inhibitors as a </a:t>
            </a:r>
            <a:r>
              <a:rPr lang="en-US" sz="2000" dirty="0" err="1"/>
              <a:t>monotherapy</a:t>
            </a:r>
            <a:r>
              <a:rPr lang="en-US" sz="2000" dirty="0"/>
              <a:t> option for T2DM patients with A1C &lt;7.5%, or as a dual- or triple-therapy option for patients with baseline A1C ≥7.5% or patients who did not reach their A1C goal after 3 months of noninsulin </a:t>
            </a:r>
            <a:r>
              <a:rPr lang="en-US" sz="2000" dirty="0" err="1"/>
              <a:t>monotherapy</a:t>
            </a:r>
            <a:r>
              <a:rPr lang="en-US" sz="2000" dirty="0"/>
              <a:t>. </a:t>
            </a:r>
            <a:endParaRPr lang="en-US" sz="2000" dirty="0" smtClean="0"/>
          </a:p>
          <a:p>
            <a:endParaRPr lang="en-US" sz="2000" dirty="0"/>
          </a:p>
          <a:p>
            <a:r>
              <a:rPr lang="en-US" sz="2000" dirty="0" smtClean="0"/>
              <a:t>The </a:t>
            </a:r>
            <a:r>
              <a:rPr lang="en-US" sz="2000" dirty="0"/>
              <a:t>consensus statement cites the ability of SGLT2 inhibitors to provide glucose lowering without weight gain or risk of hypoglycemia as justification for their recommendation. </a:t>
            </a:r>
            <a:endParaRPr lang="en-US" sz="2000" dirty="0" smtClean="0"/>
          </a:p>
          <a:p>
            <a:endParaRPr lang="en-US" sz="2000" dirty="0" smtClean="0"/>
          </a:p>
          <a:p>
            <a:r>
              <a:rPr lang="en-US" sz="2000" dirty="0"/>
              <a:t>In patients where weight loss is a therapeutic goal, the AACE recommends using an SGLT2 inhibitor or a GLP-1 receptor agonist along with metformin and intensive lifestyle management in preference over other therapies that promote weight gain</a:t>
            </a:r>
            <a:r>
              <a:rPr lang="en-US" sz="2000" dirty="0" smtClean="0"/>
              <a:t>. </a:t>
            </a:r>
          </a:p>
          <a:p>
            <a:endParaRPr lang="en-US" sz="2000" dirty="0"/>
          </a:p>
          <a:p>
            <a:r>
              <a:rPr lang="en-US" sz="2000" dirty="0" smtClean="0"/>
              <a:t>The </a:t>
            </a:r>
            <a:r>
              <a:rPr lang="en-US" sz="2000" dirty="0"/>
              <a:t>most recent guidelines published by the American Diabetes Association do not address the use of SGLT2 inhibitors in the treatment of T2DM. </a:t>
            </a:r>
          </a:p>
          <a:p>
            <a:endParaRPr lang="en-US" sz="2000" dirty="0"/>
          </a:p>
          <a:p>
            <a:endParaRPr lang="en-US" sz="2000" dirty="0"/>
          </a:p>
        </p:txBody>
      </p:sp>
      <p:sp>
        <p:nvSpPr>
          <p:cNvPr id="5"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44</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8968140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81" y="4096177"/>
            <a:ext cx="8807570" cy="655608"/>
          </a:xfrm>
        </p:spPr>
        <p:txBody>
          <a:bodyPr>
            <a:normAutofit fontScale="90000"/>
          </a:bodyPr>
          <a:lstStyle/>
          <a:p>
            <a:pPr algn="ctr"/>
            <a:r>
              <a:rPr lang="fr-CA" sz="4400" b="1" dirty="0" err="1" smtClean="0">
                <a:solidFill>
                  <a:srgbClr val="000000"/>
                </a:solidFill>
              </a:rPr>
              <a:t>Practical</a:t>
            </a:r>
            <a:r>
              <a:rPr lang="fr-CA" sz="4400" b="1" dirty="0" smtClean="0">
                <a:solidFill>
                  <a:srgbClr val="000000"/>
                </a:solidFill>
              </a:rPr>
              <a:t> </a:t>
            </a:r>
            <a:r>
              <a:rPr lang="fr-CA" sz="4400" b="1" dirty="0" err="1" smtClean="0">
                <a:solidFill>
                  <a:srgbClr val="000000"/>
                </a:solidFill>
              </a:rPr>
              <a:t>tips</a:t>
            </a:r>
            <a:r>
              <a:rPr lang="fr-CA" sz="4400" b="1" dirty="0" smtClean="0">
                <a:solidFill>
                  <a:srgbClr val="000000"/>
                </a:solidFill>
              </a:rPr>
              <a:t> and </a:t>
            </a:r>
            <a:r>
              <a:rPr lang="fr-CA" sz="4400" b="1" dirty="0" err="1" smtClean="0">
                <a:solidFill>
                  <a:srgbClr val="000000"/>
                </a:solidFill>
              </a:rPr>
              <a:t>Considerations</a:t>
            </a:r>
            <a:r>
              <a:rPr lang="fr-CA" sz="4400" b="1" dirty="0" smtClean="0">
                <a:solidFill>
                  <a:srgbClr val="000000"/>
                </a:solidFill>
              </a:rPr>
              <a:t> in </a:t>
            </a:r>
            <a:r>
              <a:rPr lang="fr-CA" sz="4400" b="1" dirty="0" err="1" smtClean="0">
                <a:solidFill>
                  <a:srgbClr val="000000"/>
                </a:solidFill>
              </a:rPr>
              <a:t>Starting</a:t>
            </a:r>
            <a:r>
              <a:rPr lang="fr-CA" sz="4400" b="1" dirty="0" smtClean="0">
                <a:solidFill>
                  <a:srgbClr val="000000"/>
                </a:solidFill>
              </a:rPr>
              <a:t> SGLT2 </a:t>
            </a:r>
            <a:r>
              <a:rPr lang="fr-CA" sz="4400" b="1" dirty="0" err="1" smtClean="0">
                <a:solidFill>
                  <a:srgbClr val="000000"/>
                </a:solidFill>
              </a:rPr>
              <a:t>Inhibitors</a:t>
            </a:r>
            <a:r>
              <a:rPr lang="fr-CA" dirty="0">
                <a:solidFill>
                  <a:srgbClr val="000000"/>
                </a:solidFill>
              </a:rPr>
              <a:t/>
            </a:r>
            <a:br>
              <a:rPr lang="fr-CA" dirty="0">
                <a:solidFill>
                  <a:srgbClr val="000000"/>
                </a:solidFill>
              </a:rPr>
            </a:br>
            <a:endParaRPr lang="en-US" dirty="0"/>
          </a:p>
        </p:txBody>
      </p:sp>
      <p:sp>
        <p:nvSpPr>
          <p:cNvPr id="4"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45</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18388575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430" y="5299"/>
            <a:ext cx="8807570" cy="655608"/>
          </a:xfrm>
        </p:spPr>
        <p:txBody>
          <a:bodyPr/>
          <a:lstStyle/>
          <a:p>
            <a:pPr algn="ctr"/>
            <a:r>
              <a:rPr lang="en-US" b="1" dirty="0" smtClean="0"/>
              <a:t>Initiating Therapy</a:t>
            </a:r>
            <a:endParaRPr lang="en-US" b="1" dirty="0"/>
          </a:p>
        </p:txBody>
      </p:sp>
      <p:sp>
        <p:nvSpPr>
          <p:cNvPr id="6"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46</a:t>
            </a:fld>
            <a:endParaRPr lang="en-CA" dirty="0">
              <a:solidFill>
                <a:prstClr val="white">
                  <a:alpha val="99000"/>
                </a:prstClr>
              </a:solidFill>
              <a:latin typeface="Century Gothic"/>
              <a:cs typeface="Century Gothic"/>
            </a:endParaRPr>
          </a:p>
        </p:txBody>
      </p:sp>
      <p:graphicFrame>
        <p:nvGraphicFramePr>
          <p:cNvPr id="3" name="Table 2"/>
          <p:cNvGraphicFramePr>
            <a:graphicFrameLocks noGrp="1"/>
          </p:cNvGraphicFramePr>
          <p:nvPr>
            <p:extLst>
              <p:ext uri="{D42A27DB-BD31-4B8C-83A1-F6EECF244321}">
                <p14:modId xmlns:p14="http://schemas.microsoft.com/office/powerpoint/2010/main" val="1400499208"/>
              </p:ext>
            </p:extLst>
          </p:nvPr>
        </p:nvGraphicFramePr>
        <p:xfrm>
          <a:off x="115460" y="1397000"/>
          <a:ext cx="8857412" cy="4862213"/>
        </p:xfrm>
        <a:graphic>
          <a:graphicData uri="http://schemas.openxmlformats.org/drawingml/2006/table">
            <a:tbl>
              <a:tblPr firstRow="1" bandRow="1">
                <a:tableStyleId>{21E4AEA4-8DFA-4A89-87EB-49C32662AFE0}</a:tableStyleId>
              </a:tblPr>
              <a:tblGrid>
                <a:gridCol w="1622037"/>
                <a:gridCol w="1713161"/>
                <a:gridCol w="2496843"/>
                <a:gridCol w="1694938"/>
                <a:gridCol w="1330433"/>
              </a:tblGrid>
              <a:tr h="747414">
                <a:tc>
                  <a:txBody>
                    <a:bodyPr/>
                    <a:lstStyle/>
                    <a:p>
                      <a:r>
                        <a:rPr lang="en-US" dirty="0" smtClean="0"/>
                        <a:t>Drug</a:t>
                      </a:r>
                      <a:endParaRPr lang="en-US" dirty="0"/>
                    </a:p>
                  </a:txBody>
                  <a:tcPr/>
                </a:tc>
                <a:tc>
                  <a:txBody>
                    <a:bodyPr/>
                    <a:lstStyle/>
                    <a:p>
                      <a:r>
                        <a:rPr lang="en-US" dirty="0" smtClean="0"/>
                        <a:t>Dosage Form</a:t>
                      </a:r>
                      <a:endParaRPr lang="en-US" dirty="0"/>
                    </a:p>
                  </a:txBody>
                  <a:tcPr/>
                </a:tc>
                <a:tc>
                  <a:txBody>
                    <a:bodyPr/>
                    <a:lstStyle/>
                    <a:p>
                      <a:r>
                        <a:rPr lang="en-US" dirty="0" smtClean="0"/>
                        <a:t>Typical</a:t>
                      </a:r>
                      <a:r>
                        <a:rPr lang="en-US" baseline="0" dirty="0" smtClean="0"/>
                        <a:t> Dosage Range</a:t>
                      </a:r>
                      <a:endParaRPr lang="en-US" dirty="0"/>
                    </a:p>
                  </a:txBody>
                  <a:tcPr/>
                </a:tc>
                <a:tc>
                  <a:txBody>
                    <a:bodyPr/>
                    <a:lstStyle/>
                    <a:p>
                      <a:r>
                        <a:rPr lang="en-US" dirty="0" smtClean="0"/>
                        <a:t>Maximum Dose</a:t>
                      </a:r>
                      <a:endParaRPr lang="en-US" dirty="0"/>
                    </a:p>
                  </a:txBody>
                  <a:tcPr/>
                </a:tc>
                <a:tc>
                  <a:txBody>
                    <a:bodyPr/>
                    <a:lstStyle/>
                    <a:p>
                      <a:r>
                        <a:rPr lang="en-US" dirty="0" smtClean="0"/>
                        <a:t>Food</a:t>
                      </a:r>
                      <a:endParaRPr lang="en-US" dirty="0"/>
                    </a:p>
                  </a:txBody>
                  <a:tcPr/>
                </a:tc>
              </a:tr>
              <a:tr h="761465">
                <a:tc>
                  <a:txBody>
                    <a:bodyPr/>
                    <a:lstStyle/>
                    <a:p>
                      <a:r>
                        <a:rPr lang="it-IT" sz="1800" b="1" kern="1200" dirty="0" err="1" smtClean="0">
                          <a:solidFill>
                            <a:schemeClr val="dk1"/>
                          </a:solidFill>
                          <a:latin typeface="+mn-lt"/>
                          <a:ea typeface="+mn-ea"/>
                          <a:cs typeface="+mn-cs"/>
                        </a:rPr>
                        <a:t>Canagliflozin</a:t>
                      </a:r>
                      <a:r>
                        <a:rPr lang="it-IT" sz="1800" b="1" kern="1200" dirty="0" smtClean="0">
                          <a:solidFill>
                            <a:schemeClr val="dk1"/>
                          </a:solidFill>
                          <a:latin typeface="+mn-lt"/>
                          <a:ea typeface="+mn-ea"/>
                          <a:cs typeface="+mn-cs"/>
                        </a:rPr>
                        <a:t> </a:t>
                      </a:r>
                    </a:p>
                    <a:p>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Invokana</a:t>
                      </a:r>
                      <a:r>
                        <a:rPr lang="en-US" sz="1800" b="1" kern="1200" dirty="0" smtClean="0">
                          <a:solidFill>
                            <a:schemeClr val="dk1"/>
                          </a:solidFill>
                          <a:latin typeface="+mn-lt"/>
                          <a:ea typeface="+mn-ea"/>
                          <a:cs typeface="+mn-cs"/>
                        </a:rPr>
                        <a:t>®)</a:t>
                      </a:r>
                      <a:endParaRPr lang="en-US" dirty="0"/>
                    </a:p>
                  </a:txBody>
                  <a:tcPr/>
                </a:tc>
                <a:tc>
                  <a:txBody>
                    <a:bodyPr/>
                    <a:lstStyle/>
                    <a:p>
                      <a:r>
                        <a:rPr lang="en-US" sz="1800" b="1" kern="1200" dirty="0" smtClean="0">
                          <a:solidFill>
                            <a:schemeClr val="dk1"/>
                          </a:solidFill>
                          <a:latin typeface="+mn-lt"/>
                          <a:ea typeface="+mn-ea"/>
                          <a:cs typeface="+mn-cs"/>
                        </a:rPr>
                        <a:t>Tablet</a:t>
                      </a:r>
                      <a:endParaRPr lang="en-US" sz="1800" b="0" kern="1200" dirty="0" smtClean="0">
                        <a:solidFill>
                          <a:schemeClr val="dk1"/>
                        </a:solidFill>
                        <a:latin typeface="+mn-lt"/>
                        <a:ea typeface="+mn-ea"/>
                        <a:cs typeface="+mn-cs"/>
                      </a:endParaRPr>
                    </a:p>
                    <a:p>
                      <a:r>
                        <a:rPr lang="en-US" sz="1800" b="0" kern="1200" dirty="0" smtClean="0">
                          <a:solidFill>
                            <a:schemeClr val="dk1"/>
                          </a:solidFill>
                          <a:latin typeface="+mn-lt"/>
                          <a:ea typeface="+mn-ea"/>
                          <a:cs typeface="+mn-cs"/>
                        </a:rPr>
                        <a:t>100mg</a:t>
                      </a:r>
                    </a:p>
                    <a:p>
                      <a:r>
                        <a:rPr lang="en-US" sz="1800" b="0" kern="1200" dirty="0" smtClean="0">
                          <a:solidFill>
                            <a:schemeClr val="dk1"/>
                          </a:solidFill>
                          <a:latin typeface="+mn-lt"/>
                          <a:ea typeface="+mn-ea"/>
                          <a:cs typeface="+mn-cs"/>
                        </a:rPr>
                        <a:t>300mg	</a:t>
                      </a:r>
                    </a:p>
                  </a:txBody>
                  <a:tcPr/>
                </a:tc>
                <a:tc>
                  <a:txBody>
                    <a:bodyPr/>
                    <a:lstStyle/>
                    <a:p>
                      <a:r>
                        <a:rPr lang="hu-HU" sz="1800" b="1" u="none" kern="1200" dirty="0" smtClean="0">
                          <a:solidFill>
                            <a:schemeClr val="dk1"/>
                          </a:solidFill>
                          <a:latin typeface="+mn-lt"/>
                          <a:ea typeface="+mn-ea"/>
                          <a:cs typeface="+mn-cs"/>
                        </a:rPr>
                        <a:t>Starting</a:t>
                      </a:r>
                      <a:endParaRPr lang="hu-HU" sz="1800" b="0" u="none" kern="1200" dirty="0" smtClean="0">
                        <a:solidFill>
                          <a:schemeClr val="dk1"/>
                        </a:solidFill>
                        <a:latin typeface="+mn-lt"/>
                        <a:ea typeface="+mn-ea"/>
                        <a:cs typeface="+mn-cs"/>
                      </a:endParaRPr>
                    </a:p>
                    <a:p>
                      <a:r>
                        <a:rPr lang="it-IT" sz="1800" b="0" u="none" kern="1200" dirty="0" smtClean="0">
                          <a:solidFill>
                            <a:schemeClr val="dk1"/>
                          </a:solidFill>
                          <a:latin typeface="+mn-lt"/>
                          <a:ea typeface="+mn-ea"/>
                          <a:cs typeface="+mn-cs"/>
                        </a:rPr>
                        <a:t>100mg once </a:t>
                      </a:r>
                      <a:r>
                        <a:rPr lang="it-IT" sz="1800" b="0" u="none" kern="1200" dirty="0" err="1" smtClean="0">
                          <a:solidFill>
                            <a:schemeClr val="dk1"/>
                          </a:solidFill>
                          <a:latin typeface="+mn-lt"/>
                          <a:ea typeface="+mn-ea"/>
                          <a:cs typeface="+mn-cs"/>
                        </a:rPr>
                        <a:t>daily</a:t>
                      </a:r>
                      <a:endParaRPr lang="it-IT" sz="1800" b="0" u="none" kern="1200" dirty="0" smtClean="0">
                        <a:solidFill>
                          <a:schemeClr val="dk1"/>
                        </a:solidFill>
                        <a:latin typeface="+mn-lt"/>
                        <a:ea typeface="+mn-ea"/>
                        <a:cs typeface="+mn-cs"/>
                      </a:endParaRPr>
                    </a:p>
                    <a:p>
                      <a:r>
                        <a:rPr lang="fr-FR" sz="1800" b="1" u="none" kern="1200" dirty="0" smtClean="0">
                          <a:solidFill>
                            <a:schemeClr val="dk1"/>
                          </a:solidFill>
                          <a:latin typeface="+mn-lt"/>
                          <a:ea typeface="+mn-ea"/>
                          <a:cs typeface="+mn-cs"/>
                        </a:rPr>
                        <a:t>Maintenance</a:t>
                      </a:r>
                      <a:endParaRPr lang="fr-FR" sz="1800" b="0" u="none" kern="1200" dirty="0" smtClean="0">
                        <a:solidFill>
                          <a:schemeClr val="dk1"/>
                        </a:solidFill>
                        <a:latin typeface="+mn-lt"/>
                        <a:ea typeface="+mn-ea"/>
                        <a:cs typeface="+mn-cs"/>
                      </a:endParaRPr>
                    </a:p>
                    <a:p>
                      <a:r>
                        <a:rPr lang="it-IT" sz="1800" b="0" u="none" kern="1200" dirty="0" smtClean="0">
                          <a:solidFill>
                            <a:schemeClr val="dk1"/>
                          </a:solidFill>
                          <a:latin typeface="+mn-lt"/>
                          <a:ea typeface="+mn-ea"/>
                          <a:cs typeface="+mn-cs"/>
                        </a:rPr>
                        <a:t>100 - 300mg once </a:t>
                      </a:r>
                      <a:r>
                        <a:rPr lang="it-IT" sz="1800" b="0" u="none" kern="1200" dirty="0" err="1" smtClean="0">
                          <a:solidFill>
                            <a:schemeClr val="dk1"/>
                          </a:solidFill>
                          <a:latin typeface="+mn-lt"/>
                          <a:ea typeface="+mn-ea"/>
                          <a:cs typeface="+mn-cs"/>
                        </a:rPr>
                        <a:t>daily</a:t>
                      </a:r>
                      <a:endParaRPr lang="it-IT" sz="1800" b="0" u="none" kern="1200" dirty="0" smtClean="0">
                        <a:solidFill>
                          <a:schemeClr val="dk1"/>
                        </a:solidFill>
                        <a:latin typeface="+mn-lt"/>
                        <a:ea typeface="+mn-ea"/>
                        <a:cs typeface="+mn-cs"/>
                      </a:endParaRPr>
                    </a:p>
                  </a:txBody>
                  <a:tcPr/>
                </a:tc>
                <a:tc>
                  <a:txBody>
                    <a:bodyPr/>
                    <a:lstStyle/>
                    <a:p>
                      <a:r>
                        <a:rPr lang="en-US" dirty="0" smtClean="0"/>
                        <a:t>300mg/day</a:t>
                      </a:r>
                      <a:endParaRPr lang="en-US" dirty="0"/>
                    </a:p>
                  </a:txBody>
                  <a:tcPr/>
                </a:tc>
                <a:tc>
                  <a:txBody>
                    <a:bodyPr/>
                    <a:lstStyle/>
                    <a:p>
                      <a:r>
                        <a:rPr lang="en-US" dirty="0" smtClean="0"/>
                        <a:t>Take before first meal of the day</a:t>
                      </a:r>
                      <a:endParaRPr lang="en-US" dirty="0"/>
                    </a:p>
                  </a:txBody>
                  <a:tcPr/>
                </a:tc>
              </a:tr>
              <a:tr h="761465">
                <a:tc>
                  <a:txBody>
                    <a:bodyPr/>
                    <a:lstStyle/>
                    <a:p>
                      <a:r>
                        <a:rPr lang="it-IT" sz="1800" b="1" kern="1200" dirty="0" err="1" smtClean="0">
                          <a:solidFill>
                            <a:schemeClr val="dk1"/>
                          </a:solidFill>
                          <a:latin typeface="+mn-lt"/>
                          <a:ea typeface="+mn-ea"/>
                          <a:cs typeface="+mn-cs"/>
                        </a:rPr>
                        <a:t>Dapagliflozin</a:t>
                      </a:r>
                      <a:r>
                        <a:rPr lang="it-IT" sz="1800" b="1" kern="1200" dirty="0" smtClean="0">
                          <a:solidFill>
                            <a:schemeClr val="dk1"/>
                          </a:solidFill>
                          <a:latin typeface="+mn-lt"/>
                          <a:ea typeface="+mn-ea"/>
                          <a:cs typeface="+mn-cs"/>
                        </a:rPr>
                        <a:t> </a:t>
                      </a:r>
                    </a:p>
                    <a:p>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Farxiga</a:t>
                      </a:r>
                      <a:r>
                        <a:rPr lang="en-US" sz="1800" b="1" kern="1200" dirty="0" smtClean="0">
                          <a:solidFill>
                            <a:schemeClr val="dk1"/>
                          </a:solidFill>
                          <a:latin typeface="+mn-lt"/>
                          <a:ea typeface="+mn-ea"/>
                          <a:cs typeface="+mn-cs"/>
                        </a:rPr>
                        <a:t>®)</a:t>
                      </a:r>
                      <a:endParaRPr lang="en-US" dirty="0"/>
                    </a:p>
                  </a:txBody>
                  <a:tcPr/>
                </a:tc>
                <a:tc>
                  <a:txBody>
                    <a:bodyPr/>
                    <a:lstStyle/>
                    <a:p>
                      <a:r>
                        <a:rPr lang="en-US" sz="1800" b="1" kern="1200" dirty="0" smtClean="0">
                          <a:solidFill>
                            <a:schemeClr val="dk1"/>
                          </a:solidFill>
                          <a:latin typeface="+mn-lt"/>
                          <a:ea typeface="+mn-ea"/>
                          <a:cs typeface="+mn-cs"/>
                        </a:rPr>
                        <a:t>Tablet</a:t>
                      </a:r>
                      <a:endParaRPr lang="en-US" sz="1800" b="0" kern="1200" dirty="0" smtClean="0">
                        <a:solidFill>
                          <a:schemeClr val="dk1"/>
                        </a:solidFill>
                        <a:latin typeface="+mn-lt"/>
                        <a:ea typeface="+mn-ea"/>
                        <a:cs typeface="+mn-cs"/>
                      </a:endParaRPr>
                    </a:p>
                    <a:p>
                      <a:r>
                        <a:rPr lang="en-US" sz="1800" b="0" kern="1200" dirty="0" smtClean="0">
                          <a:solidFill>
                            <a:schemeClr val="dk1"/>
                          </a:solidFill>
                          <a:latin typeface="+mn-lt"/>
                          <a:ea typeface="+mn-ea"/>
                          <a:cs typeface="+mn-cs"/>
                        </a:rPr>
                        <a:t>5mg</a:t>
                      </a:r>
                    </a:p>
                    <a:p>
                      <a:r>
                        <a:rPr lang="en-US" sz="1800" b="0" kern="1200" dirty="0" smtClean="0">
                          <a:solidFill>
                            <a:schemeClr val="dk1"/>
                          </a:solidFill>
                          <a:latin typeface="+mn-lt"/>
                          <a:ea typeface="+mn-ea"/>
                          <a:cs typeface="+mn-cs"/>
                        </a:rPr>
                        <a:t>10mg	</a:t>
                      </a:r>
                    </a:p>
                  </a:txBody>
                  <a:tcPr/>
                </a:tc>
                <a:tc>
                  <a:txBody>
                    <a:bodyPr/>
                    <a:lstStyle/>
                    <a:p>
                      <a:r>
                        <a:rPr lang="hu-HU" sz="1800" b="1" u="none" kern="1200" dirty="0" smtClean="0">
                          <a:solidFill>
                            <a:schemeClr val="dk1"/>
                          </a:solidFill>
                          <a:latin typeface="+mn-lt"/>
                          <a:ea typeface="+mn-ea"/>
                          <a:cs typeface="+mn-cs"/>
                        </a:rPr>
                        <a:t>Starting</a:t>
                      </a:r>
                      <a:endParaRPr lang="hu-HU" sz="1800" b="0" u="none" kern="1200" dirty="0" smtClean="0">
                        <a:solidFill>
                          <a:schemeClr val="dk1"/>
                        </a:solidFill>
                        <a:latin typeface="+mn-lt"/>
                        <a:ea typeface="+mn-ea"/>
                        <a:cs typeface="+mn-cs"/>
                      </a:endParaRPr>
                    </a:p>
                    <a:p>
                      <a:r>
                        <a:rPr lang="it-IT" sz="1800" b="0" u="none" kern="1200" dirty="0" smtClean="0">
                          <a:solidFill>
                            <a:schemeClr val="dk1"/>
                          </a:solidFill>
                          <a:latin typeface="+mn-lt"/>
                          <a:ea typeface="+mn-ea"/>
                          <a:cs typeface="+mn-cs"/>
                        </a:rPr>
                        <a:t>5mg once </a:t>
                      </a:r>
                      <a:r>
                        <a:rPr lang="it-IT" sz="1800" b="0" u="none" kern="1200" dirty="0" err="1" smtClean="0">
                          <a:solidFill>
                            <a:schemeClr val="dk1"/>
                          </a:solidFill>
                          <a:latin typeface="+mn-lt"/>
                          <a:ea typeface="+mn-ea"/>
                          <a:cs typeface="+mn-cs"/>
                        </a:rPr>
                        <a:t>daily</a:t>
                      </a:r>
                      <a:endParaRPr lang="it-IT" sz="1800" b="0" u="none" kern="1200" dirty="0" smtClean="0">
                        <a:solidFill>
                          <a:schemeClr val="dk1"/>
                        </a:solidFill>
                        <a:latin typeface="+mn-lt"/>
                        <a:ea typeface="+mn-ea"/>
                        <a:cs typeface="+mn-cs"/>
                      </a:endParaRPr>
                    </a:p>
                    <a:p>
                      <a:r>
                        <a:rPr lang="fr-FR" sz="1800" b="1" u="none" kern="1200" dirty="0" smtClean="0">
                          <a:solidFill>
                            <a:schemeClr val="dk1"/>
                          </a:solidFill>
                          <a:latin typeface="+mn-lt"/>
                          <a:ea typeface="+mn-ea"/>
                          <a:cs typeface="+mn-cs"/>
                        </a:rPr>
                        <a:t>Maintenance</a:t>
                      </a:r>
                      <a:endParaRPr lang="fr-FR" sz="1800" b="0" u="none" kern="1200" dirty="0" smtClean="0">
                        <a:solidFill>
                          <a:schemeClr val="dk1"/>
                        </a:solidFill>
                        <a:latin typeface="+mn-lt"/>
                        <a:ea typeface="+mn-ea"/>
                        <a:cs typeface="+mn-cs"/>
                      </a:endParaRPr>
                    </a:p>
                    <a:p>
                      <a:r>
                        <a:rPr lang="it-IT" sz="1800" b="0" u="none" kern="1200" dirty="0" smtClean="0">
                          <a:solidFill>
                            <a:schemeClr val="dk1"/>
                          </a:solidFill>
                          <a:latin typeface="+mn-lt"/>
                          <a:ea typeface="+mn-ea"/>
                          <a:cs typeface="+mn-cs"/>
                        </a:rPr>
                        <a:t>5 - 10mg once </a:t>
                      </a:r>
                      <a:r>
                        <a:rPr lang="it-IT" sz="1800" b="0" u="none" kern="1200" dirty="0" err="1" smtClean="0">
                          <a:solidFill>
                            <a:schemeClr val="dk1"/>
                          </a:solidFill>
                          <a:latin typeface="+mn-lt"/>
                          <a:ea typeface="+mn-ea"/>
                          <a:cs typeface="+mn-cs"/>
                        </a:rPr>
                        <a:t>daily</a:t>
                      </a:r>
                      <a:r>
                        <a:rPr lang="it-IT" sz="1800" b="0" u="none" kern="1200" dirty="0" smtClean="0">
                          <a:solidFill>
                            <a:schemeClr val="dk1"/>
                          </a:solidFill>
                          <a:latin typeface="+mn-lt"/>
                          <a:ea typeface="+mn-ea"/>
                          <a:cs typeface="+mn-cs"/>
                        </a:rPr>
                        <a:t>	</a:t>
                      </a:r>
                    </a:p>
                  </a:txBody>
                  <a:tcPr/>
                </a:tc>
                <a:tc>
                  <a:txBody>
                    <a:bodyPr/>
                    <a:lstStyle/>
                    <a:p>
                      <a:r>
                        <a:rPr lang="en-US" dirty="0" smtClean="0"/>
                        <a:t>10mg/day</a:t>
                      </a:r>
                      <a:endParaRPr lang="en-US" dirty="0"/>
                    </a:p>
                  </a:txBody>
                  <a:tcPr/>
                </a:tc>
                <a:tc>
                  <a:txBody>
                    <a:bodyPr/>
                    <a:lstStyle/>
                    <a:p>
                      <a:r>
                        <a:rPr lang="en-US" dirty="0" smtClean="0"/>
                        <a:t>Take in morning with or without food</a:t>
                      </a:r>
                      <a:endParaRPr lang="en-US" dirty="0"/>
                    </a:p>
                  </a:txBody>
                  <a:tcPr/>
                </a:tc>
              </a:tr>
              <a:tr h="761465">
                <a:tc>
                  <a:txBody>
                    <a:bodyPr/>
                    <a:lstStyle/>
                    <a:p>
                      <a:r>
                        <a:rPr lang="it-IT" sz="1800" b="1" kern="1200" dirty="0" err="1" smtClean="0">
                          <a:solidFill>
                            <a:schemeClr val="dk1"/>
                          </a:solidFill>
                          <a:latin typeface="+mn-lt"/>
                          <a:ea typeface="+mn-ea"/>
                          <a:cs typeface="+mn-cs"/>
                        </a:rPr>
                        <a:t>Empagliflozin</a:t>
                      </a:r>
                      <a:r>
                        <a:rPr lang="it-IT" sz="1800" b="1" kern="1200" dirty="0" smtClean="0">
                          <a:solidFill>
                            <a:schemeClr val="dk1"/>
                          </a:solidFill>
                          <a:latin typeface="+mn-lt"/>
                          <a:ea typeface="+mn-ea"/>
                          <a:cs typeface="+mn-cs"/>
                        </a:rPr>
                        <a:t> </a:t>
                      </a:r>
                    </a:p>
                    <a:p>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Jardiance</a:t>
                      </a:r>
                      <a:r>
                        <a:rPr lang="en-US" sz="1800" b="1" kern="1200" dirty="0" smtClean="0">
                          <a:solidFill>
                            <a:schemeClr val="dk1"/>
                          </a:solidFill>
                          <a:latin typeface="+mn-lt"/>
                          <a:ea typeface="+mn-ea"/>
                          <a:cs typeface="+mn-cs"/>
                        </a:rPr>
                        <a:t>®)</a:t>
                      </a:r>
                      <a:endParaRPr lang="en-US" dirty="0"/>
                    </a:p>
                  </a:txBody>
                  <a:tcPr/>
                </a:tc>
                <a:tc>
                  <a:txBody>
                    <a:bodyPr/>
                    <a:lstStyle/>
                    <a:p>
                      <a:r>
                        <a:rPr lang="en-US" sz="1800" b="1" kern="1200" dirty="0" smtClean="0">
                          <a:solidFill>
                            <a:schemeClr val="dk1"/>
                          </a:solidFill>
                          <a:latin typeface="+mn-lt"/>
                          <a:ea typeface="+mn-ea"/>
                          <a:cs typeface="+mn-cs"/>
                        </a:rPr>
                        <a:t>Tablet</a:t>
                      </a:r>
                      <a:endParaRPr lang="en-US" sz="1800" b="0" kern="1200" dirty="0" smtClean="0">
                        <a:solidFill>
                          <a:schemeClr val="dk1"/>
                        </a:solidFill>
                        <a:latin typeface="+mn-lt"/>
                        <a:ea typeface="+mn-ea"/>
                        <a:cs typeface="+mn-cs"/>
                      </a:endParaRPr>
                    </a:p>
                    <a:p>
                      <a:r>
                        <a:rPr lang="en-US" sz="1800" b="0" kern="1200" dirty="0" smtClean="0">
                          <a:solidFill>
                            <a:schemeClr val="dk1"/>
                          </a:solidFill>
                          <a:latin typeface="+mn-lt"/>
                          <a:ea typeface="+mn-ea"/>
                          <a:cs typeface="+mn-cs"/>
                        </a:rPr>
                        <a:t>10mg</a:t>
                      </a:r>
                    </a:p>
                    <a:p>
                      <a:r>
                        <a:rPr lang="en-US" sz="1800" b="0" kern="1200" dirty="0" smtClean="0">
                          <a:solidFill>
                            <a:schemeClr val="dk1"/>
                          </a:solidFill>
                          <a:latin typeface="+mn-lt"/>
                          <a:ea typeface="+mn-ea"/>
                          <a:cs typeface="+mn-cs"/>
                        </a:rPr>
                        <a:t>25mg	</a:t>
                      </a:r>
                    </a:p>
                  </a:txBody>
                  <a:tcPr/>
                </a:tc>
                <a:tc>
                  <a:txBody>
                    <a:bodyPr/>
                    <a:lstStyle/>
                    <a:p>
                      <a:r>
                        <a:rPr lang="hu-HU" sz="1800" b="1" u="none" kern="1200" dirty="0" smtClean="0">
                          <a:solidFill>
                            <a:schemeClr val="dk1"/>
                          </a:solidFill>
                          <a:latin typeface="+mn-lt"/>
                          <a:ea typeface="+mn-ea"/>
                          <a:cs typeface="+mn-cs"/>
                        </a:rPr>
                        <a:t>Starting</a:t>
                      </a:r>
                      <a:endParaRPr lang="hu-HU" sz="1800" b="0" u="none" kern="1200" dirty="0" smtClean="0">
                        <a:solidFill>
                          <a:schemeClr val="dk1"/>
                        </a:solidFill>
                        <a:latin typeface="+mn-lt"/>
                        <a:ea typeface="+mn-ea"/>
                        <a:cs typeface="+mn-cs"/>
                      </a:endParaRPr>
                    </a:p>
                    <a:p>
                      <a:r>
                        <a:rPr lang="it-IT" sz="1800" b="0" u="none" kern="1200" dirty="0" smtClean="0">
                          <a:solidFill>
                            <a:schemeClr val="dk1"/>
                          </a:solidFill>
                          <a:latin typeface="+mn-lt"/>
                          <a:ea typeface="+mn-ea"/>
                          <a:cs typeface="+mn-cs"/>
                        </a:rPr>
                        <a:t>10mg once </a:t>
                      </a:r>
                      <a:r>
                        <a:rPr lang="it-IT" sz="1800" b="0" u="none" kern="1200" dirty="0" err="1" smtClean="0">
                          <a:solidFill>
                            <a:schemeClr val="dk1"/>
                          </a:solidFill>
                          <a:latin typeface="+mn-lt"/>
                          <a:ea typeface="+mn-ea"/>
                          <a:cs typeface="+mn-cs"/>
                        </a:rPr>
                        <a:t>daily</a:t>
                      </a:r>
                      <a:endParaRPr lang="it-IT" sz="1800" b="0" u="none" kern="1200" dirty="0" smtClean="0">
                        <a:solidFill>
                          <a:schemeClr val="dk1"/>
                        </a:solidFill>
                        <a:latin typeface="+mn-lt"/>
                        <a:ea typeface="+mn-ea"/>
                        <a:cs typeface="+mn-cs"/>
                      </a:endParaRPr>
                    </a:p>
                    <a:p>
                      <a:r>
                        <a:rPr lang="fr-FR" sz="1800" b="1" u="none" kern="1200" dirty="0" smtClean="0">
                          <a:solidFill>
                            <a:schemeClr val="dk1"/>
                          </a:solidFill>
                          <a:latin typeface="+mn-lt"/>
                          <a:ea typeface="+mn-ea"/>
                          <a:cs typeface="+mn-cs"/>
                        </a:rPr>
                        <a:t>Maintenance</a:t>
                      </a:r>
                      <a:endParaRPr lang="fr-FR" sz="1800" b="0" u="none" kern="1200" dirty="0" smtClean="0">
                        <a:solidFill>
                          <a:schemeClr val="dk1"/>
                        </a:solidFill>
                        <a:latin typeface="+mn-lt"/>
                        <a:ea typeface="+mn-ea"/>
                        <a:cs typeface="+mn-cs"/>
                      </a:endParaRPr>
                    </a:p>
                    <a:p>
                      <a:r>
                        <a:rPr lang="it-IT" sz="1800" b="0" u="none" kern="1200" dirty="0" smtClean="0">
                          <a:solidFill>
                            <a:schemeClr val="dk1"/>
                          </a:solidFill>
                          <a:latin typeface="+mn-lt"/>
                          <a:ea typeface="+mn-ea"/>
                          <a:cs typeface="+mn-cs"/>
                        </a:rPr>
                        <a:t>10 - 25mg once </a:t>
                      </a:r>
                      <a:r>
                        <a:rPr lang="it-IT" sz="1800" b="0" u="none" kern="1200" dirty="0" err="1" smtClean="0">
                          <a:solidFill>
                            <a:schemeClr val="dk1"/>
                          </a:solidFill>
                          <a:latin typeface="+mn-lt"/>
                          <a:ea typeface="+mn-ea"/>
                          <a:cs typeface="+mn-cs"/>
                        </a:rPr>
                        <a:t>daily</a:t>
                      </a:r>
                      <a:endParaRPr lang="it-IT" sz="1800" b="0" u="none" kern="1200" dirty="0" smtClean="0">
                        <a:solidFill>
                          <a:schemeClr val="dk1"/>
                        </a:solidFill>
                        <a:latin typeface="+mn-lt"/>
                        <a:ea typeface="+mn-ea"/>
                        <a:cs typeface="+mn-cs"/>
                      </a:endParaRPr>
                    </a:p>
                  </a:txBody>
                  <a:tcPr/>
                </a:tc>
                <a:tc>
                  <a:txBody>
                    <a:bodyPr/>
                    <a:lstStyle/>
                    <a:p>
                      <a:r>
                        <a:rPr lang="en-US" dirty="0" smtClean="0"/>
                        <a:t>25mg/day</a:t>
                      </a:r>
                      <a:endParaRPr lang="en-US" dirty="0"/>
                    </a:p>
                  </a:txBody>
                  <a:tcPr/>
                </a:tc>
                <a:tc>
                  <a:txBody>
                    <a:bodyPr/>
                    <a:lstStyle/>
                    <a:p>
                      <a:r>
                        <a:rPr lang="en-US" dirty="0" smtClean="0"/>
                        <a:t>Take in morning with or without</a:t>
                      </a:r>
                      <a:r>
                        <a:rPr lang="en-US" baseline="0" dirty="0" smtClean="0"/>
                        <a:t> food</a:t>
                      </a:r>
                      <a:endParaRPr lang="en-US" dirty="0"/>
                    </a:p>
                  </a:txBody>
                  <a:tcPr/>
                </a:tc>
              </a:tr>
            </a:tbl>
          </a:graphicData>
        </a:graphic>
      </p:graphicFrame>
    </p:spTree>
    <p:extLst>
      <p:ext uri="{BB962C8B-B14F-4D97-AF65-F5344CB8AC3E}">
        <p14:creationId xmlns:p14="http://schemas.microsoft.com/office/powerpoint/2010/main" val="420166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430" y="21794"/>
            <a:ext cx="8807570" cy="655608"/>
          </a:xfrm>
        </p:spPr>
        <p:txBody>
          <a:bodyPr/>
          <a:lstStyle/>
          <a:p>
            <a:pPr algn="ctr"/>
            <a:r>
              <a:rPr lang="en-US" b="1" dirty="0" smtClean="0"/>
              <a:t>Monitoring Parameters </a:t>
            </a:r>
            <a:endParaRPr lang="en-US" b="1" dirty="0"/>
          </a:p>
        </p:txBody>
      </p:sp>
      <p:sp>
        <p:nvSpPr>
          <p:cNvPr id="6"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47</a:t>
            </a:fld>
            <a:endParaRPr lang="en-CA" dirty="0">
              <a:solidFill>
                <a:prstClr val="white">
                  <a:alpha val="99000"/>
                </a:prstClr>
              </a:solidFill>
              <a:latin typeface="Century Gothic"/>
              <a:cs typeface="Century Gothic"/>
            </a:endParaRPr>
          </a:p>
        </p:txBody>
      </p:sp>
      <p:graphicFrame>
        <p:nvGraphicFramePr>
          <p:cNvPr id="2" name="Table 1"/>
          <p:cNvGraphicFramePr>
            <a:graphicFrameLocks noGrp="1"/>
          </p:cNvGraphicFramePr>
          <p:nvPr>
            <p:extLst>
              <p:ext uri="{D42A27DB-BD31-4B8C-83A1-F6EECF244321}">
                <p14:modId xmlns:p14="http://schemas.microsoft.com/office/powerpoint/2010/main" val="2613263375"/>
              </p:ext>
            </p:extLst>
          </p:nvPr>
        </p:nvGraphicFramePr>
        <p:xfrm>
          <a:off x="296898" y="1232046"/>
          <a:ext cx="8461548" cy="5433022"/>
        </p:xfrm>
        <a:graphic>
          <a:graphicData uri="http://schemas.openxmlformats.org/drawingml/2006/table">
            <a:tbl>
              <a:tblPr firstRow="1" bandRow="1">
                <a:tableStyleId>{21E4AEA4-8DFA-4A89-87EB-49C32662AFE0}</a:tableStyleId>
              </a:tblPr>
              <a:tblGrid>
                <a:gridCol w="2820516"/>
                <a:gridCol w="2820516"/>
                <a:gridCol w="2820516"/>
              </a:tblGrid>
              <a:tr h="423449">
                <a:tc>
                  <a:txBody>
                    <a:bodyPr/>
                    <a:lstStyle/>
                    <a:p>
                      <a:r>
                        <a:rPr lang="en-US" dirty="0" smtClean="0"/>
                        <a:t>Parameter</a:t>
                      </a:r>
                      <a:endParaRPr lang="en-US" dirty="0"/>
                    </a:p>
                  </a:txBody>
                  <a:tcPr/>
                </a:tc>
                <a:tc>
                  <a:txBody>
                    <a:bodyPr/>
                    <a:lstStyle/>
                    <a:p>
                      <a:r>
                        <a:rPr lang="en-US" dirty="0" smtClean="0"/>
                        <a:t>Interval</a:t>
                      </a:r>
                      <a:endParaRPr lang="en-US" dirty="0"/>
                    </a:p>
                  </a:txBody>
                  <a:tcPr/>
                </a:tc>
                <a:tc>
                  <a:txBody>
                    <a:bodyPr/>
                    <a:lstStyle/>
                    <a:p>
                      <a:r>
                        <a:rPr lang="en-US" dirty="0" smtClean="0"/>
                        <a:t>Comments</a:t>
                      </a:r>
                      <a:endParaRPr lang="en-US" dirty="0"/>
                    </a:p>
                  </a:txBody>
                  <a:tcPr/>
                </a:tc>
              </a:tr>
              <a:tr h="423449">
                <a:tc>
                  <a:txBody>
                    <a:bodyPr/>
                    <a:lstStyle/>
                    <a:p>
                      <a:r>
                        <a:rPr lang="en-US" dirty="0" smtClean="0"/>
                        <a:t>A1C</a:t>
                      </a:r>
                      <a:endParaRPr lang="en-US" dirty="0"/>
                    </a:p>
                  </a:txBody>
                  <a:tcPr/>
                </a:tc>
                <a:tc>
                  <a:txBody>
                    <a:bodyPr/>
                    <a:lstStyle/>
                    <a:p>
                      <a:r>
                        <a:rPr lang="en-US" dirty="0" smtClean="0"/>
                        <a:t>q3 months</a:t>
                      </a:r>
                      <a:endParaRPr lang="en-US" dirty="0"/>
                    </a:p>
                  </a:txBody>
                  <a:tcPr/>
                </a:tc>
                <a:tc>
                  <a:txBody>
                    <a:bodyPr/>
                    <a:lstStyle/>
                    <a:p>
                      <a:endParaRPr lang="en-US" dirty="0"/>
                    </a:p>
                  </a:txBody>
                  <a:tcPr/>
                </a:tc>
              </a:tr>
              <a:tr h="423449">
                <a:tc>
                  <a:txBody>
                    <a:bodyPr/>
                    <a:lstStyle/>
                    <a:p>
                      <a:r>
                        <a:rPr lang="en-US" dirty="0" smtClean="0"/>
                        <a:t>FG and PPG</a:t>
                      </a:r>
                      <a:endParaRPr lang="en-US" dirty="0"/>
                    </a:p>
                  </a:txBody>
                  <a:tcPr/>
                </a:tc>
                <a:tc>
                  <a:txBody>
                    <a:bodyPr/>
                    <a:lstStyle/>
                    <a:p>
                      <a:r>
                        <a:rPr lang="en-US" dirty="0" smtClean="0"/>
                        <a:t>SMBG,</a:t>
                      </a:r>
                      <a:r>
                        <a:rPr lang="en-US" baseline="0" dirty="0" smtClean="0"/>
                        <a:t> q3 months</a:t>
                      </a:r>
                      <a:endParaRPr lang="en-US" dirty="0"/>
                    </a:p>
                  </a:txBody>
                  <a:tcPr/>
                </a:tc>
                <a:tc>
                  <a:txBody>
                    <a:bodyPr/>
                    <a:lstStyle/>
                    <a:p>
                      <a:endParaRPr lang="en-US"/>
                    </a:p>
                  </a:txBody>
                  <a:tcPr/>
                </a:tc>
              </a:tr>
              <a:tr h="730885">
                <a:tc>
                  <a:txBody>
                    <a:bodyPr/>
                    <a:lstStyle/>
                    <a:p>
                      <a:r>
                        <a:rPr lang="en-US" dirty="0" smtClean="0"/>
                        <a:t>Renal Function</a:t>
                      </a:r>
                    </a:p>
                    <a:p>
                      <a:r>
                        <a:rPr lang="en-US" dirty="0" smtClean="0"/>
                        <a:t>-EGF and ACR</a:t>
                      </a:r>
                      <a:endParaRPr lang="en-US" dirty="0"/>
                    </a:p>
                  </a:txBody>
                  <a:tcPr/>
                </a:tc>
                <a:tc>
                  <a:txBody>
                    <a:bodyPr/>
                    <a:lstStyle/>
                    <a:p>
                      <a:r>
                        <a:rPr lang="en-US" dirty="0" smtClean="0"/>
                        <a:t>Prior, 1 month, q3months</a:t>
                      </a:r>
                      <a:endParaRPr lang="en-US" dirty="0"/>
                    </a:p>
                  </a:txBody>
                  <a:tcPr/>
                </a:tc>
                <a:tc>
                  <a:txBody>
                    <a:bodyPr/>
                    <a:lstStyle/>
                    <a:p>
                      <a:r>
                        <a:rPr lang="en-US" dirty="0" smtClean="0"/>
                        <a:t>More frequent monitoring in patients with </a:t>
                      </a:r>
                      <a:r>
                        <a:rPr lang="en-US" dirty="0" err="1" smtClean="0"/>
                        <a:t>eGFR</a:t>
                      </a:r>
                      <a:r>
                        <a:rPr lang="en-US" dirty="0" smtClean="0"/>
                        <a:t> &lt;60ml/min</a:t>
                      </a:r>
                      <a:endParaRPr lang="en-US" dirty="0"/>
                    </a:p>
                  </a:txBody>
                  <a:tcPr/>
                </a:tc>
              </a:tr>
              <a:tr h="730885">
                <a:tc>
                  <a:txBody>
                    <a:bodyPr/>
                    <a:lstStyle/>
                    <a:p>
                      <a:r>
                        <a:rPr lang="en-US" dirty="0" smtClean="0"/>
                        <a:t>Electrolytes</a:t>
                      </a:r>
                    </a:p>
                    <a:p>
                      <a:r>
                        <a:rPr lang="en-US" dirty="0" smtClean="0"/>
                        <a:t>-Potassium</a:t>
                      </a:r>
                      <a:endParaRPr lang="en-US" dirty="0"/>
                    </a:p>
                  </a:txBody>
                  <a:tcPr/>
                </a:tc>
                <a:tc>
                  <a:txBody>
                    <a:bodyPr/>
                    <a:lstStyle/>
                    <a:p>
                      <a:r>
                        <a:rPr lang="en-US" dirty="0" smtClean="0"/>
                        <a:t>Prior, 1 month, q3-6months</a:t>
                      </a:r>
                      <a:endParaRPr lang="en-US" dirty="0"/>
                    </a:p>
                  </a:txBody>
                  <a:tcPr/>
                </a:tc>
                <a:tc>
                  <a:txBody>
                    <a:bodyPr/>
                    <a:lstStyle/>
                    <a:p>
                      <a:r>
                        <a:rPr lang="en-US" dirty="0" smtClean="0"/>
                        <a:t>Check</a:t>
                      </a:r>
                      <a:r>
                        <a:rPr lang="en-US" baseline="0" dirty="0" smtClean="0"/>
                        <a:t> more often with certain medications/medical conditions</a:t>
                      </a:r>
                      <a:endParaRPr lang="en-US" dirty="0"/>
                    </a:p>
                  </a:txBody>
                  <a:tcPr/>
                </a:tc>
              </a:tr>
              <a:tr h="423449">
                <a:tc>
                  <a:txBody>
                    <a:bodyPr/>
                    <a:lstStyle/>
                    <a:p>
                      <a:r>
                        <a:rPr lang="en-US" dirty="0" smtClean="0"/>
                        <a:t>Weight</a:t>
                      </a:r>
                      <a:endParaRPr lang="en-US" dirty="0"/>
                    </a:p>
                  </a:txBody>
                  <a:tcPr/>
                </a:tc>
                <a:tc>
                  <a:txBody>
                    <a:bodyPr/>
                    <a:lstStyle/>
                    <a:p>
                      <a:r>
                        <a:rPr lang="en-US" dirty="0" smtClean="0"/>
                        <a:t>1 month</a:t>
                      </a:r>
                    </a:p>
                  </a:txBody>
                  <a:tcPr/>
                </a:tc>
                <a:tc>
                  <a:txBody>
                    <a:bodyPr/>
                    <a:lstStyle/>
                    <a:p>
                      <a:r>
                        <a:rPr lang="en-US" dirty="0" smtClean="0"/>
                        <a:t>Peak</a:t>
                      </a:r>
                      <a:r>
                        <a:rPr lang="en-US" baseline="0" dirty="0" smtClean="0"/>
                        <a:t> </a:t>
                      </a:r>
                      <a:r>
                        <a:rPr lang="en-US" baseline="0" dirty="0" err="1" smtClean="0"/>
                        <a:t>wt</a:t>
                      </a:r>
                      <a:r>
                        <a:rPr lang="en-US" baseline="0" dirty="0" smtClean="0"/>
                        <a:t> loss at 6 months</a:t>
                      </a:r>
                      <a:endParaRPr lang="en-US" dirty="0"/>
                    </a:p>
                  </a:txBody>
                  <a:tcPr/>
                </a:tc>
              </a:tr>
              <a:tr h="423449">
                <a:tc>
                  <a:txBody>
                    <a:bodyPr/>
                    <a:lstStyle/>
                    <a:p>
                      <a:r>
                        <a:rPr lang="en-US" dirty="0" smtClean="0"/>
                        <a:t>Blood Pressure</a:t>
                      </a:r>
                      <a:endParaRPr lang="en-US" dirty="0"/>
                    </a:p>
                  </a:txBody>
                  <a:tcPr/>
                </a:tc>
                <a:tc>
                  <a:txBody>
                    <a:bodyPr/>
                    <a:lstStyle/>
                    <a:p>
                      <a:r>
                        <a:rPr lang="en-US" dirty="0" smtClean="0"/>
                        <a:t>1 month</a:t>
                      </a:r>
                      <a:endParaRPr lang="en-US" dirty="0"/>
                    </a:p>
                  </a:txBody>
                  <a:tcPr/>
                </a:tc>
                <a:tc>
                  <a:txBody>
                    <a:bodyPr/>
                    <a:lstStyle/>
                    <a:p>
                      <a:r>
                        <a:rPr lang="en-US" dirty="0" smtClean="0"/>
                        <a:t>Peak BP</a:t>
                      </a:r>
                      <a:r>
                        <a:rPr lang="en-US" baseline="0" dirty="0" smtClean="0"/>
                        <a:t> loss at 6 months</a:t>
                      </a:r>
                      <a:endParaRPr lang="en-US" dirty="0"/>
                    </a:p>
                  </a:txBody>
                  <a:tcPr/>
                </a:tc>
              </a:tr>
              <a:tr h="423449">
                <a:tc>
                  <a:txBody>
                    <a:bodyPr/>
                    <a:lstStyle/>
                    <a:p>
                      <a:r>
                        <a:rPr lang="en-US" dirty="0" smtClean="0"/>
                        <a:t>Cholesterol</a:t>
                      </a:r>
                      <a:endParaRPr lang="en-US" dirty="0"/>
                    </a:p>
                  </a:txBody>
                  <a:tcPr/>
                </a:tc>
                <a:tc>
                  <a:txBody>
                    <a:bodyPr/>
                    <a:lstStyle/>
                    <a:p>
                      <a:r>
                        <a:rPr lang="en-US" dirty="0" smtClean="0"/>
                        <a:t>3 months then q</a:t>
                      </a:r>
                      <a:r>
                        <a:rPr lang="en-US" baseline="0" dirty="0" smtClean="0"/>
                        <a:t> year</a:t>
                      </a:r>
                      <a:endParaRPr lang="en-US" dirty="0"/>
                    </a:p>
                  </a:txBody>
                  <a:tcPr/>
                </a:tc>
                <a:tc>
                  <a:txBody>
                    <a:bodyPr/>
                    <a:lstStyle/>
                    <a:p>
                      <a:r>
                        <a:rPr lang="en-US" dirty="0" smtClean="0"/>
                        <a:t>LDL, TG, HDL</a:t>
                      </a:r>
                      <a:endParaRPr lang="en-US" dirty="0"/>
                    </a:p>
                  </a:txBody>
                  <a:tcPr/>
                </a:tc>
              </a:tr>
              <a:tr h="423449">
                <a:tc>
                  <a:txBody>
                    <a:bodyPr/>
                    <a:lstStyle/>
                    <a:p>
                      <a:r>
                        <a:rPr lang="en-US" dirty="0" smtClean="0"/>
                        <a:t>Dehydration Status</a:t>
                      </a:r>
                      <a:endParaRPr lang="en-US" dirty="0"/>
                    </a:p>
                  </a:txBody>
                  <a:tcPr/>
                </a:tc>
                <a:tc>
                  <a:txBody>
                    <a:bodyPr/>
                    <a:lstStyle/>
                    <a:p>
                      <a:r>
                        <a:rPr lang="en-US" dirty="0" smtClean="0"/>
                        <a:t>1 month</a:t>
                      </a:r>
                      <a:endParaRPr lang="en-US" dirty="0"/>
                    </a:p>
                  </a:txBody>
                  <a:tcPr/>
                </a:tc>
                <a:tc>
                  <a:txBody>
                    <a:bodyPr/>
                    <a:lstStyle/>
                    <a:p>
                      <a:r>
                        <a:rPr lang="en-US" dirty="0" smtClean="0"/>
                        <a:t>BUN</a:t>
                      </a:r>
                      <a:r>
                        <a:rPr lang="en-US" baseline="0" dirty="0" smtClean="0"/>
                        <a:t>, electrolytes, </a:t>
                      </a:r>
                      <a:r>
                        <a:rPr lang="en-US" baseline="0" dirty="0" err="1" smtClean="0"/>
                        <a:t>SCr</a:t>
                      </a:r>
                      <a:endParaRPr lang="en-US" dirty="0"/>
                    </a:p>
                  </a:txBody>
                  <a:tcPr/>
                </a:tc>
              </a:tr>
              <a:tr h="423449">
                <a:tc>
                  <a:txBody>
                    <a:bodyPr/>
                    <a:lstStyle/>
                    <a:p>
                      <a:r>
                        <a:rPr lang="en-US" dirty="0" smtClean="0"/>
                        <a:t>Genital </a:t>
                      </a:r>
                      <a:r>
                        <a:rPr lang="en-US" dirty="0" err="1" smtClean="0"/>
                        <a:t>Mycotic</a:t>
                      </a:r>
                      <a:r>
                        <a:rPr lang="en-US" baseline="0" dirty="0" smtClean="0"/>
                        <a:t> Infections</a:t>
                      </a:r>
                      <a:endParaRPr lang="en-US" dirty="0"/>
                    </a:p>
                  </a:txBody>
                  <a:tcPr/>
                </a:tc>
                <a:tc>
                  <a:txBody>
                    <a:bodyPr/>
                    <a:lstStyle/>
                    <a:p>
                      <a:r>
                        <a:rPr lang="en-US" dirty="0" smtClean="0"/>
                        <a:t>Check</a:t>
                      </a:r>
                      <a:r>
                        <a:rPr lang="en-US" baseline="0" dirty="0" smtClean="0"/>
                        <a:t> </a:t>
                      </a:r>
                      <a:r>
                        <a:rPr lang="en-US" baseline="0" dirty="0" smtClean="0"/>
                        <a:t>at </a:t>
                      </a:r>
                      <a:r>
                        <a:rPr lang="en-US" baseline="0" dirty="0" smtClean="0"/>
                        <a:t>refills and new antibiotic </a:t>
                      </a:r>
                      <a:r>
                        <a:rPr lang="en-US" baseline="0" dirty="0" err="1" smtClean="0"/>
                        <a:t>Rxs</a:t>
                      </a:r>
                      <a:endParaRPr lang="en-US" dirty="0"/>
                    </a:p>
                  </a:txBody>
                  <a:tcPr/>
                </a:tc>
                <a:tc>
                  <a:txBody>
                    <a:bodyPr/>
                    <a:lstStyle/>
                    <a:p>
                      <a:r>
                        <a:rPr lang="en-US" dirty="0" smtClean="0"/>
                        <a:t>Most common in first 4 months</a:t>
                      </a:r>
                      <a:endParaRPr lang="en-US" dirty="0"/>
                    </a:p>
                  </a:txBody>
                  <a:tcPr/>
                </a:tc>
              </a:tr>
            </a:tbl>
          </a:graphicData>
        </a:graphic>
      </p:graphicFrame>
    </p:spTree>
    <p:extLst>
      <p:ext uri="{BB962C8B-B14F-4D97-AF65-F5344CB8AC3E}">
        <p14:creationId xmlns:p14="http://schemas.microsoft.com/office/powerpoint/2010/main" val="126671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Considerations</a:t>
            </a:r>
            <a:endParaRPr lang="en-US" b="1" dirty="0"/>
          </a:p>
        </p:txBody>
      </p:sp>
      <p:graphicFrame>
        <p:nvGraphicFramePr>
          <p:cNvPr id="8" name="Content Placeholder 5"/>
          <p:cNvGraphicFramePr>
            <a:graphicFrameLocks noGrp="1"/>
          </p:cNvGraphicFramePr>
          <p:nvPr>
            <p:ph idx="4294967295"/>
            <p:extLst>
              <p:ext uri="{D42A27DB-BD31-4B8C-83A1-F6EECF244321}">
                <p14:modId xmlns:p14="http://schemas.microsoft.com/office/powerpoint/2010/main" val="4255464189"/>
              </p:ext>
            </p:extLst>
          </p:nvPr>
        </p:nvGraphicFramePr>
        <p:xfrm>
          <a:off x="443389" y="1179400"/>
          <a:ext cx="8187656" cy="5272800"/>
        </p:xfrm>
        <a:graphic>
          <a:graphicData uri="http://schemas.openxmlformats.org/drawingml/2006/table">
            <a:tbl>
              <a:tblPr firstRow="1" bandRow="1">
                <a:tableStyleId>{21E4AEA4-8DFA-4A89-87EB-49C32662AFE0}</a:tableStyleId>
              </a:tblPr>
              <a:tblGrid>
                <a:gridCol w="3996656"/>
                <a:gridCol w="4191000"/>
              </a:tblGrid>
              <a:tr h="346320">
                <a:tc>
                  <a:txBody>
                    <a:bodyPr/>
                    <a:lstStyle/>
                    <a:p>
                      <a:pPr algn="l"/>
                      <a:r>
                        <a:rPr lang="en-US" sz="2000" dirty="0" smtClean="0"/>
                        <a:t>Benefit</a:t>
                      </a:r>
                      <a:endParaRPr lang="en-US" sz="2000" dirty="0"/>
                    </a:p>
                  </a:txBody>
                  <a:tcPr marL="72000" marR="72000" marT="36000" marB="36000" anchor="ctr"/>
                </a:tc>
                <a:tc>
                  <a:txBody>
                    <a:bodyPr/>
                    <a:lstStyle/>
                    <a:p>
                      <a:pPr algn="l"/>
                      <a:r>
                        <a:rPr lang="en-US" sz="2000" dirty="0" smtClean="0"/>
                        <a:t>Risk Considerations</a:t>
                      </a:r>
                      <a:endParaRPr lang="en-US" sz="2000" dirty="0"/>
                    </a:p>
                  </a:txBody>
                  <a:tcPr marL="72000" marR="72000" marT="36000" marB="36000" anchor="ctr"/>
                </a:tc>
              </a:tr>
              <a:tr h="612000">
                <a:tc>
                  <a:txBody>
                    <a:bodyPr/>
                    <a:lstStyle/>
                    <a:p>
                      <a:r>
                        <a:rPr lang="en-US" sz="1600" b="0" dirty="0" smtClean="0"/>
                        <a:t>Reduced </a:t>
                      </a:r>
                      <a:r>
                        <a:rPr lang="en-US" sz="1600" b="0" baseline="0" dirty="0" smtClean="0"/>
                        <a:t>A1C &gt;0.8%</a:t>
                      </a:r>
                      <a:endParaRPr lang="en-US" sz="1600" b="0" dirty="0">
                        <a:solidFill>
                          <a:srgbClr val="161616"/>
                        </a:solidFill>
                      </a:endParaRPr>
                    </a:p>
                  </a:txBody>
                  <a:tcPr marL="72000" marR="72000" marT="36000" marB="36000" anchor="ctr"/>
                </a:tc>
                <a:tc>
                  <a:txBody>
                    <a:bodyPr/>
                    <a:lstStyle/>
                    <a:p>
                      <a:r>
                        <a:rPr lang="en-US" sz="1600" b="0" dirty="0" smtClean="0"/>
                        <a:t>Increased Yeast</a:t>
                      </a:r>
                      <a:r>
                        <a:rPr lang="en-US" sz="1600" b="0" baseline="0" dirty="0" smtClean="0"/>
                        <a:t> and UTI Infections</a:t>
                      </a:r>
                      <a:endParaRPr lang="en-US" sz="1600" b="0" baseline="0" dirty="0" smtClean="0">
                        <a:solidFill>
                          <a:srgbClr val="161616"/>
                        </a:solidFill>
                      </a:endParaRPr>
                    </a:p>
                  </a:txBody>
                  <a:tcPr marL="72000" marR="72000" marT="36000" marB="36000" anchor="ctr"/>
                </a:tc>
              </a:tr>
              <a:tr h="612000">
                <a:tc>
                  <a:txBody>
                    <a:bodyPr/>
                    <a:lstStyle/>
                    <a:p>
                      <a:r>
                        <a:rPr lang="en-US" b="0" dirty="0" smtClean="0"/>
                        <a:t>Effects both FBG and PPG</a:t>
                      </a:r>
                      <a:endParaRPr lang="en-US" b="0" dirty="0"/>
                    </a:p>
                  </a:txBody>
                  <a:tcPr marL="72000" marR="72000" marT="36000" marB="36000" anchor="ctr"/>
                </a:tc>
                <a:tc>
                  <a:txBody>
                    <a:bodyPr/>
                    <a:lstStyle/>
                    <a:p>
                      <a:r>
                        <a:rPr lang="en-US" sz="1600" b="0" dirty="0" smtClean="0"/>
                        <a:t>Reduced Intravascular Volume </a:t>
                      </a:r>
                      <a:br>
                        <a:rPr lang="en-US" sz="1600" b="0" dirty="0" smtClean="0"/>
                      </a:br>
                      <a:r>
                        <a:rPr lang="en-US" sz="1600" b="0" dirty="0" smtClean="0"/>
                        <a:t>(in susceptible</a:t>
                      </a:r>
                      <a:r>
                        <a:rPr lang="en-US" sz="1600" b="0" baseline="0" dirty="0" smtClean="0"/>
                        <a:t> patients)</a:t>
                      </a:r>
                      <a:endParaRPr lang="en-US" sz="1600" b="0" dirty="0">
                        <a:solidFill>
                          <a:srgbClr val="161616"/>
                        </a:solidFill>
                      </a:endParaRPr>
                    </a:p>
                  </a:txBody>
                  <a:tcPr marL="72000" marR="72000" marT="36000" marB="36000" anchor="ctr"/>
                </a:tc>
              </a:tr>
              <a:tr h="612000">
                <a:tc>
                  <a:txBody>
                    <a:bodyPr/>
                    <a:lstStyle/>
                    <a:p>
                      <a:r>
                        <a:rPr lang="en-US" sz="1600" b="0" dirty="0" smtClean="0"/>
                        <a:t>Low Risk Hypoglycemia</a:t>
                      </a:r>
                      <a:endParaRPr lang="en-US" sz="1600" b="0" dirty="0">
                        <a:solidFill>
                          <a:srgbClr val="161616"/>
                        </a:solidFill>
                      </a:endParaRPr>
                    </a:p>
                  </a:txBody>
                  <a:tcPr marL="72000" marR="72000" marT="36000" marB="36000" anchor="ctr"/>
                </a:tc>
                <a:tc>
                  <a:txBody>
                    <a:bodyPr/>
                    <a:lstStyle/>
                    <a:p>
                      <a:r>
                        <a:rPr lang="en-US" sz="1600" b="0" dirty="0" smtClean="0"/>
                        <a:t>Increased LDL-Cholesterol</a:t>
                      </a:r>
                      <a:endParaRPr lang="en-US" sz="1600" b="0" dirty="0" smtClean="0">
                        <a:solidFill>
                          <a:srgbClr val="161616"/>
                        </a:solidFill>
                      </a:endParaRPr>
                    </a:p>
                  </a:txBody>
                  <a:tcPr marL="72000" marR="72000" marT="36000" marB="36000" anchor="ctr"/>
                </a:tc>
              </a:tr>
              <a:tr h="612000">
                <a:tc>
                  <a:txBody>
                    <a:bodyPr/>
                    <a:lstStyle/>
                    <a:p>
                      <a:r>
                        <a:rPr lang="en-US" sz="1600" b="0" dirty="0" smtClean="0"/>
                        <a:t>Reduced Triglycerides</a:t>
                      </a:r>
                      <a:endParaRPr lang="en-US" sz="1600" b="0" dirty="0">
                        <a:solidFill>
                          <a:srgbClr val="161616"/>
                        </a:solidFill>
                      </a:endParaRPr>
                    </a:p>
                  </a:txBody>
                  <a:tcPr marL="72000" marR="72000" marT="36000" marB="36000" anchor="ctr"/>
                </a:tc>
                <a:tc>
                  <a:txBody>
                    <a:bodyPr/>
                    <a:lstStyle/>
                    <a:p>
                      <a:r>
                        <a:rPr lang="en-US" sz="1600" b="0" dirty="0" smtClean="0"/>
                        <a:t>Not indicated with </a:t>
                      </a:r>
                      <a:r>
                        <a:rPr lang="en-US" sz="1600" b="0" dirty="0" err="1" smtClean="0"/>
                        <a:t>eGFR</a:t>
                      </a:r>
                      <a:r>
                        <a:rPr lang="en-US" sz="1600" b="0" dirty="0" smtClean="0"/>
                        <a:t> &lt; 45 ml/min</a:t>
                      </a:r>
                      <a:endParaRPr lang="en-US" sz="1600" b="0" dirty="0">
                        <a:solidFill>
                          <a:srgbClr val="161616"/>
                        </a:solidFill>
                      </a:endParaRPr>
                    </a:p>
                  </a:txBody>
                  <a:tcPr marL="72000" marR="72000" marT="36000" marB="36000" anchor="ctr"/>
                </a:tc>
              </a:tr>
              <a:tr h="612000">
                <a:tc>
                  <a:txBody>
                    <a:bodyPr/>
                    <a:lstStyle/>
                    <a:p>
                      <a:r>
                        <a:rPr lang="en-US" sz="1600" b="0" dirty="0" smtClean="0"/>
                        <a:t>Reduced Blood Pressure</a:t>
                      </a:r>
                      <a:endParaRPr lang="en-US" sz="1600" b="0" dirty="0">
                        <a:solidFill>
                          <a:srgbClr val="161616"/>
                        </a:solidFill>
                      </a:endParaRPr>
                    </a:p>
                  </a:txBody>
                  <a:tcPr marL="72000" marR="72000" marT="36000" marB="36000" anchor="ctr"/>
                </a:tc>
                <a:tc>
                  <a:txBody>
                    <a:bodyPr/>
                    <a:lstStyle/>
                    <a:p>
                      <a:r>
                        <a:rPr lang="en-US" sz="1600" b="0" dirty="0" smtClean="0">
                          <a:solidFill>
                            <a:srgbClr val="161616"/>
                          </a:solidFill>
                        </a:rPr>
                        <a:t>Long term clinical efficacy and safety</a:t>
                      </a:r>
                      <a:r>
                        <a:rPr lang="en-US" sz="1600" b="0" baseline="0" dirty="0" smtClean="0">
                          <a:solidFill>
                            <a:srgbClr val="161616"/>
                          </a:solidFill>
                        </a:rPr>
                        <a:t> is unknown</a:t>
                      </a:r>
                      <a:endParaRPr lang="en-US" sz="1600" b="0" dirty="0">
                        <a:solidFill>
                          <a:srgbClr val="161616"/>
                        </a:solidFill>
                      </a:endParaRPr>
                    </a:p>
                  </a:txBody>
                  <a:tcPr marL="72000" marR="72000" marT="36000" marB="36000" anchor="ctr"/>
                </a:tc>
              </a:tr>
              <a:tr h="612000">
                <a:tc>
                  <a:txBody>
                    <a:bodyPr/>
                    <a:lstStyle/>
                    <a:p>
                      <a:r>
                        <a:rPr lang="en-US" sz="1600" b="0" dirty="0" smtClean="0"/>
                        <a:t>Reduced Weight</a:t>
                      </a:r>
                      <a:endParaRPr lang="en-US" sz="1600" b="0" dirty="0">
                        <a:solidFill>
                          <a:srgbClr val="161616"/>
                        </a:solidFill>
                      </a:endParaRPr>
                    </a:p>
                  </a:txBody>
                  <a:tcPr marL="72000" marR="72000" marT="36000" marB="36000" anchor="ctr"/>
                </a:tc>
                <a:tc>
                  <a:txBody>
                    <a:bodyPr/>
                    <a:lstStyle/>
                    <a:p>
                      <a:endParaRPr lang="en-US" sz="1600" b="0" dirty="0">
                        <a:solidFill>
                          <a:srgbClr val="161616"/>
                        </a:solidFill>
                      </a:endParaRPr>
                    </a:p>
                  </a:txBody>
                  <a:tcPr marL="72000" marR="72000" marT="36000" marB="36000" anchor="ctr"/>
                </a:tc>
              </a:tr>
              <a:tr h="612000">
                <a:tc>
                  <a:txBody>
                    <a:bodyPr/>
                    <a:lstStyle/>
                    <a:p>
                      <a:r>
                        <a:rPr lang="en-US" sz="1600" b="0" dirty="0" smtClean="0"/>
                        <a:t>Oral medication, Once Daily</a:t>
                      </a:r>
                      <a:endParaRPr lang="en-US" sz="1600" b="0" dirty="0">
                        <a:solidFill>
                          <a:srgbClr val="161616"/>
                        </a:solidFill>
                      </a:endParaRPr>
                    </a:p>
                  </a:txBody>
                  <a:tcPr marL="72000" marR="72000" marT="36000" marB="36000" anchor="ctr"/>
                </a:tc>
                <a:tc>
                  <a:txBody>
                    <a:bodyPr/>
                    <a:lstStyle/>
                    <a:p>
                      <a:endParaRPr lang="en-US" sz="1600" b="0" dirty="0">
                        <a:solidFill>
                          <a:srgbClr val="161616"/>
                        </a:solidFill>
                      </a:endParaRPr>
                    </a:p>
                  </a:txBody>
                  <a:tcPr marL="72000" marR="72000" marT="36000" marB="36000" anchor="ctr"/>
                </a:tc>
              </a:tr>
              <a:tr h="612000">
                <a:tc>
                  <a:txBody>
                    <a:bodyPr/>
                    <a:lstStyle/>
                    <a:p>
                      <a:r>
                        <a:rPr lang="en-US" sz="1600" b="0" dirty="0" smtClean="0">
                          <a:solidFill>
                            <a:srgbClr val="161616"/>
                          </a:solidFill>
                        </a:rPr>
                        <a:t>Can be combined with any drug therapy in T2DM and used at any stage of T2DM</a:t>
                      </a:r>
                      <a:endParaRPr lang="en-US" sz="1600" b="0" dirty="0">
                        <a:solidFill>
                          <a:srgbClr val="161616"/>
                        </a:solidFill>
                      </a:endParaRPr>
                    </a:p>
                  </a:txBody>
                  <a:tcPr marL="72000" marR="72000" marT="36000" marB="36000" anchor="ctr"/>
                </a:tc>
                <a:tc>
                  <a:txBody>
                    <a:bodyPr/>
                    <a:lstStyle/>
                    <a:p>
                      <a:endParaRPr lang="en-US" sz="1600" b="0" dirty="0">
                        <a:solidFill>
                          <a:srgbClr val="161616"/>
                        </a:solidFill>
                      </a:endParaRPr>
                    </a:p>
                  </a:txBody>
                  <a:tcPr marL="72000" marR="72000" marT="36000" marB="36000" anchor="ctr"/>
                </a:tc>
              </a:tr>
            </a:tbl>
          </a:graphicData>
        </a:graphic>
      </p:graphicFrame>
      <p:sp>
        <p:nvSpPr>
          <p:cNvPr id="7" name="Espace réservé du numéro de diapositive 4"/>
          <p:cNvSpPr txBox="1">
            <a:spLocks/>
          </p:cNvSpPr>
          <p:nvPr/>
        </p:nvSpPr>
        <p:spPr>
          <a:xfrm>
            <a:off x="8362740" y="607378"/>
            <a:ext cx="504056" cy="36003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alpha val="80000"/>
                  </a:schemeClr>
                </a:solidFill>
                <a:latin typeface="Andale Mono"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1A873-9A61-4725-97A1-6983DABC3932}" type="slidenum">
              <a:rPr lang="en-CA" smtClean="0">
                <a:solidFill>
                  <a:prstClr val="white">
                    <a:alpha val="99000"/>
                  </a:prstClr>
                </a:solidFill>
                <a:latin typeface="Century Gothic"/>
                <a:cs typeface="Century Gothic"/>
              </a:rPr>
              <a:pPr/>
              <a:t>48</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0722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1925" y="1755058"/>
            <a:ext cx="8540150" cy="4371106"/>
          </a:xfrm>
          <a:noFill/>
        </p:spPr>
        <p:txBody>
          <a:bodyPr>
            <a:normAutofit fontScale="85000" lnSpcReduction="20000"/>
          </a:bodyPr>
          <a:lstStyle/>
          <a:p>
            <a:pPr marL="409575" indent="-382588">
              <a:buClr>
                <a:srgbClr val="E46C0A"/>
              </a:buClr>
              <a:buSzPct val="125000"/>
              <a:buFont typeface="Calibri" pitchFamily="34" charset="0"/>
              <a:buChar char="•"/>
              <a:defRPr/>
            </a:pPr>
            <a:r>
              <a:rPr lang="en-US" dirty="0" smtClean="0">
                <a:latin typeface="Futura Std Book"/>
                <a:ea typeface="Calibri" pitchFamily="34" charset="0"/>
                <a:cs typeface="Calibri" pitchFamily="34" charset="0"/>
                <a:sym typeface="Calibri" pitchFamily="34" charset="0"/>
              </a:rPr>
              <a:t>SGLT2 inhibitors induce </a:t>
            </a:r>
            <a:r>
              <a:rPr lang="en-US" dirty="0" err="1" smtClean="0">
                <a:latin typeface="Futura Std Book"/>
                <a:ea typeface="Calibri" pitchFamily="34" charset="0"/>
                <a:cs typeface="Calibri" pitchFamily="34" charset="0"/>
                <a:sym typeface="Calibri" pitchFamily="34" charset="0"/>
              </a:rPr>
              <a:t>glucosuria</a:t>
            </a:r>
            <a:r>
              <a:rPr lang="en-US" dirty="0" smtClean="0">
                <a:latin typeface="Futura Std Book"/>
                <a:ea typeface="Calibri" pitchFamily="34" charset="0"/>
                <a:cs typeface="Calibri" pitchFamily="34" charset="0"/>
                <a:sym typeface="Calibri" pitchFamily="34" charset="0"/>
              </a:rPr>
              <a:t>, resulting in a loss of glucose in the urine. </a:t>
            </a:r>
          </a:p>
          <a:p>
            <a:pPr marL="409575" indent="-382588">
              <a:buClr>
                <a:srgbClr val="E46C0A"/>
              </a:buClr>
              <a:buSzPct val="125000"/>
              <a:buFont typeface="Calibri" pitchFamily="34" charset="0"/>
              <a:buChar char="•"/>
              <a:defRPr/>
            </a:pPr>
            <a:endParaRPr lang="en-US" dirty="0" smtClean="0">
              <a:latin typeface="Futura Std Book"/>
              <a:ea typeface="Calibri" pitchFamily="34" charset="0"/>
              <a:cs typeface="Calibri" pitchFamily="34" charset="0"/>
              <a:sym typeface="Calibri" pitchFamily="34" charset="0"/>
            </a:endParaRPr>
          </a:p>
          <a:p>
            <a:pPr marL="409575" indent="-382588">
              <a:buClr>
                <a:srgbClr val="E46C0A"/>
              </a:buClr>
              <a:buSzPct val="125000"/>
              <a:buFont typeface="Calibri" pitchFamily="34" charset="0"/>
              <a:buChar char="•"/>
              <a:defRPr/>
            </a:pPr>
            <a:r>
              <a:rPr lang="en-US" dirty="0" smtClean="0">
                <a:latin typeface="Futura Std Book"/>
                <a:ea typeface="Calibri" pitchFamily="34" charset="0"/>
                <a:cs typeface="Calibri" pitchFamily="34" charset="0"/>
                <a:sym typeface="Calibri" pitchFamily="34" charset="0"/>
              </a:rPr>
              <a:t>A1c is reduced by 0.5 to 1.2 %</a:t>
            </a:r>
          </a:p>
          <a:p>
            <a:pPr marL="409575" indent="-382588">
              <a:buClr>
                <a:srgbClr val="E46C0A"/>
              </a:buClr>
              <a:buSzPct val="125000"/>
              <a:buFont typeface="Calibri" pitchFamily="34" charset="0"/>
              <a:buChar char="•"/>
              <a:defRPr/>
            </a:pPr>
            <a:endParaRPr lang="en-US" dirty="0" smtClean="0">
              <a:latin typeface="Futura Std Book"/>
              <a:ea typeface="Calibri" pitchFamily="34" charset="0"/>
              <a:cs typeface="Calibri" pitchFamily="34" charset="0"/>
              <a:sym typeface="Calibri" pitchFamily="34" charset="0"/>
            </a:endParaRPr>
          </a:p>
          <a:p>
            <a:pPr marL="409575" indent="-382588">
              <a:buClr>
                <a:srgbClr val="E46C0A"/>
              </a:buClr>
              <a:buSzPct val="125000"/>
              <a:buFont typeface="Calibri" pitchFamily="34" charset="0"/>
              <a:buChar char="•"/>
              <a:defRPr/>
            </a:pPr>
            <a:r>
              <a:rPr lang="en-US" dirty="0" smtClean="0">
                <a:latin typeface="Futura Std Book"/>
                <a:ea typeface="Calibri" pitchFamily="34" charset="0"/>
                <a:cs typeface="Calibri" pitchFamily="34" charset="0"/>
                <a:sym typeface="Calibri" pitchFamily="34" charset="0"/>
              </a:rPr>
              <a:t>Body weight is reduced by 1.0 to 3.7 kg</a:t>
            </a:r>
          </a:p>
          <a:p>
            <a:pPr marL="409575" indent="-382588">
              <a:buClr>
                <a:srgbClr val="E46C0A"/>
              </a:buClr>
              <a:buSzPct val="125000"/>
              <a:buFont typeface="Calibri" pitchFamily="34" charset="0"/>
              <a:buChar char="•"/>
              <a:defRPr/>
            </a:pPr>
            <a:endParaRPr lang="en-US" dirty="0" smtClean="0">
              <a:latin typeface="Futura Std Book"/>
              <a:ea typeface="Calibri" pitchFamily="34" charset="0"/>
              <a:cs typeface="Calibri" pitchFamily="34" charset="0"/>
              <a:sym typeface="Calibri" pitchFamily="34" charset="0"/>
            </a:endParaRPr>
          </a:p>
          <a:p>
            <a:pPr marL="409575" indent="-382588">
              <a:buClr>
                <a:srgbClr val="E46C0A"/>
              </a:buClr>
              <a:buSzPct val="125000"/>
              <a:buFont typeface="Calibri" pitchFamily="34" charset="0"/>
              <a:buChar char="•"/>
              <a:defRPr/>
            </a:pPr>
            <a:r>
              <a:rPr lang="en-US" dirty="0" smtClean="0">
                <a:latin typeface="Futura Std Book"/>
                <a:ea typeface="Calibri" pitchFamily="34" charset="0"/>
                <a:cs typeface="Calibri" pitchFamily="34" charset="0"/>
                <a:sym typeface="Calibri" pitchFamily="34" charset="0"/>
              </a:rPr>
              <a:t>SGLT2 inhibitors rarely induce hypoglycemia, except when added to insulin or insulin </a:t>
            </a:r>
            <a:r>
              <a:rPr lang="en-US" dirty="0" err="1" smtClean="0">
                <a:latin typeface="Futura Std Book"/>
                <a:ea typeface="Calibri" pitchFamily="34" charset="0"/>
                <a:cs typeface="Calibri" pitchFamily="34" charset="0"/>
                <a:sym typeface="Calibri" pitchFamily="34" charset="0"/>
              </a:rPr>
              <a:t>secretagogues</a:t>
            </a:r>
            <a:r>
              <a:rPr lang="en-US" dirty="0" smtClean="0">
                <a:latin typeface="Futura Std Book"/>
                <a:ea typeface="Calibri" pitchFamily="34" charset="0"/>
                <a:cs typeface="Calibri" pitchFamily="34" charset="0"/>
                <a:sym typeface="Calibri" pitchFamily="34" charset="0"/>
              </a:rPr>
              <a:t>. </a:t>
            </a:r>
          </a:p>
          <a:p>
            <a:pPr marL="409575" indent="-382588">
              <a:buClr>
                <a:srgbClr val="E46C0A"/>
              </a:buClr>
              <a:buSzPct val="125000"/>
              <a:buFont typeface="Calibri" pitchFamily="34" charset="0"/>
              <a:buChar char="•"/>
              <a:defRPr/>
            </a:pPr>
            <a:endParaRPr lang="en-US" dirty="0" smtClean="0">
              <a:latin typeface="Futura Std Book"/>
              <a:ea typeface="Calibri" pitchFamily="34" charset="0"/>
              <a:cs typeface="Calibri" pitchFamily="34" charset="0"/>
              <a:sym typeface="Calibri" pitchFamily="34" charset="0"/>
            </a:endParaRPr>
          </a:p>
          <a:p>
            <a:pPr marL="409575" indent="-382588">
              <a:buClr>
                <a:srgbClr val="E46C0A"/>
              </a:buClr>
              <a:buSzPct val="125000"/>
              <a:buFont typeface="Calibri" pitchFamily="34" charset="0"/>
              <a:buChar char="•"/>
              <a:defRPr/>
            </a:pPr>
            <a:r>
              <a:rPr lang="en-US" dirty="0" smtClean="0">
                <a:latin typeface="Futura Std Book"/>
                <a:ea typeface="Calibri" pitchFamily="34" charset="0"/>
                <a:cs typeface="Calibri" pitchFamily="34" charset="0"/>
                <a:sym typeface="Calibri" pitchFamily="34" charset="0"/>
              </a:rPr>
              <a:t>Blood pressure is reduced by 1.7 to 6.6 mm Hg</a:t>
            </a:r>
          </a:p>
          <a:p>
            <a:pPr marL="409575" indent="-382588">
              <a:buClr>
                <a:srgbClr val="E46C0A"/>
              </a:buClr>
              <a:buSzPct val="125000"/>
              <a:buFont typeface="Calibri" pitchFamily="34" charset="0"/>
              <a:buChar char="•"/>
              <a:defRPr/>
            </a:pPr>
            <a:endParaRPr lang="en-US" dirty="0" smtClean="0">
              <a:latin typeface="Futura Std Book"/>
              <a:ea typeface="Calibri" pitchFamily="34" charset="0"/>
              <a:cs typeface="Calibri" pitchFamily="34" charset="0"/>
              <a:sym typeface="Calibri" pitchFamily="34" charset="0"/>
            </a:endParaRPr>
          </a:p>
          <a:p>
            <a:pPr marL="409575" lvl="0" indent="-382588">
              <a:buClr>
                <a:srgbClr val="E46C0A"/>
              </a:buClr>
              <a:buSzPct val="125000"/>
              <a:buFont typeface="Calibri" pitchFamily="34" charset="0"/>
              <a:buChar char="•"/>
              <a:defRPr/>
            </a:pPr>
            <a:r>
              <a:rPr lang="fr-CA" dirty="0" smtClean="0">
                <a:solidFill>
                  <a:schemeClr val="tx1"/>
                </a:solidFill>
                <a:latin typeface="Futura Std Medium"/>
                <a:ea typeface="Calibri" pitchFamily="34" charset="0"/>
                <a:cs typeface="Calibri" pitchFamily="34" charset="0"/>
                <a:sym typeface="Calibri" pitchFamily="34" charset="0"/>
              </a:rPr>
              <a:t>The </a:t>
            </a:r>
            <a:r>
              <a:rPr lang="fr-CA" dirty="0" err="1" smtClean="0">
                <a:solidFill>
                  <a:schemeClr val="tx1"/>
                </a:solidFill>
                <a:latin typeface="Futura Std Medium"/>
                <a:ea typeface="Calibri" pitchFamily="34" charset="0"/>
                <a:cs typeface="Calibri" pitchFamily="34" charset="0"/>
                <a:sym typeface="Calibri" pitchFamily="34" charset="0"/>
              </a:rPr>
              <a:t>following</a:t>
            </a:r>
            <a:r>
              <a:rPr lang="fr-CA" dirty="0" smtClean="0">
                <a:solidFill>
                  <a:schemeClr val="tx1"/>
                </a:solidFill>
                <a:latin typeface="Futura Std Medium"/>
                <a:ea typeface="Calibri" pitchFamily="34" charset="0"/>
                <a:cs typeface="Calibri" pitchFamily="34" charset="0"/>
                <a:sym typeface="Calibri" pitchFamily="34" charset="0"/>
              </a:rPr>
              <a:t> </a:t>
            </a:r>
            <a:r>
              <a:rPr lang="fr-CA" dirty="0" err="1" smtClean="0">
                <a:solidFill>
                  <a:schemeClr val="tx1"/>
                </a:solidFill>
                <a:latin typeface="Futura Std Medium"/>
                <a:ea typeface="Calibri" pitchFamily="34" charset="0"/>
                <a:cs typeface="Calibri" pitchFamily="34" charset="0"/>
                <a:sym typeface="Calibri" pitchFamily="34" charset="0"/>
              </a:rPr>
              <a:t>side</a:t>
            </a:r>
            <a:r>
              <a:rPr lang="fr-CA" dirty="0" smtClean="0">
                <a:solidFill>
                  <a:schemeClr val="tx1"/>
                </a:solidFill>
                <a:latin typeface="Futura Std Medium"/>
                <a:ea typeface="Calibri" pitchFamily="34" charset="0"/>
                <a:cs typeface="Calibri" pitchFamily="34" charset="0"/>
                <a:sym typeface="Calibri" pitchFamily="34" charset="0"/>
              </a:rPr>
              <a:t> </a:t>
            </a:r>
            <a:r>
              <a:rPr lang="fr-CA" dirty="0" err="1" smtClean="0">
                <a:solidFill>
                  <a:schemeClr val="tx1"/>
                </a:solidFill>
                <a:latin typeface="Futura Std Medium"/>
                <a:ea typeface="Calibri" pitchFamily="34" charset="0"/>
                <a:cs typeface="Calibri" pitchFamily="34" charset="0"/>
                <a:sym typeface="Calibri" pitchFamily="34" charset="0"/>
              </a:rPr>
              <a:t>effects</a:t>
            </a:r>
            <a:r>
              <a:rPr lang="fr-CA" dirty="0" smtClean="0">
                <a:solidFill>
                  <a:schemeClr val="tx1"/>
                </a:solidFill>
                <a:latin typeface="Futura Std Medium"/>
                <a:ea typeface="Calibri" pitchFamily="34" charset="0"/>
                <a:cs typeface="Calibri" pitchFamily="34" charset="0"/>
                <a:sym typeface="Calibri" pitchFamily="34" charset="0"/>
              </a:rPr>
              <a:t> </a:t>
            </a:r>
            <a:r>
              <a:rPr lang="fr-CA" dirty="0" err="1" smtClean="0">
                <a:solidFill>
                  <a:schemeClr val="tx1"/>
                </a:solidFill>
                <a:latin typeface="Futura Std Medium"/>
                <a:ea typeface="Calibri" pitchFamily="34" charset="0"/>
                <a:cs typeface="Calibri" pitchFamily="34" charset="0"/>
                <a:sym typeface="Calibri" pitchFamily="34" charset="0"/>
              </a:rPr>
              <a:t>can</a:t>
            </a:r>
            <a:r>
              <a:rPr lang="fr-CA" dirty="0" smtClean="0">
                <a:solidFill>
                  <a:schemeClr val="tx1"/>
                </a:solidFill>
                <a:latin typeface="Futura Std Medium"/>
                <a:ea typeface="Calibri" pitchFamily="34" charset="0"/>
                <a:cs typeface="Calibri" pitchFamily="34" charset="0"/>
                <a:sym typeface="Calibri" pitchFamily="34" charset="0"/>
              </a:rPr>
              <a:t> </a:t>
            </a:r>
            <a:r>
              <a:rPr lang="fr-CA" dirty="0" err="1" smtClean="0">
                <a:solidFill>
                  <a:schemeClr val="tx1"/>
                </a:solidFill>
                <a:latin typeface="Futura Std Medium"/>
                <a:ea typeface="Calibri" pitchFamily="34" charset="0"/>
                <a:cs typeface="Calibri" pitchFamily="34" charset="0"/>
                <a:sym typeface="Calibri" pitchFamily="34" charset="0"/>
              </a:rPr>
              <a:t>be</a:t>
            </a:r>
            <a:r>
              <a:rPr lang="fr-CA" dirty="0" smtClean="0">
                <a:solidFill>
                  <a:schemeClr val="tx1"/>
                </a:solidFill>
                <a:latin typeface="Futura Std Medium"/>
                <a:ea typeface="Calibri" pitchFamily="34" charset="0"/>
                <a:cs typeface="Calibri" pitchFamily="34" charset="0"/>
                <a:sym typeface="Calibri" pitchFamily="34" charset="0"/>
              </a:rPr>
              <a:t> </a:t>
            </a:r>
            <a:r>
              <a:rPr lang="fr-CA" dirty="0" err="1" smtClean="0">
                <a:solidFill>
                  <a:schemeClr val="tx1"/>
                </a:solidFill>
                <a:latin typeface="Futura Std Medium"/>
                <a:ea typeface="Calibri" pitchFamily="34" charset="0"/>
                <a:cs typeface="Calibri" pitchFamily="34" charset="0"/>
                <a:sym typeface="Calibri" pitchFamily="34" charset="0"/>
              </a:rPr>
              <a:t>observed</a:t>
            </a:r>
            <a:r>
              <a:rPr lang="fr-CA" dirty="0" smtClean="0">
                <a:solidFill>
                  <a:schemeClr val="tx1"/>
                </a:solidFill>
                <a:latin typeface="Futura Std Medium"/>
                <a:ea typeface="Calibri" pitchFamily="34" charset="0"/>
                <a:cs typeface="Calibri" pitchFamily="34" charset="0"/>
                <a:sym typeface="Calibri" pitchFamily="34" charset="0"/>
              </a:rPr>
              <a:t>:</a:t>
            </a:r>
            <a:r>
              <a:rPr lang="en-US" dirty="0" smtClean="0">
                <a:solidFill>
                  <a:schemeClr val="tx1"/>
                </a:solidFill>
                <a:latin typeface="Futura Std Medium"/>
                <a:ea typeface="Calibri" pitchFamily="34" charset="0"/>
                <a:cs typeface="Calibri" pitchFamily="34" charset="0"/>
                <a:sym typeface="Calibri" pitchFamily="34" charset="0"/>
              </a:rPr>
              <a:t>  genital </a:t>
            </a:r>
            <a:r>
              <a:rPr lang="en-US" dirty="0" err="1" smtClean="0">
                <a:solidFill>
                  <a:schemeClr val="tx1"/>
                </a:solidFill>
                <a:latin typeface="Futura Std Medium"/>
                <a:ea typeface="Calibri" pitchFamily="34" charset="0"/>
                <a:cs typeface="Calibri" pitchFamily="34" charset="0"/>
                <a:sym typeface="Calibri" pitchFamily="34" charset="0"/>
              </a:rPr>
              <a:t>mycotic</a:t>
            </a:r>
            <a:r>
              <a:rPr lang="en-US" dirty="0" smtClean="0">
                <a:solidFill>
                  <a:schemeClr val="tx1"/>
                </a:solidFill>
                <a:latin typeface="Futura Std Medium"/>
                <a:ea typeface="Calibri" pitchFamily="34" charset="0"/>
                <a:cs typeface="Calibri" pitchFamily="34" charset="0"/>
                <a:sym typeface="Calibri" pitchFamily="34" charset="0"/>
              </a:rPr>
              <a:t> infections and side effects related to volume depletion</a:t>
            </a:r>
            <a:r>
              <a:rPr lang="fr-CA" dirty="0" smtClean="0">
                <a:solidFill>
                  <a:schemeClr val="tx1"/>
                </a:solidFill>
                <a:latin typeface="Futura Std Medium"/>
                <a:cs typeface="Century Schoolbook"/>
              </a:rPr>
              <a:t>.</a:t>
            </a:r>
            <a:endParaRPr lang="en-CA" dirty="0">
              <a:solidFill>
                <a:schemeClr val="tx1"/>
              </a:solidFill>
            </a:endParaRPr>
          </a:p>
        </p:txBody>
      </p:sp>
      <p:sp>
        <p:nvSpPr>
          <p:cNvPr id="5" name="Slide Number Placeholder 4"/>
          <p:cNvSpPr>
            <a:spLocks noGrp="1"/>
          </p:cNvSpPr>
          <p:nvPr>
            <p:ph type="sldNum" sz="quarter" idx="12"/>
          </p:nvPr>
        </p:nvSpPr>
        <p:spPr/>
        <p:txBody>
          <a:bodyPr/>
          <a:lstStyle/>
          <a:p>
            <a:fld id="{3FE1A873-9A61-4725-97A1-6983DABC3932}" type="slidenum">
              <a:rPr lang="en-CA" smtClean="0">
                <a:latin typeface="Century Gothic"/>
                <a:cs typeface="Century Gothic"/>
              </a:rPr>
              <a:pPr/>
              <a:t>49</a:t>
            </a:fld>
            <a:endParaRPr lang="en-CA" dirty="0">
              <a:latin typeface="Century Gothic"/>
              <a:cs typeface="Century Gothic"/>
            </a:endParaRPr>
          </a:p>
        </p:txBody>
      </p:sp>
      <p:sp>
        <p:nvSpPr>
          <p:cNvPr id="8" name="Rectangle 7"/>
          <p:cNvSpPr/>
          <p:nvPr/>
        </p:nvSpPr>
        <p:spPr>
          <a:xfrm>
            <a:off x="1818970" y="0"/>
            <a:ext cx="1278192" cy="648929"/>
          </a:xfrm>
          <a:prstGeom prst="rect">
            <a:avLst/>
          </a:prstGeom>
          <a:solidFill>
            <a:srgbClr val="7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0" y="0"/>
            <a:ext cx="1828799" cy="648929"/>
          </a:xfrm>
          <a:prstGeom prst="rect">
            <a:avLst/>
          </a:prstGeom>
          <a:solidFill>
            <a:srgbClr val="7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092218" y="4920"/>
            <a:ext cx="1278192" cy="648929"/>
          </a:xfrm>
          <a:prstGeom prst="rect">
            <a:avLst/>
          </a:prstGeom>
          <a:solidFill>
            <a:srgbClr val="7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4306530" y="-4908"/>
            <a:ext cx="899652" cy="648929"/>
          </a:xfrm>
          <a:prstGeom prst="rect">
            <a:avLst/>
          </a:prstGeom>
          <a:solidFill>
            <a:srgbClr val="7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206154" y="0"/>
            <a:ext cx="1278192" cy="648929"/>
          </a:xfrm>
          <a:prstGeom prst="rect">
            <a:avLst/>
          </a:prstGeom>
          <a:solidFill>
            <a:srgbClr val="7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479432" y="0"/>
            <a:ext cx="1528942" cy="648929"/>
          </a:xfrm>
          <a:prstGeom prst="rect">
            <a:avLst/>
          </a:prstGeom>
          <a:solidFill>
            <a:srgbClr val="7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7988683" y="0"/>
            <a:ext cx="1155317" cy="648929"/>
          </a:xfrm>
          <a:prstGeom prst="rect">
            <a:avLst/>
          </a:prstGeom>
          <a:solidFill>
            <a:srgbClr val="7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54"/>
          <p:cNvSpPr>
            <a:spLocks/>
          </p:cNvSpPr>
          <p:nvPr/>
        </p:nvSpPr>
        <p:spPr bwMode="auto">
          <a:xfrm>
            <a:off x="241113" y="988638"/>
            <a:ext cx="8974137" cy="579437"/>
          </a:xfrm>
          <a:prstGeom prst="rect">
            <a:avLst/>
          </a:prstGeom>
          <a:noFill/>
          <a:ln w="12700">
            <a:noFill/>
            <a:miter lim="800000"/>
            <a:headEnd/>
            <a:tailEnd/>
          </a:ln>
        </p:spPr>
        <p:txBody>
          <a:bodyPr lIns="0" tIns="0" rIns="0" bIns="0"/>
          <a:lstStyle/>
          <a:p>
            <a:pPr>
              <a:defRPr/>
            </a:pPr>
            <a:r>
              <a:rPr lang="fr-CA" sz="3200" dirty="0" smtClean="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rPr>
              <a:t>SUMMARY:</a:t>
            </a:r>
            <a:endParaRPr lang="en-US" sz="3200" dirty="0">
              <a:solidFill>
                <a:srgbClr val="C00000"/>
              </a:solidFill>
              <a:effectLst>
                <a:outerShdw blurRad="38100" dist="38100" dir="2700000" algn="tl">
                  <a:srgbClr val="000000">
                    <a:alpha val="43137"/>
                  </a:srgbClr>
                </a:outerShdw>
              </a:effectLst>
              <a:latin typeface="Futura Std Medium"/>
              <a:ea typeface="Calibri Bold" pitchFamily="34" charset="0"/>
              <a:cs typeface="Calibri Bold" pitchFamily="34" charset="0"/>
              <a:sym typeface="Calibri Bold" pitchFamily="34" charset="0"/>
            </a:endParaRPr>
          </a:p>
        </p:txBody>
      </p:sp>
      <p:graphicFrame>
        <p:nvGraphicFramePr>
          <p:cNvPr id="15" name="Group 5"/>
          <p:cNvGraphicFramePr>
            <a:graphicFrameLocks noGrp="1"/>
          </p:cNvGraphicFramePr>
          <p:nvPr>
            <p:extLst>
              <p:ext uri="{D42A27DB-BD31-4B8C-83A1-F6EECF244321}">
                <p14:modId xmlns:p14="http://schemas.microsoft.com/office/powerpoint/2010/main" val="2884655961"/>
              </p:ext>
            </p:extLst>
          </p:nvPr>
        </p:nvGraphicFramePr>
        <p:xfrm>
          <a:off x="0" y="-15240"/>
          <a:ext cx="9144002" cy="650240"/>
        </p:xfrm>
        <a:graphic>
          <a:graphicData uri="http://schemas.openxmlformats.org/drawingml/2006/table">
            <a:tbl>
              <a:tblPr/>
              <a:tblGrid>
                <a:gridCol w="1803400"/>
                <a:gridCol w="1270000"/>
                <a:gridCol w="1397000"/>
                <a:gridCol w="787400"/>
                <a:gridCol w="1168400"/>
                <a:gridCol w="1630527"/>
                <a:gridCol w="1087275"/>
              </a:tblGrid>
              <a:tr h="650240">
                <a:tc>
                  <a:txBody>
                    <a:bodyPr/>
                    <a:lstStyle/>
                    <a:p>
                      <a:pPr algn="ctr">
                        <a:tabLst>
                          <a:tab pos="909638" algn="l"/>
                        </a:tabLst>
                      </a:pPr>
                      <a:r>
                        <a:rPr lang="en-US" sz="1600" dirty="0" smtClean="0">
                          <a:solidFill>
                            <a:schemeClr val="bg1"/>
                          </a:solidFill>
                          <a:latin typeface="Futura Std Book"/>
                          <a:sym typeface="Calibri" pitchFamily="34" charset="0"/>
                        </a:rPr>
                        <a:t>Mechanism: Induces</a:t>
                      </a:r>
                      <a:r>
                        <a:rPr lang="en-US" sz="1600" baseline="0" dirty="0" smtClean="0">
                          <a:solidFill>
                            <a:schemeClr val="bg1"/>
                          </a:solidFill>
                          <a:latin typeface="Futura Std Book"/>
                          <a:sym typeface="Calibri" pitchFamily="34" charset="0"/>
                        </a:rPr>
                        <a:t> </a:t>
                      </a:r>
                      <a:r>
                        <a:rPr lang="en-US" sz="1600" baseline="0" dirty="0" err="1" smtClean="0">
                          <a:solidFill>
                            <a:schemeClr val="bg1"/>
                          </a:solidFill>
                          <a:latin typeface="Futura Std Book"/>
                          <a:sym typeface="Calibri" pitchFamily="34" charset="0"/>
                        </a:rPr>
                        <a:t>glucosuria</a:t>
                      </a:r>
                      <a:endParaRPr lang="en-US" sz="1600" dirty="0">
                        <a:solidFill>
                          <a:schemeClr val="bg1"/>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500" dirty="0" smtClean="0">
                          <a:solidFill>
                            <a:srgbClr val="FFFFFF"/>
                          </a:solidFill>
                          <a:latin typeface="Futura Std Book"/>
                          <a:sym typeface="Calibri" pitchFamily="34" charset="0"/>
                        </a:rPr>
                        <a:t>Reduces</a:t>
                      </a:r>
                      <a:r>
                        <a:rPr lang="en-US" sz="1500" baseline="0" dirty="0" smtClean="0">
                          <a:solidFill>
                            <a:srgbClr val="FFFFFF"/>
                          </a:solidFill>
                          <a:latin typeface="Futura Std Book"/>
                          <a:sym typeface="Calibri" pitchFamily="34" charset="0"/>
                        </a:rPr>
                        <a:t> </a:t>
                      </a:r>
                      <a:r>
                        <a:rPr lang="en-US" sz="1500" dirty="0" smtClean="0">
                          <a:solidFill>
                            <a:srgbClr val="FFFFFF"/>
                          </a:solidFill>
                          <a:latin typeface="Futura Std Book"/>
                          <a:sym typeface="Calibri" pitchFamily="34" charset="0"/>
                        </a:rPr>
                        <a:t>A1c: 0.5 to 1.2%</a:t>
                      </a:r>
                      <a:endParaRPr lang="en-US" sz="15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400" dirty="0" smtClean="0">
                          <a:solidFill>
                            <a:srgbClr val="FFFFFF"/>
                          </a:solidFill>
                          <a:latin typeface="Futura Std Book"/>
                          <a:sym typeface="Calibri" pitchFamily="34" charset="0"/>
                        </a:rPr>
                        <a:t>Reduces weight: 1.0 to 3.7 Kg</a:t>
                      </a:r>
                      <a:endParaRPr lang="en-US" sz="14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FFFFFF"/>
                          </a:solidFill>
                          <a:latin typeface="Futura Std Book"/>
                          <a:sym typeface="Calibri" pitchFamily="34" charset="0"/>
                        </a:rPr>
                        <a:t>Rare Hypos</a:t>
                      </a:r>
                      <a:endParaRPr lang="en-US" sz="16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400" dirty="0" smtClean="0">
                          <a:solidFill>
                            <a:srgbClr val="FFFFFF"/>
                          </a:solidFill>
                          <a:latin typeface="Futura Std Book"/>
                          <a:sym typeface="Calibri" pitchFamily="34" charset="0"/>
                        </a:rPr>
                        <a:t>Reduces BP: 1.7 to 6.6 </a:t>
                      </a:r>
                      <a:endParaRPr lang="en-US" sz="1400" dirty="0">
                        <a:solidFill>
                          <a:srgbClr val="FFFFFF"/>
                        </a:solidFill>
                        <a:latin typeface="Futura Std Book"/>
                        <a:sym typeface="Calibri" pitchFamily="34"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600" dirty="0" smtClean="0">
                          <a:solidFill>
                            <a:srgbClr val="FFFFFF"/>
                          </a:solidFill>
                          <a:latin typeface="Futura Std Book"/>
                          <a:sym typeface="Calibri" pitchFamily="34" charset="0"/>
                        </a:rPr>
                        <a:t>Side Effects</a:t>
                      </a: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Pct val="100000"/>
                        <a:buFont typeface="Arial" charset="0"/>
                        <a:buNone/>
                        <a:tabLst>
                          <a:tab pos="1295400" algn="l"/>
                        </a:tabLst>
                      </a:pPr>
                      <a:r>
                        <a:rPr kumimoji="0" lang="en-US" sz="1600" u="none" strike="noStrike" cap="none" normalizeH="0" baseline="0" dirty="0" smtClean="0">
                          <a:ln>
                            <a:noFill/>
                          </a:ln>
                          <a:solidFill>
                            <a:schemeClr val="bg1"/>
                          </a:solidFill>
                          <a:effectLst/>
                          <a:latin typeface="Futura Std Book"/>
                          <a:sym typeface="Calibri" charset="0"/>
                        </a:rPr>
                        <a:t>Summary</a:t>
                      </a:r>
                      <a:endParaRPr kumimoji="0" lang="en-US" sz="1600" b="0" i="0" u="none" strike="noStrike" cap="none" normalizeH="0" baseline="0" dirty="0" smtClean="0">
                        <a:ln>
                          <a:noFill/>
                        </a:ln>
                        <a:solidFill>
                          <a:schemeClr val="bg1"/>
                        </a:solidFill>
                        <a:effectLst/>
                        <a:latin typeface="Futura Std Book"/>
                        <a:ea typeface="Calibri" charset="0"/>
                        <a:cs typeface="Calibri" charset="0"/>
                        <a:sym typeface="Calibri" charset="0"/>
                      </a:endParaRPr>
                    </a:p>
                  </a:txBody>
                  <a:tcPr marL="35719" marR="35719" marT="35719" marB="3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8" grpId="1"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1475546" y="-290513"/>
            <a:ext cx="8196262" cy="936626"/>
          </a:xfrm>
        </p:spPr>
        <p:txBody>
          <a:bodyPr>
            <a:normAutofit/>
          </a:bodyPr>
          <a:lstStyle/>
          <a:p>
            <a:r>
              <a:rPr lang="en-US" b="1" dirty="0" smtClean="0"/>
              <a:t>Presentation Outline</a:t>
            </a:r>
            <a:endParaRPr lang="en-US" b="1" dirty="0"/>
          </a:p>
        </p:txBody>
      </p:sp>
      <p:sp>
        <p:nvSpPr>
          <p:cNvPr id="113667" name="Content Placeholder 2"/>
          <p:cNvSpPr>
            <a:spLocks noGrp="1"/>
          </p:cNvSpPr>
          <p:nvPr>
            <p:ph idx="4294967295"/>
          </p:nvPr>
        </p:nvSpPr>
        <p:spPr>
          <a:xfrm>
            <a:off x="277812" y="1452130"/>
            <a:ext cx="8642350" cy="4103688"/>
          </a:xfrm>
        </p:spPr>
        <p:txBody>
          <a:bodyPr/>
          <a:lstStyle/>
          <a:p>
            <a:r>
              <a:rPr lang="fr-CA" sz="2400" dirty="0" err="1" smtClean="0">
                <a:solidFill>
                  <a:srgbClr val="000000"/>
                </a:solidFill>
              </a:rPr>
              <a:t>Overview</a:t>
            </a:r>
            <a:r>
              <a:rPr lang="fr-CA" dirty="0" smtClean="0">
                <a:solidFill>
                  <a:srgbClr val="000000"/>
                </a:solidFill>
              </a:rPr>
              <a:t> of </a:t>
            </a:r>
            <a:r>
              <a:rPr lang="fr-CA" dirty="0" err="1" smtClean="0">
                <a:solidFill>
                  <a:srgbClr val="000000"/>
                </a:solidFill>
              </a:rPr>
              <a:t>Treatment</a:t>
            </a:r>
            <a:r>
              <a:rPr lang="fr-CA" dirty="0" smtClean="0">
                <a:solidFill>
                  <a:srgbClr val="000000"/>
                </a:solidFill>
              </a:rPr>
              <a:t> Guidelines and Options for T2DM</a:t>
            </a:r>
          </a:p>
          <a:p>
            <a:r>
              <a:rPr lang="fr-CA" dirty="0" err="1" smtClean="0">
                <a:solidFill>
                  <a:srgbClr val="000000"/>
                </a:solidFill>
              </a:rPr>
              <a:t>Role</a:t>
            </a:r>
            <a:r>
              <a:rPr lang="fr-CA" dirty="0" smtClean="0">
                <a:solidFill>
                  <a:srgbClr val="000000"/>
                </a:solidFill>
              </a:rPr>
              <a:t> of </a:t>
            </a:r>
            <a:r>
              <a:rPr lang="fr-CA" dirty="0" err="1" smtClean="0">
                <a:solidFill>
                  <a:srgbClr val="000000"/>
                </a:solidFill>
              </a:rPr>
              <a:t>Kidneys</a:t>
            </a:r>
            <a:r>
              <a:rPr lang="fr-CA" dirty="0" smtClean="0">
                <a:solidFill>
                  <a:srgbClr val="000000"/>
                </a:solidFill>
              </a:rPr>
              <a:t> in Glucose </a:t>
            </a:r>
            <a:r>
              <a:rPr lang="fr-CA" dirty="0" err="1" smtClean="0">
                <a:solidFill>
                  <a:srgbClr val="000000"/>
                </a:solidFill>
              </a:rPr>
              <a:t>Regulation</a:t>
            </a:r>
            <a:endParaRPr lang="fr-CA" dirty="0" smtClean="0">
              <a:solidFill>
                <a:srgbClr val="000000"/>
              </a:solidFill>
            </a:endParaRPr>
          </a:p>
          <a:p>
            <a:r>
              <a:rPr lang="fr-CA" dirty="0" err="1" smtClean="0">
                <a:solidFill>
                  <a:srgbClr val="000000"/>
                </a:solidFill>
              </a:rPr>
              <a:t>Mechanism</a:t>
            </a:r>
            <a:r>
              <a:rPr lang="fr-CA" dirty="0" smtClean="0">
                <a:solidFill>
                  <a:srgbClr val="000000"/>
                </a:solidFill>
              </a:rPr>
              <a:t> of Action of SGLT2 </a:t>
            </a:r>
            <a:r>
              <a:rPr lang="fr-CA" dirty="0" err="1" smtClean="0">
                <a:solidFill>
                  <a:srgbClr val="000000"/>
                </a:solidFill>
              </a:rPr>
              <a:t>Inhibitors</a:t>
            </a:r>
            <a:endParaRPr lang="fr-CA" dirty="0" smtClean="0">
              <a:solidFill>
                <a:srgbClr val="000000"/>
              </a:solidFill>
            </a:endParaRPr>
          </a:p>
          <a:p>
            <a:r>
              <a:rPr lang="fr-CA" dirty="0" err="1" smtClean="0">
                <a:solidFill>
                  <a:srgbClr val="000000"/>
                </a:solidFill>
              </a:rPr>
              <a:t>Efficacy</a:t>
            </a:r>
            <a:r>
              <a:rPr lang="fr-CA" dirty="0" smtClean="0">
                <a:solidFill>
                  <a:srgbClr val="000000"/>
                </a:solidFill>
              </a:rPr>
              <a:t> and </a:t>
            </a:r>
            <a:r>
              <a:rPr lang="fr-CA" dirty="0" err="1" smtClean="0">
                <a:solidFill>
                  <a:srgbClr val="000000"/>
                </a:solidFill>
              </a:rPr>
              <a:t>Safety</a:t>
            </a:r>
            <a:r>
              <a:rPr lang="fr-CA" dirty="0" smtClean="0">
                <a:solidFill>
                  <a:srgbClr val="000000"/>
                </a:solidFill>
              </a:rPr>
              <a:t> Data for SGLT2 </a:t>
            </a:r>
            <a:r>
              <a:rPr lang="fr-CA" dirty="0" err="1" smtClean="0">
                <a:solidFill>
                  <a:srgbClr val="000000"/>
                </a:solidFill>
              </a:rPr>
              <a:t>Inhibitors</a:t>
            </a:r>
            <a:endParaRPr lang="fr-CA" dirty="0" smtClean="0">
              <a:solidFill>
                <a:srgbClr val="000000"/>
              </a:solidFill>
            </a:endParaRPr>
          </a:p>
          <a:p>
            <a:pPr lvl="1"/>
            <a:r>
              <a:rPr lang="fr-CA" dirty="0" smtClean="0">
                <a:solidFill>
                  <a:srgbClr val="000000"/>
                </a:solidFill>
              </a:rPr>
              <a:t>A1C, </a:t>
            </a:r>
            <a:r>
              <a:rPr lang="fr-CA" dirty="0" err="1" smtClean="0">
                <a:solidFill>
                  <a:srgbClr val="000000"/>
                </a:solidFill>
              </a:rPr>
              <a:t>Weight</a:t>
            </a:r>
            <a:r>
              <a:rPr lang="fr-CA" dirty="0" smtClean="0">
                <a:solidFill>
                  <a:srgbClr val="000000"/>
                </a:solidFill>
              </a:rPr>
              <a:t>, Hypoglycemia, Blood Pressure, </a:t>
            </a:r>
            <a:r>
              <a:rPr lang="fr-CA" dirty="0" err="1" smtClean="0">
                <a:solidFill>
                  <a:srgbClr val="000000"/>
                </a:solidFill>
              </a:rPr>
              <a:t>Other</a:t>
            </a:r>
            <a:r>
              <a:rPr lang="fr-CA" dirty="0" smtClean="0">
                <a:solidFill>
                  <a:srgbClr val="000000"/>
                </a:solidFill>
              </a:rPr>
              <a:t> </a:t>
            </a:r>
            <a:r>
              <a:rPr lang="fr-CA" dirty="0" err="1" smtClean="0">
                <a:solidFill>
                  <a:srgbClr val="000000"/>
                </a:solidFill>
              </a:rPr>
              <a:t>Side</a:t>
            </a:r>
            <a:r>
              <a:rPr lang="fr-CA" dirty="0" smtClean="0">
                <a:solidFill>
                  <a:srgbClr val="000000"/>
                </a:solidFill>
              </a:rPr>
              <a:t> </a:t>
            </a:r>
            <a:r>
              <a:rPr lang="fr-CA" dirty="0" err="1" smtClean="0">
                <a:solidFill>
                  <a:srgbClr val="000000"/>
                </a:solidFill>
              </a:rPr>
              <a:t>Effects</a:t>
            </a:r>
            <a:endParaRPr lang="fr-CA" dirty="0" smtClean="0">
              <a:solidFill>
                <a:srgbClr val="000000"/>
              </a:solidFill>
            </a:endParaRPr>
          </a:p>
          <a:p>
            <a:r>
              <a:rPr lang="fr-CA" dirty="0" err="1" smtClean="0">
                <a:solidFill>
                  <a:srgbClr val="000000"/>
                </a:solidFill>
              </a:rPr>
              <a:t>Renal</a:t>
            </a:r>
            <a:r>
              <a:rPr lang="fr-CA" dirty="0" smtClean="0">
                <a:solidFill>
                  <a:srgbClr val="000000"/>
                </a:solidFill>
              </a:rPr>
              <a:t> </a:t>
            </a:r>
            <a:r>
              <a:rPr lang="fr-CA" dirty="0" err="1" smtClean="0">
                <a:solidFill>
                  <a:srgbClr val="000000"/>
                </a:solidFill>
              </a:rPr>
              <a:t>Considerations</a:t>
            </a:r>
            <a:endParaRPr lang="fr-CA" dirty="0" smtClean="0">
              <a:solidFill>
                <a:srgbClr val="000000"/>
              </a:solidFill>
            </a:endParaRPr>
          </a:p>
          <a:p>
            <a:r>
              <a:rPr lang="fr-CA" dirty="0" smtClean="0">
                <a:solidFill>
                  <a:srgbClr val="000000"/>
                </a:solidFill>
              </a:rPr>
              <a:t>CV </a:t>
            </a:r>
            <a:r>
              <a:rPr lang="fr-CA" dirty="0" err="1" smtClean="0">
                <a:solidFill>
                  <a:srgbClr val="000000"/>
                </a:solidFill>
              </a:rPr>
              <a:t>Risks</a:t>
            </a:r>
            <a:endParaRPr lang="fr-CA" dirty="0" smtClean="0">
              <a:solidFill>
                <a:srgbClr val="000000"/>
              </a:solidFill>
            </a:endParaRPr>
          </a:p>
          <a:p>
            <a:r>
              <a:rPr lang="fr-CA" dirty="0" err="1" smtClean="0">
                <a:solidFill>
                  <a:srgbClr val="000000"/>
                </a:solidFill>
              </a:rPr>
              <a:t>Metabolism</a:t>
            </a:r>
            <a:r>
              <a:rPr lang="fr-CA" dirty="0" smtClean="0">
                <a:solidFill>
                  <a:srgbClr val="000000"/>
                </a:solidFill>
              </a:rPr>
              <a:t> and Drug Interactions</a:t>
            </a:r>
          </a:p>
          <a:p>
            <a:r>
              <a:rPr lang="fr-CA" dirty="0" err="1" smtClean="0">
                <a:solidFill>
                  <a:srgbClr val="000000"/>
                </a:solidFill>
              </a:rPr>
              <a:t>Practical</a:t>
            </a:r>
            <a:r>
              <a:rPr lang="fr-CA" dirty="0" smtClean="0">
                <a:solidFill>
                  <a:srgbClr val="000000"/>
                </a:solidFill>
              </a:rPr>
              <a:t> Tips and </a:t>
            </a:r>
            <a:r>
              <a:rPr lang="fr-CA" dirty="0" err="1" smtClean="0">
                <a:solidFill>
                  <a:srgbClr val="000000"/>
                </a:solidFill>
              </a:rPr>
              <a:t>Considerations</a:t>
            </a:r>
            <a:r>
              <a:rPr lang="fr-CA" dirty="0" smtClean="0">
                <a:solidFill>
                  <a:srgbClr val="000000"/>
                </a:solidFill>
              </a:rPr>
              <a:t> in </a:t>
            </a:r>
            <a:r>
              <a:rPr lang="fr-CA" dirty="0" err="1" smtClean="0">
                <a:solidFill>
                  <a:srgbClr val="000000"/>
                </a:solidFill>
              </a:rPr>
              <a:t>Using</a:t>
            </a:r>
            <a:r>
              <a:rPr lang="fr-CA" dirty="0" smtClean="0">
                <a:solidFill>
                  <a:srgbClr val="000000"/>
                </a:solidFill>
              </a:rPr>
              <a:t> SGLT2 </a:t>
            </a:r>
            <a:r>
              <a:rPr lang="fr-CA" dirty="0" err="1" smtClean="0">
                <a:solidFill>
                  <a:srgbClr val="000000"/>
                </a:solidFill>
              </a:rPr>
              <a:t>Inhibitors</a:t>
            </a:r>
            <a:endParaRPr lang="fr-CA" dirty="0" smtClean="0">
              <a:solidFill>
                <a:srgbClr val="000000"/>
              </a:solidFill>
            </a:endParaRPr>
          </a:p>
          <a:p>
            <a:endParaRPr lang="fr-CA" dirty="0" smtClean="0">
              <a:solidFill>
                <a:srgbClr val="000000"/>
              </a:solidFill>
            </a:endParaRPr>
          </a:p>
          <a:p>
            <a:endParaRPr lang="fr-CA" dirty="0" smtClean="0">
              <a:solidFill>
                <a:srgbClr val="000000"/>
              </a:solidFill>
            </a:endParaRPr>
          </a:p>
          <a:p>
            <a:endParaRPr lang="fr-CA" dirty="0" smtClean="0">
              <a:solidFill>
                <a:srgbClr val="000000"/>
              </a:solidFill>
            </a:endParaRPr>
          </a:p>
          <a:p>
            <a:endParaRPr lang="fr-CA" dirty="0" smtClean="0">
              <a:solidFill>
                <a:srgbClr val="000000"/>
              </a:solidFill>
            </a:endParaRPr>
          </a:p>
          <a:p>
            <a:endParaRPr lang="fr-CA" dirty="0" smtClean="0">
              <a:solidFill>
                <a:srgbClr val="000000"/>
              </a:solidFill>
            </a:endParaRPr>
          </a:p>
          <a:p>
            <a:endParaRPr lang="fr-CA" dirty="0" smtClean="0">
              <a:solidFill>
                <a:srgbClr val="000000"/>
              </a:solidFill>
            </a:endParaRPr>
          </a:p>
          <a:p>
            <a:endParaRPr lang="fr-CA" sz="2400" dirty="0">
              <a:solidFill>
                <a:srgbClr val="000000"/>
              </a:solidFill>
            </a:endParaRPr>
          </a:p>
        </p:txBody>
      </p:sp>
      <p:sp>
        <p:nvSpPr>
          <p:cNvPr id="113668" name="Slide Number Placeholder 4"/>
          <p:cNvSpPr txBox="1">
            <a:spLocks noGrp="1"/>
          </p:cNvSpPr>
          <p:nvPr/>
        </p:nvSpPr>
        <p:spPr bwMode="auto">
          <a:xfrm>
            <a:off x="8500096" y="1188485"/>
            <a:ext cx="549275" cy="365125"/>
          </a:xfrm>
          <a:prstGeom prst="rect">
            <a:avLst/>
          </a:prstGeom>
          <a:noFill/>
          <a:ln w="9525">
            <a:noFill/>
            <a:miter lim="800000"/>
            <a:headEnd/>
            <a:tailEnd/>
          </a:ln>
        </p:spPr>
        <p:txBody>
          <a:bodyPr anchor="ctr">
            <a:prstTxWarp prst="textNoShape">
              <a:avLst/>
            </a:prstTxWarp>
          </a:bodyPr>
          <a:lstStyle/>
          <a:p>
            <a:pPr algn="ctr" eaLnBrk="0" hangingPunct="0">
              <a:buSzPct val="100000"/>
            </a:pPr>
            <a:fld id="{ACEA366F-20A1-454F-BBAA-000F40033A24}" type="slidenum">
              <a:rPr lang="en-US" sz="1600" b="1">
                <a:solidFill>
                  <a:schemeClr val="bg1"/>
                </a:solidFill>
                <a:latin typeface="Calibri" pitchFamily="-84" charset="0"/>
              </a:rPr>
              <a:pPr algn="ctr" eaLnBrk="0" hangingPunct="0">
                <a:buSzPct val="100000"/>
              </a:pPr>
              <a:t>5</a:t>
            </a:fld>
            <a:endParaRPr lang="en-US" sz="1600" b="1" dirty="0">
              <a:solidFill>
                <a:schemeClr val="bg1"/>
              </a:solidFill>
              <a:latin typeface="Calibri" pitchFamily="-84" charset="0"/>
            </a:endParaRPr>
          </a:p>
        </p:txBody>
      </p:sp>
      <p:sp>
        <p:nvSpPr>
          <p:cNvPr id="6"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5</a:t>
            </a:fld>
            <a:endParaRPr lang="en-CA" dirty="0">
              <a:solidFill>
                <a:prstClr val="white">
                  <a:alpha val="99000"/>
                </a:prstClr>
              </a:solidFill>
              <a:latin typeface="Century Gothic"/>
              <a:cs typeface="Century Gothic"/>
            </a:endParaRPr>
          </a:p>
        </p:txBody>
      </p:sp>
    </p:spTree>
    <p:custDataLst>
      <p:tags r:id="rId1"/>
    </p:custDataLst>
    <p:extLst>
      <p:ext uri="{BB962C8B-B14F-4D97-AF65-F5344CB8AC3E}">
        <p14:creationId xmlns:p14="http://schemas.microsoft.com/office/powerpoint/2010/main" val="37114653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81" y="4096177"/>
            <a:ext cx="8807570" cy="655608"/>
          </a:xfrm>
        </p:spPr>
        <p:txBody>
          <a:bodyPr>
            <a:normAutofit fontScale="90000"/>
          </a:bodyPr>
          <a:lstStyle/>
          <a:p>
            <a:pPr algn="ctr"/>
            <a:r>
              <a:rPr lang="fr-CA" sz="4400" b="1" dirty="0" smtClean="0">
                <a:solidFill>
                  <a:srgbClr val="000000"/>
                </a:solidFill>
              </a:rPr>
              <a:t>Case Discussions </a:t>
            </a:r>
            <a:br>
              <a:rPr lang="fr-CA" sz="4400" b="1" dirty="0" smtClean="0">
                <a:solidFill>
                  <a:srgbClr val="000000"/>
                </a:solidFill>
              </a:rPr>
            </a:br>
            <a:r>
              <a:rPr lang="fr-CA" sz="4400" b="1" dirty="0" err="1" smtClean="0">
                <a:solidFill>
                  <a:srgbClr val="000000"/>
                </a:solidFill>
              </a:rPr>
              <a:t>With</a:t>
            </a:r>
            <a:r>
              <a:rPr lang="fr-CA" sz="4400" b="1" dirty="0" smtClean="0">
                <a:solidFill>
                  <a:srgbClr val="000000"/>
                </a:solidFill>
              </a:rPr>
              <a:t> Ken Burns</a:t>
            </a:r>
            <a:r>
              <a:rPr lang="fr-CA" dirty="0">
                <a:solidFill>
                  <a:srgbClr val="000000"/>
                </a:solidFill>
              </a:rPr>
              <a:t/>
            </a:r>
            <a:br>
              <a:rPr lang="fr-CA" dirty="0">
                <a:solidFill>
                  <a:srgbClr val="000000"/>
                </a:solidFill>
              </a:rPr>
            </a:br>
            <a:endParaRPr lang="en-US" dirty="0"/>
          </a:p>
        </p:txBody>
      </p:sp>
      <p:sp>
        <p:nvSpPr>
          <p:cNvPr id="4"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50</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325384640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430" y="0"/>
            <a:ext cx="8807570" cy="655608"/>
          </a:xfrm>
        </p:spPr>
        <p:txBody>
          <a:bodyPr/>
          <a:lstStyle/>
          <a:p>
            <a:pPr algn="ctr"/>
            <a:r>
              <a:rPr lang="en-CA" b="1" dirty="0" smtClean="0"/>
              <a:t>Case #1</a:t>
            </a:r>
            <a:endParaRPr lang="en-CA" b="1" dirty="0"/>
          </a:p>
        </p:txBody>
      </p:sp>
      <p:sp>
        <p:nvSpPr>
          <p:cNvPr id="4" name="Content Placeholder 3"/>
          <p:cNvSpPr>
            <a:spLocks noGrp="1"/>
          </p:cNvSpPr>
          <p:nvPr>
            <p:ph idx="1"/>
          </p:nvPr>
        </p:nvSpPr>
        <p:spPr>
          <a:xfrm>
            <a:off x="1918362" y="1397314"/>
            <a:ext cx="5668994" cy="4128675"/>
          </a:xfrm>
        </p:spPr>
        <p:txBody>
          <a:bodyPr/>
          <a:lstStyle/>
          <a:p>
            <a:pPr marL="0" indent="0">
              <a:buNone/>
            </a:pPr>
            <a:r>
              <a:rPr lang="en-CA" sz="3200" dirty="0" smtClean="0"/>
              <a:t>Patient </a:t>
            </a:r>
            <a:r>
              <a:rPr lang="en-CA" sz="3200" dirty="0" smtClean="0"/>
              <a:t>R:</a:t>
            </a:r>
          </a:p>
          <a:p>
            <a:endParaRPr lang="en-CA" dirty="0" smtClean="0"/>
          </a:p>
          <a:p>
            <a:pPr lvl="2"/>
            <a:r>
              <a:rPr lang="en-CA" sz="2400" dirty="0" smtClean="0"/>
              <a:t>Female, 56</a:t>
            </a:r>
          </a:p>
          <a:p>
            <a:pPr lvl="2"/>
            <a:r>
              <a:rPr lang="en-CA" sz="2400" dirty="0" smtClean="0"/>
              <a:t>Type 2 diabetes</a:t>
            </a:r>
          </a:p>
          <a:p>
            <a:pPr lvl="2"/>
            <a:r>
              <a:rPr lang="en-CA" sz="2400" dirty="0" smtClean="0"/>
              <a:t>Overweight</a:t>
            </a:r>
          </a:p>
          <a:p>
            <a:pPr lvl="2"/>
            <a:r>
              <a:rPr lang="en-CA" sz="2400" dirty="0" smtClean="0"/>
              <a:t>Sedentary through winter</a:t>
            </a:r>
            <a:r>
              <a:rPr lang="en-CA" dirty="0" smtClean="0"/>
              <a:t>	</a:t>
            </a:r>
          </a:p>
          <a:p>
            <a:pPr lvl="1"/>
            <a:endParaRPr lang="en-CA" dirty="0" smtClean="0"/>
          </a:p>
          <a:p>
            <a:pPr lvl="1"/>
            <a:endParaRPr lang="en-CA" dirty="0"/>
          </a:p>
        </p:txBody>
      </p:sp>
      <p:sp>
        <p:nvSpPr>
          <p:cNvPr id="2" name="Slide Number Placeholder 1"/>
          <p:cNvSpPr>
            <a:spLocks noGrp="1"/>
          </p:cNvSpPr>
          <p:nvPr>
            <p:ph type="sldNum" sz="quarter" idx="12"/>
          </p:nvPr>
        </p:nvSpPr>
        <p:spPr>
          <a:xfrm>
            <a:off x="8342293" y="636427"/>
            <a:ext cx="504056" cy="360039"/>
          </a:xfrm>
        </p:spPr>
        <p:txBody>
          <a:bodyPr/>
          <a:lstStyle/>
          <a:p>
            <a:fld id="{3FE1A873-9A61-4725-97A1-6983DABC3932}" type="slidenum">
              <a:rPr lang="en-CA" b="0" smtClean="0"/>
              <a:pPr/>
              <a:t>51</a:t>
            </a:fld>
            <a:endParaRPr lang="en-CA" b="0" dirty="0"/>
          </a:p>
        </p:txBody>
      </p:sp>
    </p:spTree>
    <p:extLst>
      <p:ext uri="{BB962C8B-B14F-4D97-AF65-F5344CB8AC3E}">
        <p14:creationId xmlns:p14="http://schemas.microsoft.com/office/powerpoint/2010/main" val="49286833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193395"/>
              </p:ext>
            </p:extLst>
          </p:nvPr>
        </p:nvGraphicFramePr>
        <p:xfrm>
          <a:off x="181438" y="1765019"/>
          <a:ext cx="8774940" cy="2937500"/>
        </p:xfrm>
        <a:graphic>
          <a:graphicData uri="http://schemas.openxmlformats.org/drawingml/2006/table">
            <a:tbl>
              <a:tblPr firstRow="1" firstCol="1" lastRow="1" lastCol="1" bandRow="1" bandCol="1"/>
              <a:tblGrid>
                <a:gridCol w="1734765"/>
                <a:gridCol w="2829957"/>
                <a:gridCol w="4210218"/>
              </a:tblGrid>
              <a:tr h="293750">
                <a:tc>
                  <a:txBody>
                    <a:bodyPr/>
                    <a:lstStyle/>
                    <a:p>
                      <a:pPr algn="l">
                        <a:spcAft>
                          <a:spcPts val="0"/>
                        </a:spcAft>
                      </a:pPr>
                      <a:r>
                        <a:rPr lang="en-US" sz="1600" baseline="0" dirty="0">
                          <a:effectLst/>
                          <a:latin typeface="Times New Roman"/>
                          <a:ea typeface="Times New Roman"/>
                        </a:rPr>
                        <a:t>Blood sugar</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Metformin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500mg at lunch and at supper</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0">
                <a:tc>
                  <a:txBody>
                    <a:bodyPr/>
                    <a:lstStyle/>
                    <a:p>
                      <a:pPr algn="l">
                        <a:spcAft>
                          <a:spcPts val="0"/>
                        </a:spcAft>
                      </a:pPr>
                      <a:r>
                        <a:rPr lang="en-US" sz="1600" baseline="0" dirty="0">
                          <a:effectLst/>
                          <a:latin typeface="Times New Roman"/>
                          <a:ea typeface="Times New Roman"/>
                        </a:rPr>
                        <a:t>Blood sugar</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err="1">
                          <a:effectLst/>
                          <a:latin typeface="Times New Roman"/>
                          <a:ea typeface="Times New Roman"/>
                        </a:rPr>
                        <a:t>Onglyza</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5mg in the morning</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93750">
                <a:tc>
                  <a:txBody>
                    <a:bodyPr/>
                    <a:lstStyle/>
                    <a:p>
                      <a:pPr algn="l">
                        <a:spcAft>
                          <a:spcPts val="0"/>
                        </a:spcAft>
                      </a:pPr>
                      <a:r>
                        <a:rPr lang="en-US" sz="1600" baseline="0">
                          <a:effectLst/>
                          <a:latin typeface="Times New Roman"/>
                          <a:ea typeface="Times New Roman"/>
                        </a:rPr>
                        <a:t>Blood pressure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dirty="0">
                          <a:effectLst/>
                          <a:latin typeface="Times New Roman"/>
                          <a:ea typeface="Times New Roman"/>
                        </a:rPr>
                        <a:t>Norvasc</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10mg at night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0">
                <a:tc>
                  <a:txBody>
                    <a:bodyPr/>
                    <a:lstStyle/>
                    <a:p>
                      <a:pPr algn="l">
                        <a:spcAft>
                          <a:spcPts val="0"/>
                        </a:spcAft>
                      </a:pPr>
                      <a:r>
                        <a:rPr lang="en-US" sz="1600" baseline="0">
                          <a:effectLst/>
                          <a:latin typeface="Times New Roman"/>
                          <a:ea typeface="Times New Roman"/>
                        </a:rPr>
                        <a:t>Blood pressure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a:effectLst/>
                          <a:latin typeface="Times New Roman"/>
                          <a:ea typeface="Times New Roman"/>
                        </a:rPr>
                        <a:t>Diovan</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80mg in the morning</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93750">
                <a:tc>
                  <a:txBody>
                    <a:bodyPr/>
                    <a:lstStyle/>
                    <a:p>
                      <a:pPr algn="l">
                        <a:spcAft>
                          <a:spcPts val="0"/>
                        </a:spcAft>
                      </a:pPr>
                      <a:r>
                        <a:rPr lang="en-US" sz="1600" baseline="0">
                          <a:effectLst/>
                          <a:latin typeface="Times New Roman"/>
                          <a:ea typeface="Times New Roman"/>
                        </a:rPr>
                        <a:t>Cholesterol</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dirty="0">
                          <a:effectLst/>
                          <a:latin typeface="Times New Roman"/>
                          <a:ea typeface="Times New Roman"/>
                        </a:rPr>
                        <a:t>Crestor</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dirty="0">
                          <a:effectLst/>
                          <a:latin typeface="Times New Roman"/>
                          <a:ea typeface="Times New Roman"/>
                        </a:rPr>
                        <a:t>10mg in the morning</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0">
                <a:tc>
                  <a:txBody>
                    <a:bodyPr/>
                    <a:lstStyle/>
                    <a:p>
                      <a:pPr algn="l">
                        <a:spcAft>
                          <a:spcPts val="0"/>
                        </a:spcAft>
                      </a:pPr>
                      <a:r>
                        <a:rPr lang="en-US" sz="1600" baseline="0">
                          <a:effectLst/>
                          <a:latin typeface="Times New Roman"/>
                          <a:ea typeface="Times New Roman"/>
                        </a:rPr>
                        <a:t>Breathing</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Flovent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a:effectLst/>
                          <a:latin typeface="Times New Roman"/>
                          <a:ea typeface="Times New Roman"/>
                        </a:rPr>
                        <a:t>250mcg inhaler 2 puffs twice daily</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93750">
                <a:tc>
                  <a:txBody>
                    <a:bodyPr/>
                    <a:lstStyle/>
                    <a:p>
                      <a:pPr algn="l">
                        <a:spcAft>
                          <a:spcPts val="0"/>
                        </a:spcAft>
                      </a:pPr>
                      <a:r>
                        <a:rPr lang="en-US" sz="1600" baseline="0">
                          <a:effectLst/>
                          <a:latin typeface="Times New Roman"/>
                          <a:ea typeface="Times New Roman"/>
                        </a:rPr>
                        <a:t>Breathing</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Bricanyl turbuhaler</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dirty="0">
                          <a:effectLst/>
                          <a:latin typeface="Times New Roman"/>
                          <a:ea typeface="Times New Roman"/>
                        </a:rPr>
                        <a:t>Use as directed</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0">
                <a:tc>
                  <a:txBody>
                    <a:bodyPr/>
                    <a:lstStyle/>
                    <a:p>
                      <a:pPr algn="l">
                        <a:spcAft>
                          <a:spcPts val="0"/>
                        </a:spcAft>
                      </a:pPr>
                      <a:r>
                        <a:rPr lang="en-US" sz="1600" baseline="0">
                          <a:effectLst/>
                          <a:latin typeface="Times New Roman"/>
                          <a:ea typeface="Times New Roman"/>
                        </a:rPr>
                        <a:t>Supplement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Vitamin D</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a:effectLst/>
                          <a:latin typeface="Times New Roman"/>
                          <a:ea typeface="Times New Roman"/>
                        </a:rPr>
                        <a:t>1000 units daily</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93750">
                <a:tc>
                  <a:txBody>
                    <a:bodyPr/>
                    <a:lstStyle/>
                    <a:p>
                      <a:pPr algn="l">
                        <a:spcAft>
                          <a:spcPts val="0"/>
                        </a:spcAft>
                      </a:pPr>
                      <a:r>
                        <a:rPr lang="en-US" sz="1600" baseline="0">
                          <a:effectLst/>
                          <a:latin typeface="Times New Roman"/>
                          <a:ea typeface="Times New Roman"/>
                        </a:rPr>
                        <a:t>Supplement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Omega 3</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dirty="0">
                          <a:effectLst/>
                          <a:latin typeface="Times New Roman"/>
                          <a:ea typeface="Times New Roman"/>
                        </a:rPr>
                        <a:t>Fish oil 1000mg EPA/DHA twice daily</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0">
                <a:tc>
                  <a:txBody>
                    <a:bodyPr/>
                    <a:lstStyle/>
                    <a:p>
                      <a:pPr algn="l">
                        <a:spcAft>
                          <a:spcPts val="0"/>
                        </a:spcAft>
                      </a:pPr>
                      <a:r>
                        <a:rPr lang="en-US" sz="1600" baseline="0">
                          <a:effectLst/>
                          <a:latin typeface="Times New Roman"/>
                          <a:ea typeface="Times New Roman"/>
                        </a:rPr>
                        <a:t>Thyroid</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a:effectLst/>
                          <a:latin typeface="Times New Roman"/>
                          <a:ea typeface="Times New Roman"/>
                        </a:rPr>
                        <a:t>levothyroxine</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a:effectLst/>
                          <a:latin typeface="Times New Roman"/>
                          <a:ea typeface="Times New Roman"/>
                        </a:rPr>
                        <a:t>0.1mg daily</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4" name="Slide Number Placeholder 3"/>
          <p:cNvSpPr>
            <a:spLocks noGrp="1"/>
          </p:cNvSpPr>
          <p:nvPr>
            <p:ph type="sldNum" sz="quarter" idx="12"/>
          </p:nvPr>
        </p:nvSpPr>
        <p:spPr/>
        <p:txBody>
          <a:bodyPr/>
          <a:lstStyle/>
          <a:p>
            <a:fld id="{3FE1A873-9A61-4725-97A1-6983DABC3932}" type="slidenum">
              <a:rPr lang="en-CA" b="0" smtClean="0"/>
              <a:pPr/>
              <a:t>52</a:t>
            </a:fld>
            <a:endParaRPr lang="en-CA" b="0" dirty="0"/>
          </a:p>
        </p:txBody>
      </p:sp>
      <p:sp>
        <p:nvSpPr>
          <p:cNvPr id="6" name="Title 2"/>
          <p:cNvSpPr>
            <a:spLocks noGrp="1"/>
          </p:cNvSpPr>
          <p:nvPr>
            <p:ph type="title"/>
          </p:nvPr>
        </p:nvSpPr>
        <p:spPr/>
        <p:txBody>
          <a:bodyPr/>
          <a:lstStyle/>
          <a:p>
            <a:pPr algn="ctr"/>
            <a:r>
              <a:rPr lang="en-CA" b="1" dirty="0" smtClean="0"/>
              <a:t>Case #1</a:t>
            </a:r>
            <a:endParaRPr lang="en-CA" b="1" dirty="0"/>
          </a:p>
        </p:txBody>
      </p:sp>
    </p:spTree>
    <p:extLst>
      <p:ext uri="{BB962C8B-B14F-4D97-AF65-F5344CB8AC3E}">
        <p14:creationId xmlns:p14="http://schemas.microsoft.com/office/powerpoint/2010/main" val="365220848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1A873-9A61-4725-97A1-6983DABC3932}" type="slidenum">
              <a:rPr lang="en-CA" b="0" smtClean="0"/>
              <a:pPr/>
              <a:t>53</a:t>
            </a:fld>
            <a:endParaRPr lang="en-CA" b="0" dirty="0"/>
          </a:p>
        </p:txBody>
      </p:sp>
      <p:pic>
        <p:nvPicPr>
          <p:cNvPr id="611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9" y="2026507"/>
            <a:ext cx="8831945" cy="273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336430" y="0"/>
            <a:ext cx="8807570" cy="655608"/>
          </a:xfrm>
          <a:prstGeom prst="rect">
            <a:avLst/>
          </a:prstGeom>
        </p:spPr>
        <p:txBody>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smtClean="0"/>
              <a:t>Case #1</a:t>
            </a:r>
            <a:endParaRPr lang="en-CA" b="1" dirty="0"/>
          </a:p>
        </p:txBody>
      </p:sp>
    </p:spTree>
    <p:extLst>
      <p:ext uri="{BB962C8B-B14F-4D97-AF65-F5344CB8AC3E}">
        <p14:creationId xmlns:p14="http://schemas.microsoft.com/office/powerpoint/2010/main" val="69605570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55489" y="1138188"/>
            <a:ext cx="6774108" cy="5196079"/>
          </a:xfrm>
        </p:spPr>
        <p:txBody>
          <a:bodyPr>
            <a:normAutofit lnSpcReduction="10000"/>
          </a:bodyPr>
          <a:lstStyle/>
          <a:p>
            <a:pPr marL="0" lvl="0" indent="0">
              <a:buClr>
                <a:srgbClr val="F79646">
                  <a:lumMod val="75000"/>
                </a:srgbClr>
              </a:buClr>
              <a:buNone/>
            </a:pPr>
            <a:r>
              <a:rPr lang="en-CA" sz="3200" dirty="0">
                <a:solidFill>
                  <a:prstClr val="black">
                    <a:lumMod val="95000"/>
                    <a:lumOff val="5000"/>
                  </a:prstClr>
                </a:solidFill>
              </a:rPr>
              <a:t>Options?</a:t>
            </a:r>
          </a:p>
          <a:p>
            <a:pPr marL="720000" lvl="2" indent="0">
              <a:buClr>
                <a:srgbClr val="F79646">
                  <a:lumMod val="75000"/>
                </a:srgbClr>
              </a:buClr>
              <a:buNone/>
            </a:pPr>
            <a:endParaRPr lang="en-CA" sz="2400" dirty="0" smtClean="0">
              <a:solidFill>
                <a:prstClr val="black">
                  <a:lumMod val="95000"/>
                  <a:lumOff val="5000"/>
                </a:prstClr>
              </a:solidFill>
            </a:endParaRPr>
          </a:p>
          <a:p>
            <a:pPr lvl="2">
              <a:buClr>
                <a:srgbClr val="F79646">
                  <a:lumMod val="75000"/>
                </a:srgbClr>
              </a:buClr>
            </a:pPr>
            <a:r>
              <a:rPr lang="en-CA" sz="2400" dirty="0" smtClean="0">
                <a:solidFill>
                  <a:prstClr val="black">
                    <a:lumMod val="95000"/>
                    <a:lumOff val="5000"/>
                  </a:prstClr>
                </a:solidFill>
              </a:rPr>
              <a:t>Increase </a:t>
            </a:r>
            <a:r>
              <a:rPr lang="en-CA" sz="2400" dirty="0" smtClean="0">
                <a:solidFill>
                  <a:prstClr val="black">
                    <a:lumMod val="95000"/>
                    <a:lumOff val="5000"/>
                  </a:prstClr>
                </a:solidFill>
              </a:rPr>
              <a:t>metformin</a:t>
            </a:r>
          </a:p>
          <a:p>
            <a:pPr lvl="2">
              <a:buClr>
                <a:srgbClr val="F79646">
                  <a:lumMod val="75000"/>
                </a:srgbClr>
              </a:buClr>
            </a:pPr>
            <a:r>
              <a:rPr lang="en-CA" sz="2400" dirty="0" err="1" smtClean="0">
                <a:solidFill>
                  <a:prstClr val="black">
                    <a:lumMod val="95000"/>
                    <a:lumOff val="5000"/>
                  </a:prstClr>
                </a:solidFill>
              </a:rPr>
              <a:t>Secretagogue</a:t>
            </a:r>
            <a:endParaRPr lang="en-CA" sz="2400" dirty="0">
              <a:solidFill>
                <a:prstClr val="black">
                  <a:lumMod val="95000"/>
                  <a:lumOff val="5000"/>
                </a:prstClr>
              </a:solidFill>
            </a:endParaRPr>
          </a:p>
          <a:p>
            <a:pPr lvl="2">
              <a:buClr>
                <a:srgbClr val="F79646">
                  <a:lumMod val="75000"/>
                </a:srgbClr>
              </a:buClr>
            </a:pPr>
            <a:r>
              <a:rPr lang="en-CA" sz="2400" dirty="0" err="1">
                <a:solidFill>
                  <a:prstClr val="black">
                    <a:lumMod val="95000"/>
                    <a:lumOff val="5000"/>
                  </a:prstClr>
                </a:solidFill>
              </a:rPr>
              <a:t>Incretin</a:t>
            </a:r>
            <a:endParaRPr lang="en-CA" sz="2400" dirty="0">
              <a:solidFill>
                <a:prstClr val="black">
                  <a:lumMod val="95000"/>
                  <a:lumOff val="5000"/>
                </a:prstClr>
              </a:solidFill>
            </a:endParaRPr>
          </a:p>
          <a:p>
            <a:pPr lvl="3">
              <a:buClr>
                <a:srgbClr val="F79646">
                  <a:lumMod val="75000"/>
                </a:srgbClr>
              </a:buClr>
            </a:pPr>
            <a:r>
              <a:rPr lang="en-CA" sz="2400" dirty="0" smtClean="0">
                <a:solidFill>
                  <a:prstClr val="black">
                    <a:lumMod val="95000"/>
                    <a:lumOff val="5000"/>
                  </a:prstClr>
                </a:solidFill>
              </a:rPr>
              <a:t>GLP-1</a:t>
            </a:r>
            <a:endParaRPr lang="en-CA" sz="2400" dirty="0">
              <a:solidFill>
                <a:prstClr val="black">
                  <a:lumMod val="95000"/>
                  <a:lumOff val="5000"/>
                </a:prstClr>
              </a:solidFill>
            </a:endParaRPr>
          </a:p>
          <a:p>
            <a:pPr lvl="2">
              <a:buClr>
                <a:srgbClr val="F79646">
                  <a:lumMod val="75000"/>
                </a:srgbClr>
              </a:buClr>
            </a:pPr>
            <a:r>
              <a:rPr lang="en-CA" sz="2400" dirty="0">
                <a:solidFill>
                  <a:prstClr val="black">
                    <a:lumMod val="95000"/>
                    <a:lumOff val="5000"/>
                  </a:prstClr>
                </a:solidFill>
              </a:rPr>
              <a:t>TZD</a:t>
            </a:r>
          </a:p>
          <a:p>
            <a:pPr lvl="2">
              <a:buClr>
                <a:srgbClr val="F79646">
                  <a:lumMod val="75000"/>
                </a:srgbClr>
              </a:buClr>
            </a:pPr>
            <a:r>
              <a:rPr lang="en-CA" sz="2400" dirty="0" err="1">
                <a:solidFill>
                  <a:prstClr val="black">
                    <a:lumMod val="95000"/>
                    <a:lumOff val="5000"/>
                  </a:prstClr>
                </a:solidFill>
              </a:rPr>
              <a:t>Acarbose</a:t>
            </a:r>
            <a:endParaRPr lang="en-CA" sz="2400" dirty="0">
              <a:solidFill>
                <a:prstClr val="black">
                  <a:lumMod val="95000"/>
                  <a:lumOff val="5000"/>
                </a:prstClr>
              </a:solidFill>
            </a:endParaRPr>
          </a:p>
          <a:p>
            <a:pPr lvl="2">
              <a:buClr>
                <a:srgbClr val="F79646">
                  <a:lumMod val="75000"/>
                </a:srgbClr>
              </a:buClr>
            </a:pPr>
            <a:r>
              <a:rPr lang="en-CA" sz="2400" dirty="0">
                <a:solidFill>
                  <a:prstClr val="black">
                    <a:lumMod val="95000"/>
                    <a:lumOff val="5000"/>
                  </a:prstClr>
                </a:solidFill>
              </a:rPr>
              <a:t>Xenical</a:t>
            </a:r>
          </a:p>
          <a:p>
            <a:pPr lvl="2">
              <a:buClr>
                <a:srgbClr val="F79646">
                  <a:lumMod val="75000"/>
                </a:srgbClr>
              </a:buClr>
            </a:pPr>
            <a:r>
              <a:rPr lang="en-CA" sz="2400" dirty="0">
                <a:solidFill>
                  <a:prstClr val="black">
                    <a:lumMod val="95000"/>
                    <a:lumOff val="5000"/>
                  </a:prstClr>
                </a:solidFill>
              </a:rPr>
              <a:t>Insulin</a:t>
            </a:r>
          </a:p>
          <a:p>
            <a:pPr lvl="2">
              <a:buClr>
                <a:srgbClr val="F79646">
                  <a:lumMod val="75000"/>
                </a:srgbClr>
              </a:buClr>
            </a:pPr>
            <a:r>
              <a:rPr lang="en-CA" sz="2400" dirty="0" smtClean="0">
                <a:solidFill>
                  <a:prstClr val="black">
                    <a:lumMod val="95000"/>
                    <a:lumOff val="5000"/>
                  </a:prstClr>
                </a:solidFill>
              </a:rPr>
              <a:t>SGLT2</a:t>
            </a:r>
          </a:p>
          <a:p>
            <a:pPr lvl="2">
              <a:buClr>
                <a:srgbClr val="F79646">
                  <a:lumMod val="75000"/>
                </a:srgbClr>
              </a:buClr>
            </a:pPr>
            <a:r>
              <a:rPr lang="en-CA" sz="2400" dirty="0">
                <a:solidFill>
                  <a:prstClr val="black">
                    <a:lumMod val="95000"/>
                    <a:lumOff val="5000"/>
                  </a:prstClr>
                </a:solidFill>
              </a:rPr>
              <a:t>Dietary changes and physical activity</a:t>
            </a:r>
          </a:p>
          <a:p>
            <a:pPr lvl="1">
              <a:buClr>
                <a:srgbClr val="F79646">
                  <a:lumMod val="75000"/>
                </a:srgbClr>
              </a:buClr>
            </a:pPr>
            <a:endParaRPr lang="en-CA" dirty="0">
              <a:solidFill>
                <a:prstClr val="black">
                  <a:lumMod val="95000"/>
                  <a:lumOff val="5000"/>
                </a:prstClr>
              </a:solidFill>
            </a:endParaRPr>
          </a:p>
          <a:p>
            <a:endParaRPr lang="en-CA" dirty="0"/>
          </a:p>
        </p:txBody>
      </p:sp>
      <p:sp>
        <p:nvSpPr>
          <p:cNvPr id="2" name="Slide Number Placeholder 1"/>
          <p:cNvSpPr>
            <a:spLocks noGrp="1"/>
          </p:cNvSpPr>
          <p:nvPr>
            <p:ph type="sldNum" sz="quarter" idx="12"/>
          </p:nvPr>
        </p:nvSpPr>
        <p:spPr/>
        <p:txBody>
          <a:bodyPr/>
          <a:lstStyle/>
          <a:p>
            <a:fld id="{3FE1A873-9A61-4725-97A1-6983DABC3932}" type="slidenum">
              <a:rPr lang="en-CA" b="0" smtClean="0"/>
              <a:pPr/>
              <a:t>54</a:t>
            </a:fld>
            <a:endParaRPr lang="en-CA" b="0" dirty="0"/>
          </a:p>
        </p:txBody>
      </p:sp>
    </p:spTree>
    <p:extLst>
      <p:ext uri="{BB962C8B-B14F-4D97-AF65-F5344CB8AC3E}">
        <p14:creationId xmlns:p14="http://schemas.microsoft.com/office/powerpoint/2010/main" val="154999533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1A873-9A61-4725-97A1-6983DABC3932}" type="slidenum">
              <a:rPr lang="en-CA" b="0" smtClean="0"/>
              <a:pPr/>
              <a:t>55</a:t>
            </a:fld>
            <a:endParaRPr lang="en-CA" b="0" dirty="0"/>
          </a:p>
        </p:txBody>
      </p:sp>
      <p:pic>
        <p:nvPicPr>
          <p:cNvPr id="618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5" y="2409569"/>
            <a:ext cx="8782170" cy="20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336430" y="0"/>
            <a:ext cx="8807570" cy="655608"/>
          </a:xfrm>
          <a:prstGeom prst="rect">
            <a:avLst/>
          </a:prstGeom>
        </p:spPr>
        <p:txBody>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smtClean="0"/>
              <a:t>Case #1</a:t>
            </a:r>
            <a:endParaRPr lang="en-CA" b="1" dirty="0"/>
          </a:p>
        </p:txBody>
      </p:sp>
    </p:spTree>
    <p:extLst>
      <p:ext uri="{BB962C8B-B14F-4D97-AF65-F5344CB8AC3E}">
        <p14:creationId xmlns:p14="http://schemas.microsoft.com/office/powerpoint/2010/main" val="215759519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09" y="1364324"/>
            <a:ext cx="7593540" cy="4804990"/>
          </a:xfrm>
        </p:spPr>
        <p:txBody>
          <a:bodyPr>
            <a:normAutofit lnSpcReduction="10000"/>
          </a:bodyPr>
          <a:lstStyle/>
          <a:p>
            <a:pPr marL="0" indent="0">
              <a:buNone/>
            </a:pPr>
            <a:r>
              <a:rPr lang="en-CA" sz="3200" dirty="0" smtClean="0"/>
              <a:t>Issues and </a:t>
            </a:r>
            <a:r>
              <a:rPr lang="en-CA" sz="3200" dirty="0" smtClean="0"/>
              <a:t>concerns:</a:t>
            </a:r>
            <a:endParaRPr lang="en-CA" sz="3200" dirty="0" smtClean="0"/>
          </a:p>
          <a:p>
            <a:pPr marL="720000" lvl="2" indent="0">
              <a:buNone/>
            </a:pPr>
            <a:endParaRPr lang="en-CA" sz="2400" dirty="0" smtClean="0"/>
          </a:p>
          <a:p>
            <a:pPr lvl="2"/>
            <a:r>
              <a:rPr lang="en-CA" sz="2400" dirty="0" smtClean="0"/>
              <a:t>Does </a:t>
            </a:r>
            <a:r>
              <a:rPr lang="en-CA" sz="2400" dirty="0" smtClean="0"/>
              <a:t>not want insulin</a:t>
            </a:r>
          </a:p>
          <a:p>
            <a:pPr lvl="3"/>
            <a:r>
              <a:rPr lang="en-CA" sz="2400" dirty="0" smtClean="0"/>
              <a:t>Hectic work/life schedule</a:t>
            </a:r>
          </a:p>
          <a:p>
            <a:pPr lvl="3"/>
            <a:r>
              <a:rPr lang="en-CA" sz="2400" dirty="0" smtClean="0"/>
              <a:t>Meals erratic			</a:t>
            </a:r>
          </a:p>
          <a:p>
            <a:pPr lvl="2"/>
            <a:r>
              <a:rPr lang="en-CA" sz="2400" dirty="0" smtClean="0"/>
              <a:t>Boss makes her eat at </a:t>
            </a:r>
            <a:r>
              <a:rPr lang="en-CA" sz="2400" dirty="0" smtClean="0"/>
              <a:t>her </a:t>
            </a:r>
            <a:r>
              <a:rPr lang="en-CA" sz="2400" dirty="0" smtClean="0"/>
              <a:t>desk if she has time</a:t>
            </a:r>
          </a:p>
          <a:p>
            <a:pPr lvl="2"/>
            <a:r>
              <a:rPr lang="en-CA" sz="2400" dirty="0" smtClean="0"/>
              <a:t>Lives with daughter and food choices </a:t>
            </a:r>
            <a:r>
              <a:rPr lang="en-CA" sz="2400" dirty="0" smtClean="0"/>
              <a:t>are her </a:t>
            </a:r>
            <a:r>
              <a:rPr lang="en-CA" sz="2400" dirty="0" smtClean="0"/>
              <a:t>daughters</a:t>
            </a:r>
          </a:p>
          <a:p>
            <a:pPr lvl="2"/>
            <a:r>
              <a:rPr lang="en-CA" sz="2400" dirty="0" smtClean="0"/>
              <a:t>Metformin causes GI side effects over 1000mg per day</a:t>
            </a:r>
          </a:p>
          <a:p>
            <a:pPr lvl="2"/>
            <a:r>
              <a:rPr lang="en-CA" sz="2400" dirty="0" smtClean="0"/>
              <a:t>Not a fan of weight gain</a:t>
            </a:r>
          </a:p>
          <a:p>
            <a:pPr lvl="1"/>
            <a:endParaRPr lang="en-CA" dirty="0"/>
          </a:p>
        </p:txBody>
      </p:sp>
      <p:sp>
        <p:nvSpPr>
          <p:cNvPr id="4" name="Slide Number Placeholder 3"/>
          <p:cNvSpPr>
            <a:spLocks noGrp="1"/>
          </p:cNvSpPr>
          <p:nvPr>
            <p:ph type="sldNum" sz="quarter" idx="12"/>
          </p:nvPr>
        </p:nvSpPr>
        <p:spPr/>
        <p:txBody>
          <a:bodyPr/>
          <a:lstStyle/>
          <a:p>
            <a:fld id="{3FE1A873-9A61-4725-97A1-6983DABC3932}" type="slidenum">
              <a:rPr lang="en-CA" b="0" smtClean="0"/>
              <a:pPr/>
              <a:t>56</a:t>
            </a:fld>
            <a:endParaRPr lang="en-CA" b="0" dirty="0"/>
          </a:p>
        </p:txBody>
      </p:sp>
      <p:sp>
        <p:nvSpPr>
          <p:cNvPr id="5" name="Title 2"/>
          <p:cNvSpPr>
            <a:spLocks noGrp="1"/>
          </p:cNvSpPr>
          <p:nvPr>
            <p:ph type="title"/>
          </p:nvPr>
        </p:nvSpPr>
        <p:spPr>
          <a:xfrm>
            <a:off x="336430" y="0"/>
            <a:ext cx="8807570" cy="655608"/>
          </a:xfrm>
        </p:spPr>
        <p:txBody>
          <a:bodyPr/>
          <a:lstStyle/>
          <a:p>
            <a:pPr algn="ctr"/>
            <a:r>
              <a:rPr lang="en-CA" b="1" dirty="0" smtClean="0"/>
              <a:t>Case #1</a:t>
            </a:r>
            <a:endParaRPr lang="en-CA" b="1" dirty="0"/>
          </a:p>
        </p:txBody>
      </p:sp>
    </p:spTree>
    <p:extLst>
      <p:ext uri="{BB962C8B-B14F-4D97-AF65-F5344CB8AC3E}">
        <p14:creationId xmlns:p14="http://schemas.microsoft.com/office/powerpoint/2010/main" val="184224102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87442" y="1270153"/>
            <a:ext cx="6328764" cy="3925926"/>
          </a:xfrm>
        </p:spPr>
        <p:txBody>
          <a:bodyPr/>
          <a:lstStyle/>
          <a:p>
            <a:pPr marL="0" indent="0">
              <a:buNone/>
            </a:pPr>
            <a:r>
              <a:rPr lang="en-CA" sz="3200" dirty="0" smtClean="0"/>
              <a:t>Patient </a:t>
            </a:r>
            <a:r>
              <a:rPr lang="en-CA" sz="3200" dirty="0" smtClean="0"/>
              <a:t>P:</a:t>
            </a:r>
            <a:endParaRPr lang="en-CA" sz="3200" dirty="0" smtClean="0"/>
          </a:p>
          <a:p>
            <a:pPr marL="720000" lvl="2" indent="0">
              <a:buNone/>
            </a:pPr>
            <a:endParaRPr lang="en-CA" sz="2400" dirty="0" smtClean="0"/>
          </a:p>
          <a:p>
            <a:pPr lvl="2"/>
            <a:r>
              <a:rPr lang="en-CA" sz="2400" dirty="0" smtClean="0"/>
              <a:t>Female</a:t>
            </a:r>
            <a:r>
              <a:rPr lang="en-CA" sz="2400" dirty="0" smtClean="0"/>
              <a:t>, 48 years old</a:t>
            </a:r>
          </a:p>
          <a:p>
            <a:pPr lvl="2"/>
            <a:r>
              <a:rPr lang="en-CA" sz="2400" dirty="0" smtClean="0"/>
              <a:t>Type 2 diabetes</a:t>
            </a:r>
          </a:p>
          <a:p>
            <a:pPr lvl="2"/>
            <a:r>
              <a:rPr lang="en-CA" sz="2400" dirty="0" smtClean="0"/>
              <a:t>Obese</a:t>
            </a:r>
          </a:p>
          <a:p>
            <a:pPr lvl="2"/>
            <a:r>
              <a:rPr lang="en-CA" sz="2400" dirty="0" smtClean="0"/>
              <a:t>Chronic pain, fibromyalgia, osteopenia</a:t>
            </a:r>
            <a:endParaRPr lang="en-CA" sz="2400" dirty="0"/>
          </a:p>
        </p:txBody>
      </p:sp>
      <p:sp>
        <p:nvSpPr>
          <p:cNvPr id="2" name="Slide Number Placeholder 1"/>
          <p:cNvSpPr>
            <a:spLocks noGrp="1"/>
          </p:cNvSpPr>
          <p:nvPr>
            <p:ph type="sldNum" sz="quarter" idx="12"/>
          </p:nvPr>
        </p:nvSpPr>
        <p:spPr/>
        <p:txBody>
          <a:bodyPr/>
          <a:lstStyle/>
          <a:p>
            <a:fld id="{3FE1A873-9A61-4725-97A1-6983DABC3932}" type="slidenum">
              <a:rPr lang="en-CA" b="0" smtClean="0"/>
              <a:pPr/>
              <a:t>57</a:t>
            </a:fld>
            <a:endParaRPr lang="en-CA" b="0" dirty="0"/>
          </a:p>
        </p:txBody>
      </p:sp>
      <p:sp>
        <p:nvSpPr>
          <p:cNvPr id="5"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Case #2</a:t>
            </a:r>
            <a:endParaRPr lang="en-CA" b="1" dirty="0"/>
          </a:p>
        </p:txBody>
      </p:sp>
    </p:spTree>
    <p:extLst>
      <p:ext uri="{BB962C8B-B14F-4D97-AF65-F5344CB8AC3E}">
        <p14:creationId xmlns:p14="http://schemas.microsoft.com/office/powerpoint/2010/main" val="24809053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1A873-9A61-4725-97A1-6983DABC3932}" type="slidenum">
              <a:rPr lang="en-CA" b="0" smtClean="0"/>
              <a:pPr/>
              <a:t>58</a:t>
            </a:fld>
            <a:endParaRPr lang="en-CA" b="0" dirty="0"/>
          </a:p>
        </p:txBody>
      </p:sp>
      <p:graphicFrame>
        <p:nvGraphicFramePr>
          <p:cNvPr id="3" name="Table 2"/>
          <p:cNvGraphicFramePr>
            <a:graphicFrameLocks noGrp="1"/>
          </p:cNvGraphicFramePr>
          <p:nvPr>
            <p:extLst>
              <p:ext uri="{D42A27DB-BD31-4B8C-83A1-F6EECF244321}">
                <p14:modId xmlns:p14="http://schemas.microsoft.com/office/powerpoint/2010/main" val="466055290"/>
              </p:ext>
            </p:extLst>
          </p:nvPr>
        </p:nvGraphicFramePr>
        <p:xfrm>
          <a:off x="326339" y="1013245"/>
          <a:ext cx="8540750" cy="5120639"/>
        </p:xfrm>
        <a:graphic>
          <a:graphicData uri="http://schemas.openxmlformats.org/drawingml/2006/table">
            <a:tbl>
              <a:tblPr firstRow="1" firstCol="1" lastRow="1" lastCol="1" bandRow="1" bandCol="1"/>
              <a:tblGrid>
                <a:gridCol w="1688467"/>
                <a:gridCol w="2754430"/>
                <a:gridCol w="4097853"/>
              </a:tblGrid>
              <a:tr h="206976">
                <a:tc>
                  <a:txBody>
                    <a:bodyPr/>
                    <a:lstStyle/>
                    <a:p>
                      <a:pPr algn="l">
                        <a:spcAft>
                          <a:spcPts val="0"/>
                        </a:spcAft>
                      </a:pPr>
                      <a:r>
                        <a:rPr lang="en-US" sz="1400" dirty="0">
                          <a:effectLst/>
                          <a:latin typeface="Times New Roman"/>
                          <a:ea typeface="Times New Roman"/>
                        </a:rPr>
                        <a:t>Blood sugar</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Metformin</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1000mg twice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dirty="0">
                          <a:effectLst/>
                          <a:latin typeface="Times New Roman"/>
                          <a:ea typeface="Times New Roman"/>
                        </a:rPr>
                        <a:t>Blood sugar</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err="1">
                          <a:effectLst/>
                          <a:latin typeface="Times New Roman"/>
                          <a:ea typeface="Times New Roman"/>
                        </a:rPr>
                        <a:t>Gliclazide</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30mg MR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Blood pressure</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err="1">
                          <a:effectLst/>
                          <a:latin typeface="Times New Roman"/>
                          <a:ea typeface="Times New Roman"/>
                        </a:rPr>
                        <a:t>Telmisartan</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40mg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Water pill</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err="1">
                          <a:effectLst/>
                          <a:latin typeface="Times New Roman"/>
                          <a:ea typeface="Times New Roman"/>
                        </a:rPr>
                        <a:t>Amiloride</a:t>
                      </a:r>
                      <a:r>
                        <a:rPr lang="en-US" sz="1400" dirty="0">
                          <a:effectLst/>
                          <a:latin typeface="Times New Roman"/>
                          <a:ea typeface="Times New Roman"/>
                        </a:rPr>
                        <a:t> and hydrochlorothiazide</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5mg/50mg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Cholesterol</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Rosuvastatin</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rPr>
                        <a:t>20mg daily</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Stomach</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Rabeprazole</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20mg daily</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Pain</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Naproxen</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rPr>
                        <a:t>500mg daily</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Iron</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Ferrous fumarate</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300mg twice daily</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Vitamin C</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1000mg</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Coenzyme Q-10</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1 or 2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Cranberry </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Once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Calcium/magnesium</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1-2 daily (Jamieson brand)</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Vitamin D</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1000 units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Omega 3</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Wild fish oil blend</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Quercetin</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rPr>
                        <a:t> </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Asthma</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Advair</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250mcg inhaler 2 puffs twice daily</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Nose</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Omnaris</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rPr>
                        <a:t>Used when has a cold</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Centrum select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Adult 50plus once daily</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Vitalux</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rPr>
                        <a:t>For eye health</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Glucosamine/chondroitin/MSM</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3 daily</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Melatonin</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rPr>
                        <a:t>5mg before bed</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Digestive enzymes</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Webber </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06976">
                <a:tc>
                  <a:txBody>
                    <a:bodyPr/>
                    <a:lstStyle/>
                    <a:p>
                      <a:pPr algn="l">
                        <a:spcAft>
                          <a:spcPts val="0"/>
                        </a:spcAft>
                      </a:pPr>
                      <a:r>
                        <a:rPr lang="en-US" sz="1400">
                          <a:effectLst/>
                          <a:latin typeface="Times New Roman"/>
                          <a:ea typeface="Times New Roman"/>
                        </a:rPr>
                        <a:t>Supplement</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rPr>
                        <a:t>Chromium</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rPr>
                        <a:t>500mcg once daily</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76">
                <a:tc>
                  <a:txBody>
                    <a:bodyPr/>
                    <a:lstStyle/>
                    <a:p>
                      <a:pPr algn="l">
                        <a:spcAft>
                          <a:spcPts val="0"/>
                        </a:spcAft>
                      </a:pPr>
                      <a:r>
                        <a:rPr lang="en-US" sz="1400">
                          <a:effectLst/>
                          <a:latin typeface="Times New Roman"/>
                          <a:ea typeface="Times New Roman"/>
                        </a:rPr>
                        <a:t> </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a:effectLst/>
                          <a:latin typeface="Times New Roman"/>
                          <a:ea typeface="Times New Roman"/>
                        </a:rPr>
                        <a:t>Zeal</a:t>
                      </a:r>
                      <a:endParaRPr lang="en-CA" sz="140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400" dirty="0">
                          <a:effectLst/>
                          <a:latin typeface="Times New Roman"/>
                          <a:ea typeface="Times New Roman"/>
                        </a:rPr>
                        <a:t>Nutrient supplement</a:t>
                      </a:r>
                      <a:endParaRPr lang="en-CA" sz="140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Tree>
    <p:extLst>
      <p:ext uri="{BB962C8B-B14F-4D97-AF65-F5344CB8AC3E}">
        <p14:creationId xmlns:p14="http://schemas.microsoft.com/office/powerpoint/2010/main" val="34382743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1A873-9A61-4725-97A1-6983DABC3932}" type="slidenum">
              <a:rPr lang="en-CA" b="0" smtClean="0"/>
              <a:pPr/>
              <a:t>59</a:t>
            </a:fld>
            <a:endParaRPr lang="en-CA" b="0" dirty="0"/>
          </a:p>
        </p:txBody>
      </p:sp>
      <p:pic>
        <p:nvPicPr>
          <p:cNvPr id="614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78" y="2113005"/>
            <a:ext cx="8552199" cy="264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045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76" y="2677565"/>
            <a:ext cx="8807570" cy="655608"/>
          </a:xfrm>
        </p:spPr>
        <p:txBody>
          <a:bodyPr>
            <a:noAutofit/>
          </a:bodyPr>
          <a:lstStyle/>
          <a:p>
            <a:pPr algn="ctr"/>
            <a:r>
              <a:rPr lang="en-US" sz="6000" b="1" dirty="0" smtClean="0">
                <a:solidFill>
                  <a:srgbClr val="000000"/>
                </a:solidFill>
              </a:rPr>
              <a:t>QUICK REVIEW</a:t>
            </a:r>
            <a:endParaRPr lang="en-US" sz="6000" b="1" dirty="0">
              <a:solidFill>
                <a:srgbClr val="000000"/>
              </a:solidFill>
            </a:endParaRPr>
          </a:p>
        </p:txBody>
      </p:sp>
      <p:sp>
        <p:nvSpPr>
          <p:cNvPr id="4"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6</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146320446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1A873-9A61-4725-97A1-6983DABC3932}" type="slidenum">
              <a:rPr lang="en-CA" b="0" smtClean="0"/>
              <a:pPr/>
              <a:t>60</a:t>
            </a:fld>
            <a:endParaRPr lang="en-CA" b="0" dirty="0"/>
          </a:p>
        </p:txBody>
      </p:sp>
      <p:sp>
        <p:nvSpPr>
          <p:cNvPr id="6"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Case #2</a:t>
            </a:r>
            <a:endParaRPr lang="en-CA" b="1" dirty="0"/>
          </a:p>
        </p:txBody>
      </p:sp>
      <p:sp>
        <p:nvSpPr>
          <p:cNvPr id="8" name="Content Placeholder 3"/>
          <p:cNvSpPr txBox="1">
            <a:spLocks/>
          </p:cNvSpPr>
          <p:nvPr/>
        </p:nvSpPr>
        <p:spPr>
          <a:xfrm>
            <a:off x="1555489" y="1138188"/>
            <a:ext cx="6774108" cy="5196079"/>
          </a:xfrm>
          <a:prstGeom prst="rect">
            <a:avLst/>
          </a:prstGeom>
        </p:spPr>
        <p:txBody>
          <a:bodyPr vert="horz" lIns="91440" tIns="45720" rIns="91440" bIns="45720" rtlCol="0">
            <a:normAutofit lnSpcReduction="10000"/>
          </a:bodyPr>
          <a:lstStyle>
            <a:lvl1pPr marL="180000" indent="-180000" algn="l" defTabSz="914400" rtl="0" eaLnBrk="1" latinLnBrk="0" hangingPunct="1">
              <a:spcBef>
                <a:spcPct val="20000"/>
              </a:spcBef>
              <a:buClr>
                <a:schemeClr val="accent6">
                  <a:lumMod val="75000"/>
                </a:schemeClr>
              </a:buClr>
              <a:buFont typeface="Arial" pitchFamily="34" charset="0"/>
              <a:buChar char="•"/>
              <a:defRPr sz="2400" kern="1200">
                <a:solidFill>
                  <a:schemeClr val="tx1">
                    <a:lumMod val="95000"/>
                    <a:lumOff val="5000"/>
                  </a:schemeClr>
                </a:solidFill>
                <a:latin typeface="Futura Std Book" pitchFamily="34" charset="0"/>
                <a:ea typeface="+mn-ea"/>
                <a:cs typeface="+mn-cs"/>
              </a:defRPr>
            </a:lvl1pPr>
            <a:lvl2pPr marL="54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2pPr>
            <a:lvl3pPr marL="90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3pPr>
            <a:lvl4pPr marL="126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4pPr>
            <a:lvl5pPr marL="1620000" indent="-180000" algn="l" defTabSz="914400" rtl="0" eaLnBrk="1" latinLnBrk="0" hangingPunct="1">
              <a:spcBef>
                <a:spcPct val="20000"/>
              </a:spcBef>
              <a:buClr>
                <a:schemeClr val="accent6">
                  <a:lumMod val="75000"/>
                </a:schemeClr>
              </a:buClr>
              <a:buFont typeface="Arial" pitchFamily="34" charset="0"/>
              <a:buChar char="•"/>
              <a:defRPr sz="1800" kern="1200">
                <a:solidFill>
                  <a:schemeClr val="tx1">
                    <a:lumMod val="95000"/>
                    <a:lumOff val="5000"/>
                  </a:schemeClr>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79646">
                  <a:lumMod val="75000"/>
                </a:srgbClr>
              </a:buClr>
              <a:buFont typeface="Arial" pitchFamily="34" charset="0"/>
              <a:buNone/>
            </a:pPr>
            <a:r>
              <a:rPr lang="en-CA" sz="3200" dirty="0" smtClean="0">
                <a:solidFill>
                  <a:prstClr val="black">
                    <a:lumMod val="95000"/>
                    <a:lumOff val="5000"/>
                  </a:prstClr>
                </a:solidFill>
              </a:rPr>
              <a:t>Options?</a:t>
            </a:r>
          </a:p>
          <a:p>
            <a:pPr marL="720000" lvl="2" indent="0">
              <a:buClr>
                <a:srgbClr val="F79646">
                  <a:lumMod val="75000"/>
                </a:srgbClr>
              </a:buClr>
              <a:buFont typeface="Arial" pitchFamily="34" charset="0"/>
              <a:buNone/>
            </a:pPr>
            <a:endParaRPr lang="en-CA" sz="2400" dirty="0" smtClean="0">
              <a:solidFill>
                <a:prstClr val="black">
                  <a:lumMod val="95000"/>
                  <a:lumOff val="5000"/>
                </a:prstClr>
              </a:solidFill>
            </a:endParaRPr>
          </a:p>
          <a:p>
            <a:pPr lvl="2">
              <a:buClr>
                <a:srgbClr val="F79646">
                  <a:lumMod val="75000"/>
                </a:srgbClr>
              </a:buClr>
            </a:pPr>
            <a:r>
              <a:rPr lang="en-CA" sz="2400" dirty="0" smtClean="0">
                <a:solidFill>
                  <a:prstClr val="black">
                    <a:lumMod val="95000"/>
                    <a:lumOff val="5000"/>
                  </a:prstClr>
                </a:solidFill>
              </a:rPr>
              <a:t>Increase </a:t>
            </a:r>
            <a:r>
              <a:rPr lang="en-CA" sz="2400" dirty="0" err="1" smtClean="0">
                <a:solidFill>
                  <a:prstClr val="black">
                    <a:lumMod val="95000"/>
                    <a:lumOff val="5000"/>
                  </a:prstClr>
                </a:solidFill>
              </a:rPr>
              <a:t>Gliclazide</a:t>
            </a:r>
            <a:r>
              <a:rPr lang="en-CA" sz="2400" dirty="0" smtClean="0">
                <a:solidFill>
                  <a:prstClr val="black">
                    <a:lumMod val="95000"/>
                    <a:lumOff val="5000"/>
                  </a:prstClr>
                </a:solidFill>
              </a:rPr>
              <a:t> </a:t>
            </a:r>
          </a:p>
          <a:p>
            <a:pPr lvl="2">
              <a:buClr>
                <a:srgbClr val="F79646">
                  <a:lumMod val="75000"/>
                </a:srgbClr>
              </a:buClr>
            </a:pPr>
            <a:r>
              <a:rPr lang="en-CA" sz="2400" dirty="0" err="1" smtClean="0">
                <a:solidFill>
                  <a:prstClr val="black">
                    <a:lumMod val="95000"/>
                    <a:lumOff val="5000"/>
                  </a:prstClr>
                </a:solidFill>
              </a:rPr>
              <a:t>Incretin</a:t>
            </a:r>
            <a:endParaRPr lang="en-CA" sz="2400" dirty="0" smtClean="0">
              <a:solidFill>
                <a:prstClr val="black">
                  <a:lumMod val="95000"/>
                  <a:lumOff val="5000"/>
                </a:prstClr>
              </a:solidFill>
            </a:endParaRPr>
          </a:p>
          <a:p>
            <a:pPr lvl="3">
              <a:buClr>
                <a:srgbClr val="F79646">
                  <a:lumMod val="75000"/>
                </a:srgbClr>
              </a:buClr>
            </a:pPr>
            <a:r>
              <a:rPr lang="en-CA" sz="2400" dirty="0" smtClean="0">
                <a:solidFill>
                  <a:prstClr val="black">
                    <a:lumMod val="95000"/>
                    <a:lumOff val="5000"/>
                  </a:prstClr>
                </a:solidFill>
              </a:rPr>
              <a:t>DPP4</a:t>
            </a:r>
          </a:p>
          <a:p>
            <a:pPr lvl="3">
              <a:buClr>
                <a:srgbClr val="F79646">
                  <a:lumMod val="75000"/>
                </a:srgbClr>
              </a:buClr>
            </a:pPr>
            <a:r>
              <a:rPr lang="en-CA" sz="2400" dirty="0" smtClean="0">
                <a:solidFill>
                  <a:prstClr val="black">
                    <a:lumMod val="95000"/>
                    <a:lumOff val="5000"/>
                  </a:prstClr>
                </a:solidFill>
              </a:rPr>
              <a:t>GLP-1</a:t>
            </a:r>
          </a:p>
          <a:p>
            <a:pPr lvl="2">
              <a:buClr>
                <a:srgbClr val="F79646">
                  <a:lumMod val="75000"/>
                </a:srgbClr>
              </a:buClr>
            </a:pPr>
            <a:r>
              <a:rPr lang="en-CA" sz="2400" dirty="0" smtClean="0">
                <a:solidFill>
                  <a:prstClr val="black">
                    <a:lumMod val="95000"/>
                    <a:lumOff val="5000"/>
                  </a:prstClr>
                </a:solidFill>
              </a:rPr>
              <a:t>TZD</a:t>
            </a:r>
          </a:p>
          <a:p>
            <a:pPr lvl="2">
              <a:buClr>
                <a:srgbClr val="F79646">
                  <a:lumMod val="75000"/>
                </a:srgbClr>
              </a:buClr>
            </a:pPr>
            <a:r>
              <a:rPr lang="en-CA" sz="2400" dirty="0" err="1" smtClean="0">
                <a:solidFill>
                  <a:prstClr val="black">
                    <a:lumMod val="95000"/>
                    <a:lumOff val="5000"/>
                  </a:prstClr>
                </a:solidFill>
              </a:rPr>
              <a:t>Acarbose</a:t>
            </a:r>
            <a:endParaRPr lang="en-CA" sz="2400" dirty="0" smtClean="0">
              <a:solidFill>
                <a:prstClr val="black">
                  <a:lumMod val="95000"/>
                  <a:lumOff val="5000"/>
                </a:prstClr>
              </a:solidFill>
            </a:endParaRPr>
          </a:p>
          <a:p>
            <a:pPr lvl="2">
              <a:buClr>
                <a:srgbClr val="F79646">
                  <a:lumMod val="75000"/>
                </a:srgbClr>
              </a:buClr>
            </a:pPr>
            <a:r>
              <a:rPr lang="en-CA" sz="2400" dirty="0" err="1" smtClean="0">
                <a:solidFill>
                  <a:prstClr val="black">
                    <a:lumMod val="95000"/>
                    <a:lumOff val="5000"/>
                  </a:prstClr>
                </a:solidFill>
              </a:rPr>
              <a:t>Xenical</a:t>
            </a:r>
            <a:endParaRPr lang="en-CA" sz="2400" dirty="0" smtClean="0">
              <a:solidFill>
                <a:prstClr val="black">
                  <a:lumMod val="95000"/>
                  <a:lumOff val="5000"/>
                </a:prstClr>
              </a:solidFill>
            </a:endParaRPr>
          </a:p>
          <a:p>
            <a:pPr lvl="2">
              <a:buClr>
                <a:srgbClr val="F79646">
                  <a:lumMod val="75000"/>
                </a:srgbClr>
              </a:buClr>
            </a:pPr>
            <a:r>
              <a:rPr lang="en-CA" sz="2400" dirty="0" smtClean="0">
                <a:solidFill>
                  <a:prstClr val="black">
                    <a:lumMod val="95000"/>
                    <a:lumOff val="5000"/>
                  </a:prstClr>
                </a:solidFill>
              </a:rPr>
              <a:t>Insulin</a:t>
            </a:r>
          </a:p>
          <a:p>
            <a:pPr lvl="2">
              <a:buClr>
                <a:srgbClr val="F79646">
                  <a:lumMod val="75000"/>
                </a:srgbClr>
              </a:buClr>
            </a:pPr>
            <a:r>
              <a:rPr lang="en-CA" sz="2400" dirty="0" smtClean="0">
                <a:solidFill>
                  <a:prstClr val="black">
                    <a:lumMod val="95000"/>
                    <a:lumOff val="5000"/>
                  </a:prstClr>
                </a:solidFill>
              </a:rPr>
              <a:t>SGLT2</a:t>
            </a:r>
          </a:p>
          <a:p>
            <a:pPr lvl="2">
              <a:buClr>
                <a:srgbClr val="F79646">
                  <a:lumMod val="75000"/>
                </a:srgbClr>
              </a:buClr>
            </a:pPr>
            <a:r>
              <a:rPr lang="en-CA" sz="2400" dirty="0" smtClean="0">
                <a:solidFill>
                  <a:prstClr val="black">
                    <a:lumMod val="95000"/>
                    <a:lumOff val="5000"/>
                  </a:prstClr>
                </a:solidFill>
              </a:rPr>
              <a:t>Dietary changes and physical activity</a:t>
            </a:r>
          </a:p>
          <a:p>
            <a:pPr lvl="1">
              <a:buClr>
                <a:srgbClr val="F79646">
                  <a:lumMod val="75000"/>
                </a:srgbClr>
              </a:buClr>
            </a:pPr>
            <a:endParaRPr lang="en-CA" dirty="0" smtClean="0">
              <a:solidFill>
                <a:prstClr val="black">
                  <a:lumMod val="95000"/>
                  <a:lumOff val="5000"/>
                </a:prstClr>
              </a:solidFill>
            </a:endParaRPr>
          </a:p>
          <a:p>
            <a:endParaRPr lang="en-CA" dirty="0"/>
          </a:p>
        </p:txBody>
      </p:sp>
    </p:spTree>
    <p:extLst>
      <p:ext uri="{BB962C8B-B14F-4D97-AF65-F5344CB8AC3E}">
        <p14:creationId xmlns:p14="http://schemas.microsoft.com/office/powerpoint/2010/main" val="190833699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1A873-9A61-4725-97A1-6983DABC3932}" type="slidenum">
              <a:rPr lang="en-CA" b="0" smtClean="0"/>
              <a:pPr/>
              <a:t>61</a:t>
            </a:fld>
            <a:endParaRPr lang="en-CA" b="0" dirty="0"/>
          </a:p>
        </p:txBody>
      </p:sp>
      <p:pic>
        <p:nvPicPr>
          <p:cNvPr id="6164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25" y="2520778"/>
            <a:ext cx="8900101" cy="208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Case #2</a:t>
            </a:r>
            <a:endParaRPr lang="en-CA" b="1" dirty="0"/>
          </a:p>
        </p:txBody>
      </p:sp>
    </p:spTree>
    <p:extLst>
      <p:ext uri="{BB962C8B-B14F-4D97-AF65-F5344CB8AC3E}">
        <p14:creationId xmlns:p14="http://schemas.microsoft.com/office/powerpoint/2010/main" val="272839974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75086" y="1138189"/>
            <a:ext cx="7235947" cy="5053957"/>
          </a:xfrm>
        </p:spPr>
        <p:txBody>
          <a:bodyPr/>
          <a:lstStyle/>
          <a:p>
            <a:pPr marL="0" indent="0">
              <a:buNone/>
            </a:pPr>
            <a:r>
              <a:rPr lang="en-CA" sz="3200" dirty="0" smtClean="0"/>
              <a:t>Issues and </a:t>
            </a:r>
            <a:r>
              <a:rPr lang="en-CA" sz="3200" dirty="0" smtClean="0"/>
              <a:t>concerns:</a:t>
            </a:r>
            <a:endParaRPr lang="en-CA" sz="3200" dirty="0" smtClean="0"/>
          </a:p>
          <a:p>
            <a:pPr lvl="1"/>
            <a:r>
              <a:rPr lang="en-CA" sz="2400" dirty="0" smtClean="0"/>
              <a:t>Weight gain</a:t>
            </a:r>
          </a:p>
          <a:p>
            <a:pPr lvl="1"/>
            <a:r>
              <a:rPr lang="en-CA" sz="2400" dirty="0" smtClean="0"/>
              <a:t>Levels improved, but then got worse again</a:t>
            </a:r>
          </a:p>
          <a:p>
            <a:pPr lvl="1"/>
            <a:r>
              <a:rPr lang="en-CA" sz="2400" dirty="0" smtClean="0"/>
              <a:t>I don’t want insulin </a:t>
            </a:r>
          </a:p>
          <a:p>
            <a:pPr lvl="2"/>
            <a:r>
              <a:rPr lang="en-CA" sz="2400" dirty="0" smtClean="0"/>
              <a:t>I don’t like needles</a:t>
            </a:r>
          </a:p>
          <a:p>
            <a:pPr lvl="2"/>
            <a:r>
              <a:rPr lang="en-CA" sz="2400" dirty="0" smtClean="0"/>
              <a:t>I don’t want to gain wait</a:t>
            </a:r>
          </a:p>
          <a:p>
            <a:pPr lvl="1"/>
            <a:r>
              <a:rPr lang="en-CA" sz="2400" dirty="0" smtClean="0"/>
              <a:t>I </a:t>
            </a:r>
            <a:r>
              <a:rPr lang="en-CA" sz="2400" dirty="0" smtClean="0"/>
              <a:t>thought </a:t>
            </a:r>
            <a:r>
              <a:rPr lang="en-CA" sz="2400" dirty="0" smtClean="0"/>
              <a:t>sugar was bad for my kidney</a:t>
            </a:r>
          </a:p>
          <a:p>
            <a:pPr lvl="1"/>
            <a:r>
              <a:rPr lang="en-CA" sz="2400" dirty="0" smtClean="0"/>
              <a:t>Then can I eat whatever I want?</a:t>
            </a:r>
          </a:p>
          <a:p>
            <a:pPr lvl="1"/>
            <a:endParaRPr lang="en-CA" dirty="0"/>
          </a:p>
          <a:p>
            <a:pPr marL="0" indent="0">
              <a:buNone/>
            </a:pPr>
            <a:r>
              <a:rPr lang="en-CA" sz="3200" dirty="0" smtClean="0"/>
              <a:t>What do we want to do?</a:t>
            </a:r>
            <a:endParaRPr lang="en-CA" sz="3200" dirty="0"/>
          </a:p>
        </p:txBody>
      </p:sp>
      <p:sp>
        <p:nvSpPr>
          <p:cNvPr id="2" name="Slide Number Placeholder 1"/>
          <p:cNvSpPr>
            <a:spLocks noGrp="1"/>
          </p:cNvSpPr>
          <p:nvPr>
            <p:ph type="sldNum" sz="quarter" idx="12"/>
          </p:nvPr>
        </p:nvSpPr>
        <p:spPr/>
        <p:txBody>
          <a:bodyPr/>
          <a:lstStyle/>
          <a:p>
            <a:fld id="{3FE1A873-9A61-4725-97A1-6983DABC3932}" type="slidenum">
              <a:rPr lang="en-CA" b="0" smtClean="0"/>
              <a:pPr/>
              <a:t>62</a:t>
            </a:fld>
            <a:endParaRPr lang="en-CA" b="0" dirty="0"/>
          </a:p>
        </p:txBody>
      </p:sp>
      <p:sp>
        <p:nvSpPr>
          <p:cNvPr id="5"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Case #2</a:t>
            </a:r>
            <a:endParaRPr lang="en-CA" b="1" dirty="0"/>
          </a:p>
        </p:txBody>
      </p:sp>
    </p:spTree>
    <p:extLst>
      <p:ext uri="{BB962C8B-B14F-4D97-AF65-F5344CB8AC3E}">
        <p14:creationId xmlns:p14="http://schemas.microsoft.com/office/powerpoint/2010/main" val="296017086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1A873-9A61-4725-97A1-6983DABC3932}" type="slidenum">
              <a:rPr lang="en-CA" b="0" smtClean="0"/>
              <a:pPr/>
              <a:t>63</a:t>
            </a:fld>
            <a:endParaRPr lang="en-CA" b="0" dirty="0"/>
          </a:p>
        </p:txBody>
      </p:sp>
      <p:pic>
        <p:nvPicPr>
          <p:cNvPr id="6123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32" y="1594022"/>
            <a:ext cx="9790666" cy="307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Case #2</a:t>
            </a:r>
            <a:endParaRPr lang="en-CA" b="1" dirty="0"/>
          </a:p>
        </p:txBody>
      </p:sp>
    </p:spTree>
    <p:extLst>
      <p:ext uri="{BB962C8B-B14F-4D97-AF65-F5344CB8AC3E}">
        <p14:creationId xmlns:p14="http://schemas.microsoft.com/office/powerpoint/2010/main" val="2235666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53419" y="1133387"/>
            <a:ext cx="6741120" cy="5101910"/>
          </a:xfrm>
        </p:spPr>
        <p:txBody>
          <a:bodyPr/>
          <a:lstStyle/>
          <a:p>
            <a:pPr marL="0" indent="0">
              <a:buNone/>
            </a:pPr>
            <a:r>
              <a:rPr lang="en-CA" sz="3200" dirty="0" smtClean="0"/>
              <a:t>Patient </a:t>
            </a:r>
            <a:r>
              <a:rPr lang="en-CA" sz="3200" dirty="0" smtClean="0"/>
              <a:t>D:</a:t>
            </a:r>
            <a:endParaRPr lang="en-CA" sz="3200" dirty="0" smtClean="0"/>
          </a:p>
          <a:p>
            <a:pPr marL="360000" lvl="1" indent="0">
              <a:buNone/>
            </a:pPr>
            <a:endParaRPr lang="en-CA" dirty="0" smtClean="0"/>
          </a:p>
          <a:p>
            <a:pPr lvl="1"/>
            <a:r>
              <a:rPr lang="en-CA" sz="2400" dirty="0" smtClean="0"/>
              <a:t>Male</a:t>
            </a:r>
            <a:r>
              <a:rPr lang="en-CA" sz="2400" dirty="0" smtClean="0"/>
              <a:t>, 64</a:t>
            </a:r>
          </a:p>
          <a:p>
            <a:pPr lvl="1"/>
            <a:r>
              <a:rPr lang="en-CA" sz="2400" dirty="0" smtClean="0"/>
              <a:t>Type 2 diabetes</a:t>
            </a:r>
          </a:p>
          <a:p>
            <a:pPr lvl="1"/>
            <a:r>
              <a:rPr lang="en-CA" sz="2400" dirty="0" smtClean="0"/>
              <a:t>Overweight</a:t>
            </a:r>
          </a:p>
          <a:p>
            <a:pPr lvl="1"/>
            <a:r>
              <a:rPr lang="en-CA" sz="2400" dirty="0" smtClean="0"/>
              <a:t>Chronic </a:t>
            </a:r>
            <a:r>
              <a:rPr lang="en-CA" sz="2400" dirty="0" smtClean="0"/>
              <a:t>pain</a:t>
            </a:r>
            <a:endParaRPr lang="en-CA" sz="2400" dirty="0" smtClean="0"/>
          </a:p>
        </p:txBody>
      </p:sp>
      <p:sp>
        <p:nvSpPr>
          <p:cNvPr id="2" name="Slide Number Placeholder 1"/>
          <p:cNvSpPr>
            <a:spLocks noGrp="1"/>
          </p:cNvSpPr>
          <p:nvPr>
            <p:ph type="sldNum" sz="quarter" idx="12"/>
          </p:nvPr>
        </p:nvSpPr>
        <p:spPr/>
        <p:txBody>
          <a:bodyPr/>
          <a:lstStyle/>
          <a:p>
            <a:fld id="{3FE1A873-9A61-4725-97A1-6983DABC3932}" type="slidenum">
              <a:rPr lang="en-CA" b="0" smtClean="0"/>
              <a:pPr/>
              <a:t>64</a:t>
            </a:fld>
            <a:endParaRPr lang="en-CA" b="0" dirty="0"/>
          </a:p>
        </p:txBody>
      </p:sp>
      <p:sp>
        <p:nvSpPr>
          <p:cNvPr id="5"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Bonus case</a:t>
            </a:r>
            <a:endParaRPr lang="en-CA" b="1" dirty="0"/>
          </a:p>
        </p:txBody>
      </p:sp>
    </p:spTree>
    <p:extLst>
      <p:ext uri="{BB962C8B-B14F-4D97-AF65-F5344CB8AC3E}">
        <p14:creationId xmlns:p14="http://schemas.microsoft.com/office/powerpoint/2010/main" val="2990377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55198590"/>
              </p:ext>
            </p:extLst>
          </p:nvPr>
        </p:nvGraphicFramePr>
        <p:xfrm>
          <a:off x="301625" y="1075047"/>
          <a:ext cx="8540750" cy="4992120"/>
        </p:xfrm>
        <a:graphic>
          <a:graphicData uri="http://schemas.openxmlformats.org/drawingml/2006/table">
            <a:tbl>
              <a:tblPr firstRow="1" firstCol="1" lastRow="1" lastCol="1" bandRow="1" bandCol="1"/>
              <a:tblGrid>
                <a:gridCol w="1688467"/>
                <a:gridCol w="2754430"/>
                <a:gridCol w="4097853"/>
              </a:tblGrid>
              <a:tr h="277340">
                <a:tc>
                  <a:txBody>
                    <a:bodyPr/>
                    <a:lstStyle/>
                    <a:p>
                      <a:pPr algn="l">
                        <a:spcAft>
                          <a:spcPts val="0"/>
                        </a:spcAft>
                      </a:pPr>
                      <a:r>
                        <a:rPr lang="en-US" sz="1600" baseline="0">
                          <a:effectLst/>
                          <a:latin typeface="Times New Roman"/>
                          <a:ea typeface="Times New Roman"/>
                        </a:rPr>
                        <a:t>Blood sugar</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Janumet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50mg/850mg  twice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Blood sugar</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Gliclazide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30mg MR once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Blood pressure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Avapro</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150mg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Blood pressure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Metoprolol</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75mg twice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Cholesterol</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Niacin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500mg three times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Cholesterol</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Ezetrol</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10mg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Cholesterol</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Atorvastatin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80mg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Antiplatelet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Clopidogrel</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75mg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Stomach</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Rabeprazole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20mg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Nose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Avamys</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Use one spray in each nostril at bedtime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Mood</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Cipralex</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10mg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Gout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a:effectLst/>
                          <a:latin typeface="Times New Roman"/>
                          <a:ea typeface="Times New Roman"/>
                        </a:rPr>
                        <a:t>Allopurinol</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300mg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Gout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Colchicine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0.6mg twice daily</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Gout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Indomethacin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25mg when needed for gout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Pain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Tramadol and acetaminophen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37.5/325mg every 4 hours when needed</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Sleep</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Zopiclone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7.5mg at bedtime</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7340">
                <a:tc>
                  <a:txBody>
                    <a:bodyPr/>
                    <a:lstStyle/>
                    <a:p>
                      <a:pPr algn="l">
                        <a:spcAft>
                          <a:spcPts val="0"/>
                        </a:spcAft>
                      </a:pPr>
                      <a:r>
                        <a:rPr lang="en-US" sz="1600" baseline="0">
                          <a:effectLst/>
                          <a:latin typeface="Times New Roman"/>
                          <a:ea typeface="Times New Roman"/>
                        </a:rPr>
                        <a:t>Prophylaxis</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Amoxicillin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aseline="0">
                          <a:effectLst/>
                          <a:latin typeface="Times New Roman"/>
                          <a:ea typeface="Times New Roman"/>
                        </a:rPr>
                        <a:t>2g 1 hour before appointment</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40">
                <a:tc>
                  <a:txBody>
                    <a:bodyPr/>
                    <a:lstStyle/>
                    <a:p>
                      <a:pPr algn="l">
                        <a:spcAft>
                          <a:spcPts val="0"/>
                        </a:spcAft>
                      </a:pPr>
                      <a:r>
                        <a:rPr lang="en-US" sz="1600" baseline="0">
                          <a:effectLst/>
                          <a:latin typeface="Times New Roman"/>
                          <a:ea typeface="Times New Roman"/>
                        </a:rPr>
                        <a:t>Pain</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a:effectLst/>
                          <a:latin typeface="Times New Roman"/>
                          <a:ea typeface="Times New Roman"/>
                        </a:rPr>
                        <a:t>Tylenol #3</a:t>
                      </a:r>
                      <a:endParaRPr lang="en-CA" sz="1600" baseline="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l">
                        <a:spcAft>
                          <a:spcPts val="0"/>
                        </a:spcAft>
                      </a:pPr>
                      <a:r>
                        <a:rPr lang="en-US" sz="1600" baseline="0" dirty="0">
                          <a:effectLst/>
                          <a:latin typeface="Times New Roman"/>
                          <a:ea typeface="Times New Roman"/>
                        </a:rPr>
                        <a:t>When required</a:t>
                      </a:r>
                      <a:endParaRPr lang="en-CA" sz="1600" baseline="0" dirty="0">
                        <a:effectLst/>
                        <a:latin typeface="Times New Roman"/>
                        <a:ea typeface="Times New Roman"/>
                      </a:endParaRPr>
                    </a:p>
                  </a:txBody>
                  <a:tcPr marL="60945" marR="60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4" name="Slide Number Placeholder 3"/>
          <p:cNvSpPr>
            <a:spLocks noGrp="1"/>
          </p:cNvSpPr>
          <p:nvPr>
            <p:ph type="sldNum" sz="quarter" idx="12"/>
          </p:nvPr>
        </p:nvSpPr>
        <p:spPr/>
        <p:txBody>
          <a:bodyPr/>
          <a:lstStyle/>
          <a:p>
            <a:fld id="{3FE1A873-9A61-4725-97A1-6983DABC3932}" type="slidenum">
              <a:rPr lang="en-CA" b="0" smtClean="0"/>
              <a:pPr/>
              <a:t>65</a:t>
            </a:fld>
            <a:endParaRPr lang="en-CA" b="0" dirty="0"/>
          </a:p>
        </p:txBody>
      </p:sp>
      <p:sp>
        <p:nvSpPr>
          <p:cNvPr id="6"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Bonus case</a:t>
            </a:r>
            <a:endParaRPr lang="en-CA" b="1" dirty="0"/>
          </a:p>
        </p:txBody>
      </p:sp>
    </p:spTree>
    <p:extLst>
      <p:ext uri="{BB962C8B-B14F-4D97-AF65-F5344CB8AC3E}">
        <p14:creationId xmlns:p14="http://schemas.microsoft.com/office/powerpoint/2010/main" val="3008691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1A873-9A61-4725-97A1-6983DABC3932}" type="slidenum">
              <a:rPr lang="en-CA" b="0" smtClean="0"/>
              <a:pPr/>
              <a:t>66</a:t>
            </a:fld>
            <a:endParaRPr lang="en-CA" b="0" dirty="0"/>
          </a:p>
        </p:txBody>
      </p:sp>
      <p:pic>
        <p:nvPicPr>
          <p:cNvPr id="6195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49" y="1668162"/>
            <a:ext cx="8857238" cy="317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Bonus case</a:t>
            </a:r>
            <a:endParaRPr lang="en-CA" b="1" dirty="0"/>
          </a:p>
        </p:txBody>
      </p:sp>
    </p:spTree>
    <p:extLst>
      <p:ext uri="{BB962C8B-B14F-4D97-AF65-F5344CB8AC3E}">
        <p14:creationId xmlns:p14="http://schemas.microsoft.com/office/powerpoint/2010/main" val="2329415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79166" y="1022720"/>
            <a:ext cx="5207155" cy="5103444"/>
          </a:xfrm>
        </p:spPr>
        <p:txBody>
          <a:bodyPr>
            <a:normAutofit fontScale="92500" lnSpcReduction="10000"/>
          </a:bodyPr>
          <a:lstStyle/>
          <a:p>
            <a:pPr marL="0" lvl="0" indent="0">
              <a:buClr>
                <a:srgbClr val="F79646">
                  <a:lumMod val="75000"/>
                </a:srgbClr>
              </a:buClr>
              <a:buNone/>
            </a:pPr>
            <a:r>
              <a:rPr lang="en-CA" sz="3200" dirty="0">
                <a:solidFill>
                  <a:prstClr val="black">
                    <a:lumMod val="95000"/>
                    <a:lumOff val="5000"/>
                  </a:prstClr>
                </a:solidFill>
              </a:rPr>
              <a:t>Options?</a:t>
            </a:r>
          </a:p>
          <a:p>
            <a:pPr marL="360000" lvl="1" indent="0">
              <a:buClr>
                <a:srgbClr val="F79646">
                  <a:lumMod val="75000"/>
                </a:srgbClr>
              </a:buClr>
              <a:buNone/>
            </a:pPr>
            <a:endParaRPr lang="en-CA" sz="2400" dirty="0" smtClean="0">
              <a:solidFill>
                <a:prstClr val="black">
                  <a:lumMod val="95000"/>
                  <a:lumOff val="5000"/>
                </a:prstClr>
              </a:solidFill>
            </a:endParaRPr>
          </a:p>
          <a:p>
            <a:pPr lvl="1">
              <a:buClr>
                <a:srgbClr val="F79646">
                  <a:lumMod val="75000"/>
                </a:srgbClr>
              </a:buClr>
            </a:pPr>
            <a:r>
              <a:rPr lang="en-CA" sz="2400" dirty="0" smtClean="0">
                <a:solidFill>
                  <a:prstClr val="black">
                    <a:lumMod val="95000"/>
                    <a:lumOff val="5000"/>
                  </a:prstClr>
                </a:solidFill>
              </a:rPr>
              <a:t>Increase </a:t>
            </a:r>
            <a:r>
              <a:rPr lang="en-CA" sz="2400" dirty="0" err="1">
                <a:solidFill>
                  <a:prstClr val="black">
                    <a:lumMod val="95000"/>
                    <a:lumOff val="5000"/>
                  </a:prstClr>
                </a:solidFill>
              </a:rPr>
              <a:t>gliclazide</a:t>
            </a:r>
            <a:endParaRPr lang="en-CA" sz="2400" dirty="0">
              <a:solidFill>
                <a:prstClr val="black">
                  <a:lumMod val="95000"/>
                  <a:lumOff val="5000"/>
                </a:prstClr>
              </a:solidFill>
            </a:endParaRPr>
          </a:p>
          <a:p>
            <a:pPr lvl="1">
              <a:buClr>
                <a:srgbClr val="F79646">
                  <a:lumMod val="75000"/>
                </a:srgbClr>
              </a:buClr>
            </a:pPr>
            <a:r>
              <a:rPr lang="en-CA" sz="2400" dirty="0" err="1">
                <a:solidFill>
                  <a:prstClr val="black">
                    <a:lumMod val="95000"/>
                    <a:lumOff val="5000"/>
                  </a:prstClr>
                </a:solidFill>
              </a:rPr>
              <a:t>Incretin</a:t>
            </a:r>
            <a:endParaRPr lang="en-CA" sz="2400" dirty="0">
              <a:solidFill>
                <a:prstClr val="black">
                  <a:lumMod val="95000"/>
                  <a:lumOff val="5000"/>
                </a:prstClr>
              </a:solidFill>
            </a:endParaRPr>
          </a:p>
          <a:p>
            <a:pPr lvl="2">
              <a:buClr>
                <a:srgbClr val="F79646">
                  <a:lumMod val="75000"/>
                </a:srgbClr>
              </a:buClr>
            </a:pPr>
            <a:r>
              <a:rPr lang="en-CA" sz="2400" dirty="0" smtClean="0">
                <a:solidFill>
                  <a:prstClr val="black">
                    <a:lumMod val="95000"/>
                    <a:lumOff val="5000"/>
                  </a:prstClr>
                </a:solidFill>
              </a:rPr>
              <a:t>GLP-1</a:t>
            </a:r>
          </a:p>
          <a:p>
            <a:pPr lvl="1">
              <a:buClr>
                <a:srgbClr val="F79646">
                  <a:lumMod val="75000"/>
                </a:srgbClr>
              </a:buClr>
            </a:pPr>
            <a:r>
              <a:rPr lang="en-CA" sz="2400" dirty="0" smtClean="0">
                <a:solidFill>
                  <a:prstClr val="black">
                    <a:lumMod val="95000"/>
                    <a:lumOff val="5000"/>
                  </a:prstClr>
                </a:solidFill>
              </a:rPr>
              <a:t>Increase metformin</a:t>
            </a:r>
            <a:endParaRPr lang="en-CA" sz="2400" dirty="0">
              <a:solidFill>
                <a:prstClr val="black">
                  <a:lumMod val="95000"/>
                  <a:lumOff val="5000"/>
                </a:prstClr>
              </a:solidFill>
            </a:endParaRPr>
          </a:p>
          <a:p>
            <a:pPr lvl="1">
              <a:buClr>
                <a:srgbClr val="F79646">
                  <a:lumMod val="75000"/>
                </a:srgbClr>
              </a:buClr>
            </a:pPr>
            <a:r>
              <a:rPr lang="en-CA" sz="2400" dirty="0">
                <a:solidFill>
                  <a:prstClr val="black">
                    <a:lumMod val="95000"/>
                    <a:lumOff val="5000"/>
                  </a:prstClr>
                </a:solidFill>
              </a:rPr>
              <a:t>TZD</a:t>
            </a:r>
          </a:p>
          <a:p>
            <a:pPr lvl="1">
              <a:buClr>
                <a:srgbClr val="F79646">
                  <a:lumMod val="75000"/>
                </a:srgbClr>
              </a:buClr>
            </a:pPr>
            <a:r>
              <a:rPr lang="en-CA" sz="2400" dirty="0" err="1">
                <a:solidFill>
                  <a:prstClr val="black">
                    <a:lumMod val="95000"/>
                    <a:lumOff val="5000"/>
                  </a:prstClr>
                </a:solidFill>
              </a:rPr>
              <a:t>Acarbose</a:t>
            </a:r>
            <a:endParaRPr lang="en-CA" sz="2400" dirty="0">
              <a:solidFill>
                <a:prstClr val="black">
                  <a:lumMod val="95000"/>
                  <a:lumOff val="5000"/>
                </a:prstClr>
              </a:solidFill>
            </a:endParaRPr>
          </a:p>
          <a:p>
            <a:pPr lvl="1">
              <a:buClr>
                <a:srgbClr val="F79646">
                  <a:lumMod val="75000"/>
                </a:srgbClr>
              </a:buClr>
            </a:pPr>
            <a:r>
              <a:rPr lang="en-CA" sz="2400" dirty="0">
                <a:solidFill>
                  <a:prstClr val="black">
                    <a:lumMod val="95000"/>
                    <a:lumOff val="5000"/>
                  </a:prstClr>
                </a:solidFill>
              </a:rPr>
              <a:t>Xenical</a:t>
            </a:r>
          </a:p>
          <a:p>
            <a:pPr lvl="1">
              <a:buClr>
                <a:srgbClr val="F79646">
                  <a:lumMod val="75000"/>
                </a:srgbClr>
              </a:buClr>
            </a:pPr>
            <a:r>
              <a:rPr lang="en-CA" sz="2400" dirty="0">
                <a:solidFill>
                  <a:prstClr val="black">
                    <a:lumMod val="95000"/>
                    <a:lumOff val="5000"/>
                  </a:prstClr>
                </a:solidFill>
              </a:rPr>
              <a:t>Insulin</a:t>
            </a:r>
          </a:p>
          <a:p>
            <a:pPr lvl="1">
              <a:buClr>
                <a:srgbClr val="F79646">
                  <a:lumMod val="75000"/>
                </a:srgbClr>
              </a:buClr>
            </a:pPr>
            <a:r>
              <a:rPr lang="en-CA" sz="2400" dirty="0" smtClean="0">
                <a:solidFill>
                  <a:prstClr val="black">
                    <a:lumMod val="95000"/>
                    <a:lumOff val="5000"/>
                  </a:prstClr>
                </a:solidFill>
              </a:rPr>
              <a:t>SGLT2</a:t>
            </a:r>
            <a:endParaRPr lang="en-CA" sz="2400" dirty="0" smtClean="0"/>
          </a:p>
          <a:p>
            <a:pPr lvl="1">
              <a:buClr>
                <a:srgbClr val="F79646">
                  <a:lumMod val="75000"/>
                </a:srgbClr>
              </a:buClr>
            </a:pPr>
            <a:r>
              <a:rPr lang="en-CA" sz="2400" dirty="0" smtClean="0">
                <a:solidFill>
                  <a:prstClr val="black">
                    <a:lumMod val="95000"/>
                    <a:lumOff val="5000"/>
                  </a:prstClr>
                </a:solidFill>
              </a:rPr>
              <a:t>Dietary changes and physical activity</a:t>
            </a:r>
            <a:endParaRPr lang="en-CA" sz="2400" dirty="0">
              <a:solidFill>
                <a:prstClr val="black">
                  <a:lumMod val="95000"/>
                  <a:lumOff val="5000"/>
                </a:prstClr>
              </a:solidFill>
            </a:endParaRPr>
          </a:p>
        </p:txBody>
      </p:sp>
      <p:sp>
        <p:nvSpPr>
          <p:cNvPr id="2" name="Slide Number Placeholder 1"/>
          <p:cNvSpPr>
            <a:spLocks noGrp="1"/>
          </p:cNvSpPr>
          <p:nvPr>
            <p:ph type="sldNum" sz="quarter" idx="12"/>
          </p:nvPr>
        </p:nvSpPr>
        <p:spPr/>
        <p:txBody>
          <a:bodyPr/>
          <a:lstStyle/>
          <a:p>
            <a:fld id="{3FE1A873-9A61-4725-97A1-6983DABC3932}" type="slidenum">
              <a:rPr lang="en-CA" b="0" smtClean="0"/>
              <a:pPr/>
              <a:t>67</a:t>
            </a:fld>
            <a:endParaRPr lang="en-CA" b="0" dirty="0"/>
          </a:p>
        </p:txBody>
      </p:sp>
      <p:sp>
        <p:nvSpPr>
          <p:cNvPr id="6"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Bonus case</a:t>
            </a:r>
            <a:endParaRPr lang="en-CA" b="1" dirty="0"/>
          </a:p>
        </p:txBody>
      </p:sp>
    </p:spTree>
    <p:extLst>
      <p:ext uri="{BB962C8B-B14F-4D97-AF65-F5344CB8AC3E}">
        <p14:creationId xmlns:p14="http://schemas.microsoft.com/office/powerpoint/2010/main" val="1497602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488" y="1083899"/>
            <a:ext cx="6658649" cy="5151396"/>
          </a:xfrm>
        </p:spPr>
        <p:txBody>
          <a:bodyPr/>
          <a:lstStyle/>
          <a:p>
            <a:pPr marL="0" indent="0">
              <a:buNone/>
            </a:pPr>
            <a:r>
              <a:rPr lang="en-CA" sz="3200" dirty="0" smtClean="0"/>
              <a:t>Issues and </a:t>
            </a:r>
            <a:r>
              <a:rPr lang="en-CA" sz="3200" dirty="0" smtClean="0"/>
              <a:t>concerns:</a:t>
            </a:r>
          </a:p>
          <a:p>
            <a:r>
              <a:rPr lang="en-CA" dirty="0" smtClean="0"/>
              <a:t>	</a:t>
            </a:r>
          </a:p>
          <a:p>
            <a:pPr lvl="1"/>
            <a:r>
              <a:rPr lang="en-CA" sz="2400" dirty="0" smtClean="0"/>
              <a:t>Just starting to take diabetes seriously</a:t>
            </a:r>
          </a:p>
          <a:p>
            <a:pPr lvl="1"/>
            <a:r>
              <a:rPr lang="en-CA" sz="2400" dirty="0" smtClean="0"/>
              <a:t>Didn’t know much about diabetes before</a:t>
            </a:r>
          </a:p>
          <a:p>
            <a:pPr lvl="1"/>
            <a:r>
              <a:rPr lang="en-CA" sz="2400" dirty="0" smtClean="0"/>
              <a:t>Willing to make changes</a:t>
            </a:r>
          </a:p>
          <a:p>
            <a:pPr lvl="1"/>
            <a:r>
              <a:rPr lang="en-CA" sz="2400" dirty="0" smtClean="0"/>
              <a:t>What is next after diet and exercise are changed?</a:t>
            </a:r>
            <a:endParaRPr lang="en-CA" sz="2400" dirty="0"/>
          </a:p>
        </p:txBody>
      </p:sp>
      <p:sp>
        <p:nvSpPr>
          <p:cNvPr id="4" name="Slide Number Placeholder 3"/>
          <p:cNvSpPr>
            <a:spLocks noGrp="1"/>
          </p:cNvSpPr>
          <p:nvPr>
            <p:ph type="sldNum" sz="quarter" idx="12"/>
          </p:nvPr>
        </p:nvSpPr>
        <p:spPr/>
        <p:txBody>
          <a:bodyPr/>
          <a:lstStyle/>
          <a:p>
            <a:fld id="{3FE1A873-9A61-4725-97A1-6983DABC3932}" type="slidenum">
              <a:rPr lang="en-CA" b="0" smtClean="0"/>
              <a:pPr/>
              <a:t>68</a:t>
            </a:fld>
            <a:endParaRPr lang="en-CA" b="0" dirty="0"/>
          </a:p>
        </p:txBody>
      </p:sp>
      <p:sp>
        <p:nvSpPr>
          <p:cNvPr id="5"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Bonus case</a:t>
            </a:r>
            <a:endParaRPr lang="en-CA" b="1" dirty="0"/>
          </a:p>
        </p:txBody>
      </p:sp>
    </p:spTree>
    <p:extLst>
      <p:ext uri="{BB962C8B-B14F-4D97-AF65-F5344CB8AC3E}">
        <p14:creationId xmlns:p14="http://schemas.microsoft.com/office/powerpoint/2010/main" val="2783625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1A873-9A61-4725-97A1-6983DABC3932}" type="slidenum">
              <a:rPr lang="en-CA" b="0" smtClean="0"/>
              <a:pPr/>
              <a:t>69</a:t>
            </a:fld>
            <a:endParaRPr lang="en-CA" b="0" dirty="0"/>
          </a:p>
        </p:txBody>
      </p:sp>
      <p:pic>
        <p:nvPicPr>
          <p:cNvPr id="6225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625" y="2040654"/>
            <a:ext cx="8540750" cy="30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336430" y="0"/>
            <a:ext cx="8807570" cy="65560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kern="1200" cap="all" baseline="0">
                <a:solidFill>
                  <a:schemeClr val="bg1"/>
                </a:solidFill>
                <a:effectLst>
                  <a:outerShdw blurRad="38100" dist="38100" dir="2700000" algn="tl">
                    <a:srgbClr val="000000">
                      <a:alpha val="43137"/>
                    </a:srgbClr>
                  </a:outerShdw>
                </a:effectLst>
                <a:latin typeface="Futura Std Medium" pitchFamily="34" charset="0"/>
                <a:ea typeface="+mj-ea"/>
                <a:cs typeface="+mj-cs"/>
              </a:defRPr>
            </a:lvl1pPr>
          </a:lstStyle>
          <a:p>
            <a:pPr algn="ctr"/>
            <a:r>
              <a:rPr lang="en-CA" b="1" dirty="0" smtClean="0"/>
              <a:t>Bonus case</a:t>
            </a:r>
            <a:endParaRPr lang="en-CA" b="1" dirty="0"/>
          </a:p>
        </p:txBody>
      </p:sp>
    </p:spTree>
    <p:extLst>
      <p:ext uri="{BB962C8B-B14F-4D97-AF65-F5344CB8AC3E}">
        <p14:creationId xmlns:p14="http://schemas.microsoft.com/office/powerpoint/2010/main" val="125336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53" name="Rectangle 14"/>
          <p:cNvSpPr>
            <a:spLocks noChangeArrowheads="1"/>
          </p:cNvSpPr>
          <p:nvPr/>
        </p:nvSpPr>
        <p:spPr bwMode="auto">
          <a:xfrm>
            <a:off x="149768" y="5791200"/>
            <a:ext cx="8527136" cy="1066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3" rIns="91425" bIns="45713"/>
          <a:lstStyle/>
          <a:p>
            <a:endParaRPr lang="fr-CA" smtClean="0">
              <a:solidFill>
                <a:srgbClr val="000000"/>
              </a:solidFill>
              <a:latin typeface="Arial"/>
              <a:cs typeface="Arial"/>
            </a:endParaRPr>
          </a:p>
        </p:txBody>
      </p:sp>
      <p:sp>
        <p:nvSpPr>
          <p:cNvPr id="35" name="Flowchart: Process 11"/>
          <p:cNvSpPr/>
          <p:nvPr/>
        </p:nvSpPr>
        <p:spPr>
          <a:xfrm>
            <a:off x="3312350" y="1981200"/>
            <a:ext cx="2895600" cy="9906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Start metformin immediately</a:t>
            </a:r>
          </a:p>
          <a:p>
            <a:pPr algn="ctr" eaLnBrk="1" fontAlgn="auto" hangingPunct="1">
              <a:spcBef>
                <a:spcPts val="0"/>
              </a:spcBef>
              <a:spcAft>
                <a:spcPts val="0"/>
              </a:spcAft>
              <a:defRPr/>
            </a:pPr>
            <a:endParaRPr lang="en-US" sz="800" dirty="0">
              <a:solidFill>
                <a:prstClr val="black"/>
              </a:solidFill>
              <a:latin typeface="Arial"/>
              <a:ea typeface="ＭＳ Ｐゴシック"/>
              <a:cs typeface="Arial"/>
            </a:endParaRPr>
          </a:p>
          <a:p>
            <a:pPr algn="ctr" eaLnBrk="1" fontAlgn="auto" hangingPunct="1">
              <a:spcBef>
                <a:spcPts val="0"/>
              </a:spcBef>
              <a:spcAft>
                <a:spcPts val="0"/>
              </a:spcAft>
              <a:defRPr/>
            </a:pPr>
            <a:r>
              <a:rPr lang="en-US" sz="1400" dirty="0">
                <a:solidFill>
                  <a:prstClr val="black"/>
                </a:solidFill>
                <a:latin typeface="Arial"/>
                <a:ea typeface="ＭＳ Ｐゴシック"/>
                <a:cs typeface="Arial"/>
              </a:rPr>
              <a:t>Consider initial combination with another antihyperglycemic agent</a:t>
            </a:r>
          </a:p>
        </p:txBody>
      </p:sp>
      <p:sp>
        <p:nvSpPr>
          <p:cNvPr id="7" name="Flowchart: Process 6"/>
          <p:cNvSpPr/>
          <p:nvPr/>
        </p:nvSpPr>
        <p:spPr>
          <a:xfrm>
            <a:off x="1402588" y="914400"/>
            <a:ext cx="7319962" cy="304800"/>
          </a:xfrm>
          <a:prstGeom prst="flowChartProcess">
            <a:avLst/>
          </a:prstGeom>
          <a:solidFill>
            <a:schemeClr val="bg1"/>
          </a:solidFill>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Start lifestyle intervention (nutrition therapy and physical activity) +/- Metformin</a:t>
            </a:r>
          </a:p>
        </p:txBody>
      </p:sp>
      <p:sp>
        <p:nvSpPr>
          <p:cNvPr id="8" name="Flowchart: Process 7"/>
          <p:cNvSpPr/>
          <p:nvPr/>
        </p:nvSpPr>
        <p:spPr>
          <a:xfrm>
            <a:off x="1407350" y="1219200"/>
            <a:ext cx="2057400" cy="4572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A1C </a:t>
            </a:r>
            <a:r>
              <a:rPr lang="en-US" sz="1400" dirty="0" smtClean="0">
                <a:solidFill>
                  <a:prstClr val="black"/>
                </a:solidFill>
                <a:latin typeface="Arial"/>
                <a:ea typeface="ＭＳ Ｐゴシック"/>
                <a:cs typeface="Arial"/>
              </a:rPr>
              <a:t>&lt;8.5</a:t>
            </a:r>
            <a:r>
              <a:rPr lang="en-US" sz="1400" dirty="0">
                <a:solidFill>
                  <a:prstClr val="black"/>
                </a:solidFill>
                <a:latin typeface="Arial"/>
                <a:ea typeface="ＭＳ Ｐゴシック"/>
                <a:cs typeface="Arial"/>
              </a:rPr>
              <a:t>%</a:t>
            </a:r>
          </a:p>
        </p:txBody>
      </p:sp>
      <p:sp>
        <p:nvSpPr>
          <p:cNvPr id="9" name="Flowchart: Process 8"/>
          <p:cNvSpPr/>
          <p:nvPr/>
        </p:nvSpPr>
        <p:spPr>
          <a:xfrm>
            <a:off x="5826950" y="1219200"/>
            <a:ext cx="2895600" cy="4572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Symptomatic hyperglycemia with  metabolic decompensation</a:t>
            </a:r>
          </a:p>
        </p:txBody>
      </p:sp>
      <p:sp>
        <p:nvSpPr>
          <p:cNvPr id="10" name="Flowchart: Process 9"/>
          <p:cNvSpPr/>
          <p:nvPr/>
        </p:nvSpPr>
        <p:spPr>
          <a:xfrm>
            <a:off x="3464750" y="1219200"/>
            <a:ext cx="2362200" cy="4572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ＭＳ Ｐゴシック"/>
                <a:cs typeface="Arial"/>
              </a:rPr>
              <a:t>A1C </a:t>
            </a:r>
            <a:r>
              <a:rPr lang="en-US" sz="1400" dirty="0" smtClean="0">
                <a:solidFill>
                  <a:srgbClr val="000000"/>
                </a:solidFill>
                <a:latin typeface="Arial"/>
                <a:ea typeface="ＭＳ Ｐゴシック"/>
                <a:cs typeface="Arial"/>
                <a:sym typeface="Symbol" charset="0"/>
              </a:rPr>
              <a:t>8.5</a:t>
            </a:r>
            <a:r>
              <a:rPr lang="en-US" sz="1400" dirty="0">
                <a:solidFill>
                  <a:srgbClr val="000000"/>
                </a:solidFill>
                <a:latin typeface="Arial"/>
                <a:ea typeface="ＭＳ Ｐゴシック"/>
                <a:cs typeface="Arial"/>
                <a:sym typeface="Symbol" charset="0"/>
              </a:rPr>
              <a:t>%</a:t>
            </a:r>
            <a:endParaRPr lang="en-US" sz="1400" dirty="0">
              <a:solidFill>
                <a:srgbClr val="000000"/>
              </a:solidFill>
              <a:latin typeface="Arial"/>
              <a:ea typeface="ＭＳ Ｐゴシック"/>
              <a:cs typeface="Arial"/>
            </a:endParaRPr>
          </a:p>
        </p:txBody>
      </p:sp>
      <p:sp>
        <p:nvSpPr>
          <p:cNvPr id="13" name="Flowchart: Process 12"/>
          <p:cNvSpPr/>
          <p:nvPr/>
        </p:nvSpPr>
        <p:spPr>
          <a:xfrm>
            <a:off x="6969950" y="2057400"/>
            <a:ext cx="1219200" cy="685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Initiate insulin +/-</a:t>
            </a:r>
          </a:p>
          <a:p>
            <a:pPr algn="ctr" eaLnBrk="1" fontAlgn="auto" hangingPunct="1">
              <a:spcBef>
                <a:spcPts val="0"/>
              </a:spcBef>
              <a:spcAft>
                <a:spcPts val="0"/>
              </a:spcAft>
              <a:defRPr/>
            </a:pPr>
            <a:r>
              <a:rPr lang="en-US" sz="1400" dirty="0">
                <a:solidFill>
                  <a:prstClr val="black"/>
                </a:solidFill>
                <a:latin typeface="Arial"/>
                <a:ea typeface="ＭＳ Ｐゴシック"/>
                <a:cs typeface="Arial"/>
              </a:rPr>
              <a:t>metformin</a:t>
            </a:r>
          </a:p>
        </p:txBody>
      </p:sp>
      <p:sp>
        <p:nvSpPr>
          <p:cNvPr id="14" name="Flowchart: Process 13"/>
          <p:cNvSpPr/>
          <p:nvPr/>
        </p:nvSpPr>
        <p:spPr>
          <a:xfrm>
            <a:off x="1331150" y="1905000"/>
            <a:ext cx="1752600" cy="5334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ＭＳ Ｐゴシック"/>
                <a:cs typeface="Arial"/>
              </a:rPr>
              <a:t>If not at glycemic target (2-3 </a:t>
            </a:r>
            <a:r>
              <a:rPr lang="en-US" sz="1400" dirty="0" err="1">
                <a:solidFill>
                  <a:srgbClr val="000000"/>
                </a:solidFill>
                <a:latin typeface="Arial"/>
                <a:ea typeface="ＭＳ Ｐゴシック"/>
                <a:cs typeface="Arial"/>
              </a:rPr>
              <a:t>mos</a:t>
            </a:r>
            <a:r>
              <a:rPr lang="en-US" sz="1400" dirty="0">
                <a:solidFill>
                  <a:srgbClr val="000000"/>
                </a:solidFill>
                <a:latin typeface="Arial"/>
                <a:ea typeface="ＭＳ Ｐゴシック"/>
                <a:cs typeface="Arial"/>
              </a:rPr>
              <a:t>)</a:t>
            </a:r>
          </a:p>
        </p:txBody>
      </p:sp>
      <p:sp>
        <p:nvSpPr>
          <p:cNvPr id="15" name="Flowchart: Process 14"/>
          <p:cNvSpPr/>
          <p:nvPr/>
        </p:nvSpPr>
        <p:spPr>
          <a:xfrm>
            <a:off x="1483550" y="2667000"/>
            <a:ext cx="1447800" cy="5334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a:solidFill>
                  <a:srgbClr val="000000"/>
                </a:solidFill>
                <a:latin typeface="Arial"/>
                <a:ea typeface="ＭＳ Ｐゴシック"/>
                <a:cs typeface="Arial"/>
              </a:rPr>
              <a:t>Start / Increase metformin</a:t>
            </a:r>
          </a:p>
        </p:txBody>
      </p:sp>
      <p:sp>
        <p:nvSpPr>
          <p:cNvPr id="16" name="Flowchart: Process 15"/>
          <p:cNvSpPr/>
          <p:nvPr/>
        </p:nvSpPr>
        <p:spPr>
          <a:xfrm>
            <a:off x="3464750" y="3352800"/>
            <a:ext cx="2286000"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ＭＳ Ｐゴシック"/>
                <a:cs typeface="Arial"/>
              </a:rPr>
              <a:t>If not at glycemic targets</a:t>
            </a:r>
          </a:p>
        </p:txBody>
      </p:sp>
      <p:sp>
        <p:nvSpPr>
          <p:cNvPr id="17" name="Flowchart: Process 16"/>
          <p:cNvSpPr/>
          <p:nvPr/>
        </p:nvSpPr>
        <p:spPr>
          <a:xfrm>
            <a:off x="619950" y="731412"/>
            <a:ext cx="596900" cy="5257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2800" b="1" dirty="0">
                <a:solidFill>
                  <a:prstClr val="black"/>
                </a:solidFill>
                <a:latin typeface="Arial"/>
                <a:ea typeface="ＭＳ Ｐゴシック"/>
                <a:cs typeface="Arial"/>
              </a:rPr>
              <a:t>L</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I</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F</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E</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S</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T</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Y</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L</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E</a:t>
            </a:r>
          </a:p>
        </p:txBody>
      </p:sp>
      <p:sp>
        <p:nvSpPr>
          <p:cNvPr id="18" name="Flowchart: Process 17"/>
          <p:cNvSpPr/>
          <p:nvPr/>
        </p:nvSpPr>
        <p:spPr>
          <a:xfrm>
            <a:off x="2169350" y="3962400"/>
            <a:ext cx="4419600"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b="1" dirty="0">
                <a:solidFill>
                  <a:prstClr val="black"/>
                </a:solidFill>
                <a:latin typeface="Arial"/>
                <a:ea typeface="ＭＳ Ｐゴシック"/>
                <a:cs typeface="Arial"/>
              </a:rPr>
              <a:t>Add an agent best suited to the individual</a:t>
            </a:r>
            <a:r>
              <a:rPr lang="en-US" sz="1400" dirty="0">
                <a:solidFill>
                  <a:prstClr val="black"/>
                </a:solidFill>
                <a:latin typeface="Arial"/>
                <a:ea typeface="ＭＳ Ｐゴシック"/>
                <a:cs typeface="Arial"/>
              </a:rPr>
              <a:t>:</a:t>
            </a:r>
          </a:p>
        </p:txBody>
      </p:sp>
      <p:sp>
        <p:nvSpPr>
          <p:cNvPr id="19" name="Flowchart: Process 18"/>
          <p:cNvSpPr/>
          <p:nvPr/>
        </p:nvSpPr>
        <p:spPr>
          <a:xfrm>
            <a:off x="1407350" y="4267200"/>
            <a:ext cx="3200400" cy="19050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b="1" dirty="0">
                <a:solidFill>
                  <a:prstClr val="black"/>
                </a:solidFill>
                <a:latin typeface="Arial"/>
                <a:ea typeface="ＭＳ Ｐゴシック"/>
                <a:cs typeface="Arial"/>
              </a:rPr>
              <a:t>Patient Characteristics</a:t>
            </a:r>
          </a:p>
          <a:p>
            <a:pPr eaLnBrk="1" fontAlgn="auto" hangingPunct="1">
              <a:spcBef>
                <a:spcPts val="0"/>
              </a:spcBef>
              <a:spcAft>
                <a:spcPts val="0"/>
              </a:spcAft>
              <a:defRPr/>
            </a:pPr>
            <a:r>
              <a:rPr lang="en-US" sz="1400" dirty="0">
                <a:solidFill>
                  <a:prstClr val="black"/>
                </a:solidFill>
                <a:latin typeface="Arial"/>
                <a:ea typeface="ＭＳ Ｐゴシック"/>
                <a:cs typeface="Arial"/>
              </a:rPr>
              <a:t>Degree of hyperglycemia</a:t>
            </a:r>
          </a:p>
          <a:p>
            <a:pPr eaLnBrk="1" fontAlgn="auto" hangingPunct="1">
              <a:spcBef>
                <a:spcPts val="0"/>
              </a:spcBef>
              <a:spcAft>
                <a:spcPts val="0"/>
              </a:spcAft>
              <a:defRPr/>
            </a:pPr>
            <a:r>
              <a:rPr lang="en-US" sz="1400" dirty="0">
                <a:solidFill>
                  <a:prstClr val="black"/>
                </a:solidFill>
                <a:latin typeface="Arial"/>
                <a:ea typeface="ＭＳ Ｐゴシック"/>
                <a:cs typeface="Arial"/>
              </a:rPr>
              <a:t>Risk of hypoglycemia</a:t>
            </a:r>
          </a:p>
          <a:p>
            <a:pPr eaLnBrk="1" fontAlgn="auto" hangingPunct="1">
              <a:spcBef>
                <a:spcPts val="0"/>
              </a:spcBef>
              <a:spcAft>
                <a:spcPts val="0"/>
              </a:spcAft>
              <a:defRPr/>
            </a:pPr>
            <a:r>
              <a:rPr lang="en-US" sz="1400" dirty="0">
                <a:solidFill>
                  <a:prstClr val="black"/>
                </a:solidFill>
                <a:latin typeface="Arial"/>
                <a:ea typeface="ＭＳ Ｐゴシック"/>
                <a:cs typeface="Arial"/>
              </a:rPr>
              <a:t>Overweight or obesity</a:t>
            </a:r>
          </a:p>
          <a:p>
            <a:pPr eaLnBrk="1" fontAlgn="auto" hangingPunct="1">
              <a:spcBef>
                <a:spcPts val="0"/>
              </a:spcBef>
              <a:spcAft>
                <a:spcPts val="0"/>
              </a:spcAft>
              <a:defRPr/>
            </a:pPr>
            <a:r>
              <a:rPr lang="en-US" sz="1400" dirty="0">
                <a:solidFill>
                  <a:prstClr val="black"/>
                </a:solidFill>
                <a:latin typeface="Arial"/>
                <a:ea typeface="ＭＳ Ｐゴシック"/>
                <a:cs typeface="Arial"/>
              </a:rPr>
              <a:t>Comorbidities (renal, cardiac, hepatic)</a:t>
            </a:r>
          </a:p>
          <a:p>
            <a:pPr eaLnBrk="1" fontAlgn="auto" hangingPunct="1">
              <a:spcBef>
                <a:spcPts val="0"/>
              </a:spcBef>
              <a:spcAft>
                <a:spcPts val="0"/>
              </a:spcAft>
              <a:defRPr/>
            </a:pPr>
            <a:r>
              <a:rPr lang="en-US" sz="1400" dirty="0">
                <a:solidFill>
                  <a:prstClr val="black"/>
                </a:solidFill>
                <a:latin typeface="Arial"/>
                <a:ea typeface="ＭＳ Ｐゴシック"/>
                <a:cs typeface="Arial"/>
              </a:rPr>
              <a:t>Preferences &amp; access to treatment</a:t>
            </a:r>
          </a:p>
          <a:p>
            <a:pPr eaLnBrk="1" fontAlgn="auto" hangingPunct="1">
              <a:spcBef>
                <a:spcPts val="0"/>
              </a:spcBef>
              <a:spcAft>
                <a:spcPts val="0"/>
              </a:spcAft>
              <a:defRPr/>
            </a:pPr>
            <a:r>
              <a:rPr lang="en-US" sz="1400" dirty="0">
                <a:solidFill>
                  <a:prstClr val="black"/>
                </a:solidFill>
                <a:latin typeface="Arial"/>
                <a:ea typeface="ＭＳ Ｐゴシック"/>
                <a:cs typeface="Arial"/>
              </a:rPr>
              <a:t>Other            </a:t>
            </a:r>
          </a:p>
        </p:txBody>
      </p:sp>
      <p:sp>
        <p:nvSpPr>
          <p:cNvPr id="22" name="Flowchart: Process 21"/>
          <p:cNvSpPr/>
          <p:nvPr/>
        </p:nvSpPr>
        <p:spPr>
          <a:xfrm>
            <a:off x="4464473" y="6428502"/>
            <a:ext cx="1600200" cy="3810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MS PGothic" charset="0"/>
                <a:cs typeface="Arial"/>
              </a:rPr>
              <a:t>See next page…</a:t>
            </a:r>
          </a:p>
        </p:txBody>
      </p:sp>
      <p:cxnSp>
        <p:nvCxnSpPr>
          <p:cNvPr id="124942" name="Straight Arrow Connector 70"/>
          <p:cNvCxnSpPr>
            <a:cxnSpLocks noChangeShapeType="1"/>
          </p:cNvCxnSpPr>
          <p:nvPr/>
        </p:nvCxnSpPr>
        <p:spPr bwMode="auto">
          <a:xfrm rot="5400000">
            <a:off x="4378357" y="6171406"/>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43" name="Straight Arrow Connector 75"/>
          <p:cNvCxnSpPr>
            <a:cxnSpLocks noChangeShapeType="1"/>
          </p:cNvCxnSpPr>
          <p:nvPr/>
        </p:nvCxnSpPr>
        <p:spPr bwMode="auto">
          <a:xfrm rot="5400000">
            <a:off x="4455351" y="1828800"/>
            <a:ext cx="3048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44" name="Straight Arrow Connector 80"/>
          <p:cNvCxnSpPr>
            <a:cxnSpLocks noChangeShapeType="1"/>
            <a:stCxn id="14" idx="2"/>
            <a:endCxn id="15" idx="0"/>
          </p:cNvCxnSpPr>
          <p:nvPr/>
        </p:nvCxnSpPr>
        <p:spPr bwMode="auto">
          <a:xfrm>
            <a:off x="2207450" y="2451100"/>
            <a:ext cx="0" cy="203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45" name="Straight Arrow Connector 81"/>
          <p:cNvCxnSpPr>
            <a:cxnSpLocks noChangeShapeType="1"/>
          </p:cNvCxnSpPr>
          <p:nvPr/>
        </p:nvCxnSpPr>
        <p:spPr bwMode="auto">
          <a:xfrm rot="5400000">
            <a:off x="2132044" y="1789906"/>
            <a:ext cx="228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46" name="Straight Arrow Connector 82"/>
          <p:cNvCxnSpPr>
            <a:cxnSpLocks noChangeShapeType="1"/>
          </p:cNvCxnSpPr>
          <p:nvPr/>
        </p:nvCxnSpPr>
        <p:spPr bwMode="auto">
          <a:xfrm>
            <a:off x="4607750" y="3657600"/>
            <a:ext cx="0" cy="304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47" name="Straight Arrow Connector 83"/>
          <p:cNvCxnSpPr>
            <a:cxnSpLocks noChangeShapeType="1"/>
          </p:cNvCxnSpPr>
          <p:nvPr/>
        </p:nvCxnSpPr>
        <p:spPr bwMode="auto">
          <a:xfrm rot="5400000">
            <a:off x="7464457" y="1866106"/>
            <a:ext cx="3810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48" name="Elbow Connector 87"/>
          <p:cNvCxnSpPr>
            <a:cxnSpLocks noChangeShapeType="1"/>
            <a:stCxn id="13" idx="2"/>
            <a:endCxn id="16" idx="3"/>
          </p:cNvCxnSpPr>
          <p:nvPr/>
        </p:nvCxnSpPr>
        <p:spPr bwMode="auto">
          <a:xfrm rot="5400000">
            <a:off x="6284150" y="2209800"/>
            <a:ext cx="762000" cy="1828800"/>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49" name="Elbow Connector 90"/>
          <p:cNvCxnSpPr>
            <a:cxnSpLocks noChangeShapeType="1"/>
            <a:stCxn id="15" idx="2"/>
            <a:endCxn id="16" idx="1"/>
          </p:cNvCxnSpPr>
          <p:nvPr/>
        </p:nvCxnSpPr>
        <p:spPr bwMode="auto">
          <a:xfrm rot="16200000" flipH="1">
            <a:off x="2683700" y="2724150"/>
            <a:ext cx="304800" cy="1257300"/>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3" name="Flowchart: Process 5"/>
          <p:cNvSpPr/>
          <p:nvPr/>
        </p:nvSpPr>
        <p:spPr>
          <a:xfrm>
            <a:off x="1407350" y="381000"/>
            <a:ext cx="7304088"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b="1" dirty="0">
                <a:solidFill>
                  <a:prstClr val="black"/>
                </a:solidFill>
                <a:latin typeface="Arial"/>
                <a:ea typeface="ＭＳ Ｐゴシック"/>
                <a:cs typeface="Arial"/>
              </a:rPr>
              <a:t>AT DIAGNOSIS OF TYPE 2 DIABETES</a:t>
            </a:r>
          </a:p>
        </p:txBody>
      </p:sp>
      <p:cxnSp>
        <p:nvCxnSpPr>
          <p:cNvPr id="124951" name="Straight Arrow Connector 75"/>
          <p:cNvCxnSpPr>
            <a:cxnSpLocks noChangeShapeType="1"/>
          </p:cNvCxnSpPr>
          <p:nvPr/>
        </p:nvCxnSpPr>
        <p:spPr bwMode="auto">
          <a:xfrm>
            <a:off x="4912550" y="685800"/>
            <a:ext cx="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4952" name="Straight Arrow Connector 82"/>
          <p:cNvCxnSpPr>
            <a:cxnSpLocks noChangeShapeType="1"/>
          </p:cNvCxnSpPr>
          <p:nvPr/>
        </p:nvCxnSpPr>
        <p:spPr bwMode="auto">
          <a:xfrm>
            <a:off x="4607750" y="2971800"/>
            <a:ext cx="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Flowchart: Process 20"/>
          <p:cNvSpPr/>
          <p:nvPr/>
        </p:nvSpPr>
        <p:spPr>
          <a:xfrm>
            <a:off x="4607750" y="4267200"/>
            <a:ext cx="2971800" cy="19050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b="1" dirty="0">
                <a:solidFill>
                  <a:prstClr val="black"/>
                </a:solidFill>
                <a:latin typeface="Arial"/>
                <a:ea typeface="ＭＳ Ｐゴシック"/>
                <a:cs typeface="Arial"/>
              </a:rPr>
              <a:t>Agent Characteristics</a:t>
            </a:r>
          </a:p>
          <a:p>
            <a:pPr eaLnBrk="1" fontAlgn="auto" hangingPunct="1">
              <a:spcBef>
                <a:spcPts val="0"/>
              </a:spcBef>
              <a:spcAft>
                <a:spcPts val="0"/>
              </a:spcAft>
              <a:defRPr/>
            </a:pPr>
            <a:r>
              <a:rPr lang="en-US" sz="1400" dirty="0">
                <a:solidFill>
                  <a:prstClr val="black"/>
                </a:solidFill>
                <a:latin typeface="Arial"/>
                <a:ea typeface="ＭＳ Ｐゴシック"/>
                <a:cs typeface="Arial"/>
              </a:rPr>
              <a:t>BG lowering efficacy and durability</a:t>
            </a:r>
          </a:p>
          <a:p>
            <a:pPr eaLnBrk="1" fontAlgn="auto" hangingPunct="1">
              <a:spcBef>
                <a:spcPts val="0"/>
              </a:spcBef>
              <a:spcAft>
                <a:spcPts val="0"/>
              </a:spcAft>
              <a:defRPr/>
            </a:pPr>
            <a:r>
              <a:rPr lang="en-US" sz="1400" dirty="0">
                <a:solidFill>
                  <a:prstClr val="black"/>
                </a:solidFill>
                <a:latin typeface="Arial"/>
                <a:ea typeface="ＭＳ Ｐゴシック"/>
                <a:cs typeface="Arial"/>
              </a:rPr>
              <a:t>Risk of inducing hypoglycemia</a:t>
            </a:r>
          </a:p>
          <a:p>
            <a:pPr eaLnBrk="1" fontAlgn="auto" hangingPunct="1">
              <a:spcBef>
                <a:spcPts val="0"/>
              </a:spcBef>
              <a:spcAft>
                <a:spcPts val="0"/>
              </a:spcAft>
              <a:defRPr/>
            </a:pPr>
            <a:r>
              <a:rPr lang="en-US" sz="1400" dirty="0">
                <a:solidFill>
                  <a:prstClr val="black"/>
                </a:solidFill>
                <a:latin typeface="Arial"/>
                <a:ea typeface="ＭＳ Ｐゴシック"/>
                <a:cs typeface="Arial"/>
              </a:rPr>
              <a:t>Effect on weight</a:t>
            </a:r>
          </a:p>
          <a:p>
            <a:pPr eaLnBrk="1" fontAlgn="auto" hangingPunct="1">
              <a:spcBef>
                <a:spcPts val="0"/>
              </a:spcBef>
              <a:spcAft>
                <a:spcPts val="0"/>
              </a:spcAft>
              <a:defRPr/>
            </a:pPr>
            <a:r>
              <a:rPr lang="en-US" sz="1400" dirty="0">
                <a:solidFill>
                  <a:prstClr val="black"/>
                </a:solidFill>
                <a:latin typeface="Arial"/>
                <a:ea typeface="ＭＳ Ｐゴシック"/>
                <a:cs typeface="Arial"/>
              </a:rPr>
              <a:t>Contraindications &amp; side-effects</a:t>
            </a:r>
          </a:p>
          <a:p>
            <a:pPr eaLnBrk="1" fontAlgn="auto" hangingPunct="1">
              <a:spcBef>
                <a:spcPts val="0"/>
              </a:spcBef>
              <a:spcAft>
                <a:spcPts val="0"/>
              </a:spcAft>
              <a:defRPr/>
            </a:pPr>
            <a:r>
              <a:rPr lang="en-US" sz="1400" dirty="0">
                <a:solidFill>
                  <a:prstClr val="black"/>
                </a:solidFill>
                <a:latin typeface="Arial"/>
                <a:ea typeface="ＭＳ Ｐゴシック"/>
                <a:cs typeface="Arial"/>
              </a:rPr>
              <a:t>Cost and coverage</a:t>
            </a:r>
          </a:p>
          <a:p>
            <a:pPr eaLnBrk="1" fontAlgn="auto" hangingPunct="1">
              <a:spcBef>
                <a:spcPts val="0"/>
              </a:spcBef>
              <a:spcAft>
                <a:spcPts val="0"/>
              </a:spcAft>
              <a:defRPr/>
            </a:pPr>
            <a:r>
              <a:rPr lang="en-US" sz="1400" dirty="0">
                <a:solidFill>
                  <a:prstClr val="black"/>
                </a:solidFill>
                <a:latin typeface="Arial"/>
                <a:ea typeface="ＭＳ Ｐゴシック"/>
                <a:cs typeface="Arial"/>
              </a:rPr>
              <a:t>Other        </a:t>
            </a:r>
          </a:p>
        </p:txBody>
      </p:sp>
      <p:sp>
        <p:nvSpPr>
          <p:cNvPr id="28" name="Wave 5"/>
          <p:cNvSpPr>
            <a:spLocks noChangeArrowheads="1"/>
          </p:cNvSpPr>
          <p:nvPr/>
        </p:nvSpPr>
        <p:spPr bwMode="auto">
          <a:xfrm>
            <a:off x="404046" y="6052944"/>
            <a:ext cx="838200" cy="609600"/>
          </a:xfrm>
          <a:prstGeom prst="wave">
            <a:avLst>
              <a:gd name="adj1" fmla="val 12500"/>
              <a:gd name="adj2" fmla="val 0"/>
            </a:avLst>
          </a:prstGeom>
          <a:solidFill>
            <a:srgbClr val="FF0000"/>
          </a:solidFill>
          <a:ln w="9525">
            <a:solidFill>
              <a:srgbClr val="FF0000"/>
            </a:solidFill>
            <a:round/>
            <a:headEnd/>
            <a:tailEnd/>
          </a:ln>
        </p:spPr>
        <p:txBody>
          <a:bodyPr wrap="none" lIns="45720" tIns="0" rIns="0" bIns="0"/>
          <a:lstStyle/>
          <a:p>
            <a:pPr algn="ctr"/>
            <a:r>
              <a:rPr lang="en-US" sz="2000" b="1" dirty="0">
                <a:solidFill>
                  <a:schemeClr val="bg1"/>
                </a:solidFill>
                <a:latin typeface="Arial"/>
                <a:cs typeface="Arial"/>
              </a:rPr>
              <a:t>2013</a:t>
            </a:r>
          </a:p>
        </p:txBody>
      </p:sp>
      <p:sp>
        <p:nvSpPr>
          <p:cNvPr id="29"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7</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160757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7"/>
                                        </p:tgtEl>
                                        <p:attrNameLst>
                                          <p:attrName>fillcolor</p:attrName>
                                        </p:attrNameLst>
                                      </p:cBhvr>
                                      <p:to>
                                        <a:srgbClr val="FFFF00"/>
                                      </p:to>
                                    </p:animClr>
                                    <p:set>
                                      <p:cBhvr>
                                        <p:cTn id="7" dur="500" fill="hold"/>
                                        <p:tgtEl>
                                          <p:spTgt spid="7"/>
                                        </p:tgtEl>
                                        <p:attrNameLst>
                                          <p:attrName>fill.type</p:attrName>
                                        </p:attrNameLst>
                                      </p:cBhvr>
                                      <p:to>
                                        <p:strVal val="solid"/>
                                      </p:to>
                                    </p:set>
                                    <p:set>
                                      <p:cBhvr>
                                        <p:cTn id="8" dur="500" fill="hold"/>
                                        <p:tgtEl>
                                          <p:spTgt spid="7"/>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500" fill="hold"/>
                                        <p:tgtEl>
                                          <p:spTgt spid="8"/>
                                        </p:tgtEl>
                                        <p:attrNameLst>
                                          <p:attrName>fillcolor</p:attrName>
                                        </p:attrNameLst>
                                      </p:cBhvr>
                                      <p:to>
                                        <a:srgbClr val="FFFF00"/>
                                      </p:to>
                                    </p:animClr>
                                    <p:set>
                                      <p:cBhvr>
                                        <p:cTn id="13" dur="500" fill="hold"/>
                                        <p:tgtEl>
                                          <p:spTgt spid="8"/>
                                        </p:tgtEl>
                                        <p:attrNameLst>
                                          <p:attrName>fill.type</p:attrName>
                                        </p:attrNameLst>
                                      </p:cBhvr>
                                      <p:to>
                                        <p:strVal val="solid"/>
                                      </p:to>
                                    </p:set>
                                    <p:set>
                                      <p:cBhvr>
                                        <p:cTn id="14" dur="500" fill="hold"/>
                                        <p:tgtEl>
                                          <p:spTgt spid="8"/>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10"/>
                                        </p:tgtEl>
                                        <p:attrNameLst>
                                          <p:attrName>fillcolor</p:attrName>
                                        </p:attrNameLst>
                                      </p:cBhvr>
                                      <p:to>
                                        <a:srgbClr val="FFFF00"/>
                                      </p:to>
                                    </p:animClr>
                                    <p:set>
                                      <p:cBhvr>
                                        <p:cTn id="17" dur="500" fill="hold"/>
                                        <p:tgtEl>
                                          <p:spTgt spid="10"/>
                                        </p:tgtEl>
                                        <p:attrNameLst>
                                          <p:attrName>fill.type</p:attrName>
                                        </p:attrNameLst>
                                      </p:cBhvr>
                                      <p:to>
                                        <p:strVal val="solid"/>
                                      </p:to>
                                    </p:set>
                                    <p:set>
                                      <p:cBhvr>
                                        <p:cTn id="18" dur="500" fill="hold"/>
                                        <p:tgtEl>
                                          <p:spTgt spid="10"/>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7"/>
                                        </p:tgtEl>
                                        <p:attrNameLst>
                                          <p:attrName>fillcolor</p:attrName>
                                        </p:attrNameLst>
                                      </p:cBhvr>
                                      <p:to>
                                        <a:schemeClr val="bg1"/>
                                      </p:to>
                                    </p:animClr>
                                    <p:set>
                                      <p:cBhvr>
                                        <p:cTn id="21" dur="500" fill="hold"/>
                                        <p:tgtEl>
                                          <p:spTgt spid="7"/>
                                        </p:tgtEl>
                                        <p:attrNameLst>
                                          <p:attrName>fill.type</p:attrName>
                                        </p:attrNameLst>
                                      </p:cBhvr>
                                      <p:to>
                                        <p:strVal val="solid"/>
                                      </p:to>
                                    </p:set>
                                    <p:set>
                                      <p:cBhvr>
                                        <p:cTn id="22" dur="500" fill="hold"/>
                                        <p:tgtEl>
                                          <p:spTgt spid="7"/>
                                        </p:tgtEl>
                                        <p:attrNameLst>
                                          <p:attrName>fill.on</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mph" presetSubtype="2" fill="hold" nodeType="clickEffect">
                                  <p:stCondLst>
                                    <p:cond delay="0"/>
                                  </p:stCondLst>
                                  <p:childTnLst>
                                    <p:animClr clrSpc="rgb" dir="cw">
                                      <p:cBhvr>
                                        <p:cTn id="26" dur="500" fill="hold"/>
                                        <p:tgtEl>
                                          <p:spTgt spid="35"/>
                                        </p:tgtEl>
                                        <p:attrNameLst>
                                          <p:attrName>fillcolor</p:attrName>
                                        </p:attrNameLst>
                                      </p:cBhvr>
                                      <p:to>
                                        <a:srgbClr val="FFFF00"/>
                                      </p:to>
                                    </p:animClr>
                                    <p:set>
                                      <p:cBhvr>
                                        <p:cTn id="27" dur="500" fill="hold"/>
                                        <p:tgtEl>
                                          <p:spTgt spid="35"/>
                                        </p:tgtEl>
                                        <p:attrNameLst>
                                          <p:attrName>fill.type</p:attrName>
                                        </p:attrNameLst>
                                      </p:cBhvr>
                                      <p:to>
                                        <p:strVal val="solid"/>
                                      </p:to>
                                    </p:set>
                                    <p:set>
                                      <p:cBhvr>
                                        <p:cTn id="28" dur="500" fill="hold"/>
                                        <p:tgtEl>
                                          <p:spTgt spid="35"/>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8"/>
                                        </p:tgtEl>
                                        <p:attrNameLst>
                                          <p:attrName>fillcolor</p:attrName>
                                        </p:attrNameLst>
                                      </p:cBhvr>
                                      <p:to>
                                        <a:schemeClr val="bg1"/>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10"/>
                                        </p:tgtEl>
                                        <p:attrNameLst>
                                          <p:attrName>fillcolor</p:attrName>
                                        </p:attrNameLst>
                                      </p:cBhvr>
                                      <p:to>
                                        <a:schemeClr val="bg1"/>
                                      </p:to>
                                    </p:animClr>
                                    <p:set>
                                      <p:cBhvr>
                                        <p:cTn id="35" dur="500" fill="hold"/>
                                        <p:tgtEl>
                                          <p:spTgt spid="10"/>
                                        </p:tgtEl>
                                        <p:attrNameLst>
                                          <p:attrName>fill.type</p:attrName>
                                        </p:attrNameLst>
                                      </p:cBhvr>
                                      <p:to>
                                        <p:strVal val="solid"/>
                                      </p:to>
                                    </p:set>
                                    <p:set>
                                      <p:cBhvr>
                                        <p:cTn id="36" dur="500" fill="hold"/>
                                        <p:tgtEl>
                                          <p:spTgt spid="10"/>
                                        </p:tgtEl>
                                        <p:attrNameLst>
                                          <p:attrName>fill.on</p:attrName>
                                        </p:attrNameLst>
                                      </p:cBhvr>
                                      <p:to>
                                        <p:strVal val="tru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500" fill="hold"/>
                                        <p:tgtEl>
                                          <p:spTgt spid="16"/>
                                        </p:tgtEl>
                                        <p:attrNameLst>
                                          <p:attrName>fillcolor</p:attrName>
                                        </p:attrNameLst>
                                      </p:cBhvr>
                                      <p:to>
                                        <a:srgbClr val="FFFF00"/>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35"/>
                                        </p:tgtEl>
                                        <p:attrNameLst>
                                          <p:attrName>fillcolor</p:attrName>
                                        </p:attrNameLst>
                                      </p:cBhvr>
                                      <p:to>
                                        <a:schemeClr val="bg1"/>
                                      </p:to>
                                    </p:animClr>
                                    <p:set>
                                      <p:cBhvr>
                                        <p:cTn id="45" dur="500" fill="hold"/>
                                        <p:tgtEl>
                                          <p:spTgt spid="35"/>
                                        </p:tgtEl>
                                        <p:attrNameLst>
                                          <p:attrName>fill.type</p:attrName>
                                        </p:attrNameLst>
                                      </p:cBhvr>
                                      <p:to>
                                        <p:strVal val="solid"/>
                                      </p:to>
                                    </p:set>
                                    <p:set>
                                      <p:cBhvr>
                                        <p:cTn id="46" dur="500" fill="hold"/>
                                        <p:tgtEl>
                                          <p:spTgt spid="35"/>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mph" presetSubtype="2" fill="hold" nodeType="clickEffect">
                                  <p:stCondLst>
                                    <p:cond delay="0"/>
                                  </p:stCondLst>
                                  <p:childTnLst>
                                    <p:animClr clrSpc="rgb" dir="cw">
                                      <p:cBhvr>
                                        <p:cTn id="50" dur="500" fill="hold"/>
                                        <p:tgtEl>
                                          <p:spTgt spid="19"/>
                                        </p:tgtEl>
                                        <p:attrNameLst>
                                          <p:attrName>fillcolor</p:attrName>
                                        </p:attrNameLst>
                                      </p:cBhvr>
                                      <p:to>
                                        <a:srgbClr val="FFFF00"/>
                                      </p:to>
                                    </p:animClr>
                                    <p:set>
                                      <p:cBhvr>
                                        <p:cTn id="51" dur="500" fill="hold"/>
                                        <p:tgtEl>
                                          <p:spTgt spid="19"/>
                                        </p:tgtEl>
                                        <p:attrNameLst>
                                          <p:attrName>fill.type</p:attrName>
                                        </p:attrNameLst>
                                      </p:cBhvr>
                                      <p:to>
                                        <p:strVal val="solid"/>
                                      </p:to>
                                    </p:set>
                                    <p:set>
                                      <p:cBhvr>
                                        <p:cTn id="52" dur="500" fill="hold"/>
                                        <p:tgtEl>
                                          <p:spTgt spid="19"/>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21"/>
                                        </p:tgtEl>
                                        <p:attrNameLst>
                                          <p:attrName>fillcolor</p:attrName>
                                        </p:attrNameLst>
                                      </p:cBhvr>
                                      <p:to>
                                        <a:srgbClr val="FFFF00"/>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16"/>
                                        </p:tgtEl>
                                        <p:attrNameLst>
                                          <p:attrName>fillcolor</p:attrName>
                                        </p:attrNameLst>
                                      </p:cBhvr>
                                      <p:to>
                                        <a:schemeClr val="bg1"/>
                                      </p:to>
                                    </p:animClr>
                                    <p:set>
                                      <p:cBhvr>
                                        <p:cTn id="59" dur="500" fill="hold"/>
                                        <p:tgtEl>
                                          <p:spTgt spid="16"/>
                                        </p:tgtEl>
                                        <p:attrNameLst>
                                          <p:attrName>fill.type</p:attrName>
                                        </p:attrNameLst>
                                      </p:cBhvr>
                                      <p:to>
                                        <p:strVal val="solid"/>
                                      </p:to>
                                    </p:set>
                                    <p:set>
                                      <p:cBhvr>
                                        <p:cTn id="60" dur="5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505073"/>
            <a:ext cx="9144000" cy="1015663"/>
          </a:xfrm>
          <a:prstGeom prst="rect">
            <a:avLst/>
          </a:prstGeom>
          <a:noFill/>
        </p:spPr>
        <p:txBody>
          <a:bodyPr wrap="square" rtlCol="0">
            <a:spAutoFit/>
          </a:bodyPr>
          <a:lstStyle/>
          <a:p>
            <a:pPr algn="ctr"/>
            <a:r>
              <a:rPr lang="fr-CA" sz="6000" b="1" dirty="0" smtClean="0"/>
              <a:t>    </a:t>
            </a:r>
            <a:r>
              <a:rPr lang="fr-CA" sz="6000" b="1" dirty="0" err="1" smtClean="0"/>
              <a:t>Thank</a:t>
            </a:r>
            <a:r>
              <a:rPr lang="fr-CA" sz="6000" b="1" dirty="0" smtClean="0"/>
              <a:t> </a:t>
            </a:r>
            <a:r>
              <a:rPr lang="fr-CA" sz="6000" b="1" dirty="0"/>
              <a:t>Y</a:t>
            </a:r>
            <a:r>
              <a:rPr lang="fr-CA" sz="6000" b="1" dirty="0" smtClean="0"/>
              <a:t>ou</a:t>
            </a:r>
            <a:endParaRPr lang="fr-CA" sz="6000" b="1" dirty="0"/>
          </a:p>
        </p:txBody>
      </p:sp>
    </p:spTree>
    <p:custDataLst>
      <p:tags r:id="rId1"/>
    </p:custDataLst>
    <p:extLst>
      <p:ext uri="{BB962C8B-B14F-4D97-AF65-F5344CB8AC3E}">
        <p14:creationId xmlns:p14="http://schemas.microsoft.com/office/powerpoint/2010/main" val="22730697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4"/>
          <p:cNvSpPr>
            <a:spLocks noChangeArrowheads="1"/>
          </p:cNvSpPr>
          <p:nvPr/>
        </p:nvSpPr>
        <p:spPr bwMode="auto">
          <a:xfrm>
            <a:off x="6858000" y="5791200"/>
            <a:ext cx="1905000" cy="1066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3" rIns="91425" bIns="45713"/>
          <a:lstStyle/>
          <a:p>
            <a:endParaRPr lang="fr-CA" smtClean="0">
              <a:solidFill>
                <a:srgbClr val="000000"/>
              </a:solidFill>
              <a:latin typeface="Arial"/>
              <a:cs typeface="Arial"/>
            </a:endParaRPr>
          </a:p>
        </p:txBody>
      </p:sp>
      <p:sp>
        <p:nvSpPr>
          <p:cNvPr id="16" name="Flowchart: Process 15"/>
          <p:cNvSpPr/>
          <p:nvPr/>
        </p:nvSpPr>
        <p:spPr>
          <a:xfrm>
            <a:off x="3505200" y="5105400"/>
            <a:ext cx="2286000"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ＭＳ Ｐゴシック"/>
                <a:cs typeface="Arial"/>
              </a:rPr>
              <a:t>If not at glycemic target</a:t>
            </a:r>
          </a:p>
        </p:txBody>
      </p:sp>
      <p:sp>
        <p:nvSpPr>
          <p:cNvPr id="22" name="Flowchart: Process 21"/>
          <p:cNvSpPr/>
          <p:nvPr/>
        </p:nvSpPr>
        <p:spPr>
          <a:xfrm>
            <a:off x="3733800" y="0"/>
            <a:ext cx="1828800"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MS PGothic" charset="0"/>
                <a:cs typeface="Arial"/>
              </a:rPr>
              <a:t>From prior page…</a:t>
            </a:r>
          </a:p>
        </p:txBody>
      </p:sp>
      <p:sp>
        <p:nvSpPr>
          <p:cNvPr id="24" name="Flowchart: Process 23"/>
          <p:cNvSpPr/>
          <p:nvPr/>
        </p:nvSpPr>
        <p:spPr>
          <a:xfrm>
            <a:off x="2743200" y="5562600"/>
            <a:ext cx="3657600" cy="4572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buFont typeface="Arial" charset="0"/>
              <a:buChar char="•"/>
              <a:defRPr/>
            </a:pPr>
            <a:r>
              <a:rPr lang="en-US" sz="1400" dirty="0">
                <a:solidFill>
                  <a:srgbClr val="000000"/>
                </a:solidFill>
                <a:latin typeface="Arial"/>
                <a:ea typeface="ＭＳ Ｐゴシック"/>
                <a:cs typeface="Arial"/>
              </a:rPr>
              <a:t>  Add another agent from a different class</a:t>
            </a:r>
          </a:p>
          <a:p>
            <a:pPr algn="ctr" eaLnBrk="1" hangingPunct="1">
              <a:buFont typeface="Arial" charset="0"/>
              <a:buChar char="•"/>
              <a:defRPr/>
            </a:pPr>
            <a:r>
              <a:rPr lang="en-US" sz="1400" dirty="0">
                <a:solidFill>
                  <a:srgbClr val="000000"/>
                </a:solidFill>
                <a:latin typeface="Arial"/>
                <a:ea typeface="ＭＳ Ｐゴシック"/>
                <a:cs typeface="Arial"/>
              </a:rPr>
              <a:t>  Add/Intensify insulin regimen</a:t>
            </a:r>
          </a:p>
        </p:txBody>
      </p:sp>
      <p:sp>
        <p:nvSpPr>
          <p:cNvPr id="25" name="Flowchart: Process 24"/>
          <p:cNvSpPr/>
          <p:nvPr/>
        </p:nvSpPr>
        <p:spPr>
          <a:xfrm>
            <a:off x="1295400" y="6248400"/>
            <a:ext cx="6781800" cy="3937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600" b="1" dirty="0">
                <a:solidFill>
                  <a:srgbClr val="000000"/>
                </a:solidFill>
                <a:latin typeface="Arial"/>
                <a:ea typeface="ＭＳ Ｐゴシック"/>
                <a:cs typeface="Arial"/>
              </a:rPr>
              <a:t>Make timely adjustments to attain target A1C within </a:t>
            </a:r>
            <a:r>
              <a:rPr lang="en-US" sz="1600" b="1" dirty="0" smtClean="0">
                <a:solidFill>
                  <a:srgbClr val="000000"/>
                </a:solidFill>
                <a:latin typeface="Arial"/>
                <a:ea typeface="ＭＳ Ｐゴシック"/>
                <a:cs typeface="Arial"/>
              </a:rPr>
              <a:t>3-6  </a:t>
            </a:r>
            <a:r>
              <a:rPr lang="en-US" sz="1600" b="1" dirty="0">
                <a:solidFill>
                  <a:srgbClr val="000000"/>
                </a:solidFill>
                <a:latin typeface="Arial"/>
                <a:ea typeface="ＭＳ Ｐゴシック"/>
                <a:cs typeface="Arial"/>
              </a:rPr>
              <a:t>months  </a:t>
            </a:r>
          </a:p>
        </p:txBody>
      </p:sp>
      <p:cxnSp>
        <p:nvCxnSpPr>
          <p:cNvPr id="27" name="Straight Arrow Connector 26"/>
          <p:cNvCxnSpPr>
            <a:stCxn id="22" idx="2"/>
          </p:cNvCxnSpPr>
          <p:nvPr/>
        </p:nvCxnSpPr>
        <p:spPr>
          <a:xfrm>
            <a:off x="4648200" y="30480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572000" y="5029200"/>
            <a:ext cx="152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4572000" y="5486400"/>
            <a:ext cx="152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046" name="Straight Arrow Connector 75"/>
          <p:cNvCxnSpPr>
            <a:cxnSpLocks noChangeShapeType="1"/>
          </p:cNvCxnSpPr>
          <p:nvPr/>
        </p:nvCxnSpPr>
        <p:spPr bwMode="auto">
          <a:xfrm flipH="1">
            <a:off x="4648200" y="6019800"/>
            <a:ext cx="3175"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Elbow Connector 87"/>
          <p:cNvCxnSpPr>
            <a:cxnSpLocks noChangeShapeType="1"/>
            <a:stCxn id="25" idx="3"/>
          </p:cNvCxnSpPr>
          <p:nvPr/>
        </p:nvCxnSpPr>
        <p:spPr bwMode="auto">
          <a:xfrm flipV="1">
            <a:off x="8077200" y="152400"/>
            <a:ext cx="914400" cy="6292850"/>
          </a:xfrm>
          <a:prstGeom prst="bentConnector2">
            <a:avLst/>
          </a:prstGeom>
          <a:noFill/>
          <a:ln w="38100">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14" name="Wave 5"/>
          <p:cNvSpPr>
            <a:spLocks noChangeArrowheads="1"/>
          </p:cNvSpPr>
          <p:nvPr/>
        </p:nvSpPr>
        <p:spPr bwMode="auto">
          <a:xfrm>
            <a:off x="201577" y="6143504"/>
            <a:ext cx="838200" cy="609600"/>
          </a:xfrm>
          <a:prstGeom prst="wave">
            <a:avLst>
              <a:gd name="adj1" fmla="val 12500"/>
              <a:gd name="adj2" fmla="val 0"/>
            </a:avLst>
          </a:prstGeom>
          <a:solidFill>
            <a:srgbClr val="FF0000"/>
          </a:solidFill>
          <a:ln w="9525">
            <a:solidFill>
              <a:srgbClr val="FF0000"/>
            </a:solidFill>
            <a:round/>
            <a:headEnd/>
            <a:tailEnd/>
          </a:ln>
        </p:spPr>
        <p:txBody>
          <a:bodyPr wrap="none" lIns="45720" tIns="0" rIns="0" bIns="0"/>
          <a:lstStyle/>
          <a:p>
            <a:pPr algn="ctr"/>
            <a:r>
              <a:rPr lang="en-US" sz="2000" b="1" dirty="0">
                <a:solidFill>
                  <a:schemeClr val="bg1"/>
                </a:solidFill>
                <a:latin typeface="Arial"/>
                <a:cs typeface="Arial"/>
              </a:rPr>
              <a:t>2013</a:t>
            </a:r>
          </a:p>
        </p:txBody>
      </p:sp>
      <p:sp>
        <p:nvSpPr>
          <p:cNvPr id="19" name="Flowchart: Process 18"/>
          <p:cNvSpPr/>
          <p:nvPr/>
        </p:nvSpPr>
        <p:spPr>
          <a:xfrm>
            <a:off x="406400" y="731412"/>
            <a:ext cx="596900" cy="5257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2800" b="1" dirty="0">
                <a:solidFill>
                  <a:prstClr val="black"/>
                </a:solidFill>
                <a:latin typeface="Arial"/>
                <a:ea typeface="ＭＳ Ｐゴシック"/>
                <a:cs typeface="Arial"/>
              </a:rPr>
              <a:t>L</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I</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F</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E</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S</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T</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Y</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L</a:t>
            </a:r>
          </a:p>
          <a:p>
            <a:pPr algn="ctr" eaLnBrk="1" fontAlgn="auto" hangingPunct="1">
              <a:spcBef>
                <a:spcPts val="0"/>
              </a:spcBef>
              <a:spcAft>
                <a:spcPts val="0"/>
              </a:spcAft>
              <a:defRPr/>
            </a:pPr>
            <a:r>
              <a:rPr lang="en-US" sz="2800" b="1" dirty="0">
                <a:solidFill>
                  <a:prstClr val="black"/>
                </a:solidFill>
                <a:latin typeface="Arial"/>
                <a:ea typeface="ＭＳ Ｐゴシック"/>
                <a:cs typeface="Arial"/>
              </a:rPr>
              <a:t>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5453" y="457200"/>
            <a:ext cx="715428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8</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243662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24"/>
                                        </p:tgtEl>
                                        <p:attrNameLst>
                                          <p:attrName>fillcolor</p:attrName>
                                        </p:attrNameLst>
                                      </p:cBhvr>
                                      <p:to>
                                        <a:srgbClr val="FFFF00"/>
                                      </p:to>
                                    </p:animClr>
                                    <p:set>
                                      <p:cBhvr>
                                        <p:cTn id="7" dur="500" fill="hold"/>
                                        <p:tgtEl>
                                          <p:spTgt spid="24"/>
                                        </p:tgtEl>
                                        <p:attrNameLst>
                                          <p:attrName>fill.type</p:attrName>
                                        </p:attrNameLst>
                                      </p:cBhvr>
                                      <p:to>
                                        <p:strVal val="solid"/>
                                      </p:to>
                                    </p:set>
                                    <p:set>
                                      <p:cBhvr>
                                        <p:cTn id="8" dur="500" fill="hold"/>
                                        <p:tgtEl>
                                          <p:spTgt spid="24"/>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500" fill="hold"/>
                                        <p:tgtEl>
                                          <p:spTgt spid="25"/>
                                        </p:tgtEl>
                                        <p:attrNameLst>
                                          <p:attrName>fillcolor</p:attrName>
                                        </p:attrNameLst>
                                      </p:cBhvr>
                                      <p:to>
                                        <a:srgbClr val="FFFF00"/>
                                      </p:to>
                                    </p:animClr>
                                    <p:set>
                                      <p:cBhvr>
                                        <p:cTn id="13" dur="500" fill="hold"/>
                                        <p:tgtEl>
                                          <p:spTgt spid="25"/>
                                        </p:tgtEl>
                                        <p:attrNameLst>
                                          <p:attrName>fill.type</p:attrName>
                                        </p:attrNameLst>
                                      </p:cBhvr>
                                      <p:to>
                                        <p:strVal val="solid"/>
                                      </p:to>
                                    </p:set>
                                    <p:set>
                                      <p:cBhvr>
                                        <p:cTn id="14" dur="500" fill="hold"/>
                                        <p:tgtEl>
                                          <p:spTgt spid="25"/>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24"/>
                                        </p:tgtEl>
                                        <p:attrNameLst>
                                          <p:attrName>fillcolor</p:attrName>
                                        </p:attrNameLst>
                                      </p:cBhvr>
                                      <p:to>
                                        <a:schemeClr val="bg1"/>
                                      </p:to>
                                    </p:animClr>
                                    <p:set>
                                      <p:cBhvr>
                                        <p:cTn id="17" dur="500" fill="hold"/>
                                        <p:tgtEl>
                                          <p:spTgt spid="24"/>
                                        </p:tgtEl>
                                        <p:attrNameLst>
                                          <p:attrName>fill.type</p:attrName>
                                        </p:attrNameLst>
                                      </p:cBhvr>
                                      <p:to>
                                        <p:strVal val="solid"/>
                                      </p:to>
                                    </p:set>
                                    <p:set>
                                      <p:cBhvr>
                                        <p:cTn id="18" dur="500" fill="hold"/>
                                        <p:tgtEl>
                                          <p:spTgt spid="24"/>
                                        </p:tgtEl>
                                        <p:attrNameLst>
                                          <p:attrName>fill.on</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lowchart: Process 11"/>
          <p:cNvSpPr/>
          <p:nvPr/>
        </p:nvSpPr>
        <p:spPr>
          <a:xfrm>
            <a:off x="3581400" y="1981200"/>
            <a:ext cx="2895600" cy="9906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Start metformin immediately</a:t>
            </a:r>
          </a:p>
          <a:p>
            <a:pPr algn="ctr" eaLnBrk="1" fontAlgn="auto" hangingPunct="1">
              <a:spcBef>
                <a:spcPts val="0"/>
              </a:spcBef>
              <a:spcAft>
                <a:spcPts val="0"/>
              </a:spcAft>
              <a:defRPr/>
            </a:pPr>
            <a:endParaRPr lang="en-US" sz="800" dirty="0">
              <a:solidFill>
                <a:prstClr val="black"/>
              </a:solidFill>
              <a:latin typeface="Arial"/>
              <a:ea typeface="ＭＳ Ｐゴシック"/>
              <a:cs typeface="Arial"/>
            </a:endParaRPr>
          </a:p>
          <a:p>
            <a:pPr algn="ctr" eaLnBrk="1" fontAlgn="auto" hangingPunct="1">
              <a:spcBef>
                <a:spcPts val="0"/>
              </a:spcBef>
              <a:spcAft>
                <a:spcPts val="0"/>
              </a:spcAft>
              <a:defRPr/>
            </a:pPr>
            <a:r>
              <a:rPr lang="en-US" sz="1400" dirty="0">
                <a:solidFill>
                  <a:prstClr val="black"/>
                </a:solidFill>
                <a:latin typeface="Arial"/>
                <a:ea typeface="ＭＳ Ｐゴシック"/>
                <a:cs typeface="Arial"/>
              </a:rPr>
              <a:t>Consider initial combination with another antihyperglycemic agent</a:t>
            </a:r>
          </a:p>
        </p:txBody>
      </p:sp>
      <p:sp>
        <p:nvSpPr>
          <p:cNvPr id="7" name="Flowchart: Process 6"/>
          <p:cNvSpPr/>
          <p:nvPr/>
        </p:nvSpPr>
        <p:spPr>
          <a:xfrm>
            <a:off x="1697038" y="914400"/>
            <a:ext cx="7304087" cy="304800"/>
          </a:xfrm>
          <a:prstGeom prst="flowChartProcess">
            <a:avLst/>
          </a:prstGeom>
          <a:noFill/>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Start lifestyle intervention (nutrition therapy and physical activity) +/- Metformin</a:t>
            </a:r>
          </a:p>
        </p:txBody>
      </p:sp>
      <p:sp>
        <p:nvSpPr>
          <p:cNvPr id="8" name="Flowchart: Process 7"/>
          <p:cNvSpPr/>
          <p:nvPr/>
        </p:nvSpPr>
        <p:spPr>
          <a:xfrm>
            <a:off x="1676400" y="1219200"/>
            <a:ext cx="2057400" cy="4572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A1C &lt; 8.5%</a:t>
            </a:r>
          </a:p>
        </p:txBody>
      </p:sp>
      <p:sp>
        <p:nvSpPr>
          <p:cNvPr id="9" name="Flowchart: Process 8"/>
          <p:cNvSpPr/>
          <p:nvPr/>
        </p:nvSpPr>
        <p:spPr>
          <a:xfrm>
            <a:off x="6096000" y="1219200"/>
            <a:ext cx="2895600" cy="4572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Symptomatic hyperglycemia with  metabolic decompensation</a:t>
            </a:r>
          </a:p>
        </p:txBody>
      </p:sp>
      <p:sp>
        <p:nvSpPr>
          <p:cNvPr id="10" name="Flowchart: Process 9"/>
          <p:cNvSpPr/>
          <p:nvPr/>
        </p:nvSpPr>
        <p:spPr>
          <a:xfrm>
            <a:off x="3733800" y="1219200"/>
            <a:ext cx="2362200" cy="4572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a:solidFill>
                  <a:srgbClr val="000000"/>
                </a:solidFill>
                <a:latin typeface="Arial"/>
                <a:ea typeface="ＭＳ Ｐゴシック"/>
                <a:cs typeface="Arial"/>
              </a:rPr>
              <a:t>A1C </a:t>
            </a:r>
            <a:r>
              <a:rPr lang="en-US" sz="1400">
                <a:solidFill>
                  <a:srgbClr val="000000"/>
                </a:solidFill>
                <a:latin typeface="Arial"/>
                <a:ea typeface="ＭＳ Ｐゴシック"/>
                <a:cs typeface="Arial"/>
                <a:sym typeface="Symbol" charset="0"/>
              </a:rPr>
              <a:t> 8.5%</a:t>
            </a:r>
            <a:endParaRPr lang="en-US" sz="1400">
              <a:solidFill>
                <a:srgbClr val="000000"/>
              </a:solidFill>
              <a:latin typeface="Arial"/>
              <a:ea typeface="ＭＳ Ｐゴシック"/>
              <a:cs typeface="Arial"/>
            </a:endParaRPr>
          </a:p>
        </p:txBody>
      </p:sp>
      <p:sp>
        <p:nvSpPr>
          <p:cNvPr id="13" name="Flowchart: Process 12"/>
          <p:cNvSpPr/>
          <p:nvPr/>
        </p:nvSpPr>
        <p:spPr>
          <a:xfrm>
            <a:off x="7239000" y="2057400"/>
            <a:ext cx="1219200" cy="685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Initiate insulin +/-</a:t>
            </a:r>
          </a:p>
          <a:p>
            <a:pPr algn="ctr" eaLnBrk="1" fontAlgn="auto" hangingPunct="1">
              <a:spcBef>
                <a:spcPts val="0"/>
              </a:spcBef>
              <a:spcAft>
                <a:spcPts val="0"/>
              </a:spcAft>
              <a:defRPr/>
            </a:pPr>
            <a:r>
              <a:rPr lang="en-US" sz="1400" dirty="0">
                <a:solidFill>
                  <a:prstClr val="black"/>
                </a:solidFill>
                <a:latin typeface="Arial"/>
                <a:ea typeface="ＭＳ Ｐゴシック"/>
                <a:cs typeface="Arial"/>
              </a:rPr>
              <a:t>metformin</a:t>
            </a:r>
          </a:p>
        </p:txBody>
      </p:sp>
      <p:sp>
        <p:nvSpPr>
          <p:cNvPr id="14" name="Flowchart: Process 13"/>
          <p:cNvSpPr/>
          <p:nvPr/>
        </p:nvSpPr>
        <p:spPr>
          <a:xfrm>
            <a:off x="1600200" y="1905000"/>
            <a:ext cx="1752600" cy="5334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ＭＳ Ｐゴシック"/>
                <a:cs typeface="Arial"/>
              </a:rPr>
              <a:t>If not at glycemic target (2-3 </a:t>
            </a:r>
            <a:r>
              <a:rPr lang="en-US" sz="1400" dirty="0" err="1">
                <a:solidFill>
                  <a:srgbClr val="000000"/>
                </a:solidFill>
                <a:latin typeface="Arial"/>
                <a:ea typeface="ＭＳ Ｐゴシック"/>
                <a:cs typeface="Arial"/>
              </a:rPr>
              <a:t>mos</a:t>
            </a:r>
            <a:r>
              <a:rPr lang="en-US" sz="1400" dirty="0">
                <a:solidFill>
                  <a:srgbClr val="000000"/>
                </a:solidFill>
                <a:latin typeface="Arial"/>
                <a:ea typeface="ＭＳ Ｐゴシック"/>
                <a:cs typeface="Arial"/>
              </a:rPr>
              <a:t>)</a:t>
            </a:r>
          </a:p>
        </p:txBody>
      </p:sp>
      <p:sp>
        <p:nvSpPr>
          <p:cNvPr id="15" name="Flowchart: Process 14"/>
          <p:cNvSpPr/>
          <p:nvPr/>
        </p:nvSpPr>
        <p:spPr>
          <a:xfrm>
            <a:off x="1752600" y="2667000"/>
            <a:ext cx="1447800" cy="5334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a:solidFill>
                  <a:srgbClr val="000000"/>
                </a:solidFill>
                <a:latin typeface="Arial"/>
                <a:ea typeface="ＭＳ Ｐゴシック"/>
                <a:cs typeface="Arial"/>
              </a:rPr>
              <a:t>Start / Increase metformin</a:t>
            </a:r>
          </a:p>
        </p:txBody>
      </p:sp>
      <p:sp>
        <p:nvSpPr>
          <p:cNvPr id="16" name="Flowchart: Process 15"/>
          <p:cNvSpPr/>
          <p:nvPr/>
        </p:nvSpPr>
        <p:spPr>
          <a:xfrm>
            <a:off x="3733800" y="3352800"/>
            <a:ext cx="2286000"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dirty="0">
                <a:solidFill>
                  <a:srgbClr val="000000"/>
                </a:solidFill>
                <a:latin typeface="Arial"/>
                <a:ea typeface="ＭＳ Ｐゴシック"/>
                <a:cs typeface="Arial"/>
              </a:rPr>
              <a:t>If not at glycemic targets</a:t>
            </a:r>
          </a:p>
        </p:txBody>
      </p:sp>
      <p:sp>
        <p:nvSpPr>
          <p:cNvPr id="17" name="Flowchart: Process 16"/>
          <p:cNvSpPr/>
          <p:nvPr/>
        </p:nvSpPr>
        <p:spPr>
          <a:xfrm>
            <a:off x="457200" y="685800"/>
            <a:ext cx="685800" cy="5257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3200" b="1" dirty="0">
                <a:solidFill>
                  <a:prstClr val="black"/>
                </a:solidFill>
                <a:latin typeface="Arial"/>
                <a:ea typeface="ＭＳ Ｐゴシック"/>
                <a:cs typeface="Arial"/>
              </a:rPr>
              <a:t>L</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I</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F</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E</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S</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T</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Y</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L</a:t>
            </a:r>
          </a:p>
          <a:p>
            <a:pPr algn="ctr" eaLnBrk="1" fontAlgn="auto" hangingPunct="1">
              <a:spcBef>
                <a:spcPts val="0"/>
              </a:spcBef>
              <a:spcAft>
                <a:spcPts val="0"/>
              </a:spcAft>
              <a:defRPr/>
            </a:pPr>
            <a:r>
              <a:rPr lang="en-US" sz="3200" b="1" dirty="0">
                <a:solidFill>
                  <a:prstClr val="black"/>
                </a:solidFill>
                <a:latin typeface="Arial"/>
                <a:ea typeface="ＭＳ Ｐゴシック"/>
                <a:cs typeface="Arial"/>
              </a:rPr>
              <a:t>E</a:t>
            </a:r>
          </a:p>
        </p:txBody>
      </p:sp>
      <p:sp>
        <p:nvSpPr>
          <p:cNvPr id="18" name="Flowchart: Process 17"/>
          <p:cNvSpPr/>
          <p:nvPr/>
        </p:nvSpPr>
        <p:spPr>
          <a:xfrm>
            <a:off x="2438400" y="3962400"/>
            <a:ext cx="4419600"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b="1" dirty="0">
                <a:solidFill>
                  <a:prstClr val="black"/>
                </a:solidFill>
                <a:latin typeface="Arial"/>
                <a:ea typeface="ＭＳ Ｐゴシック"/>
                <a:cs typeface="Arial"/>
              </a:rPr>
              <a:t>Add an agent best suited to the individual</a:t>
            </a:r>
            <a:r>
              <a:rPr lang="en-US" sz="1400" dirty="0">
                <a:solidFill>
                  <a:prstClr val="black"/>
                </a:solidFill>
                <a:latin typeface="Arial"/>
                <a:ea typeface="ＭＳ Ｐゴシック"/>
                <a:cs typeface="Arial"/>
              </a:rPr>
              <a:t>:</a:t>
            </a:r>
          </a:p>
        </p:txBody>
      </p:sp>
      <p:sp>
        <p:nvSpPr>
          <p:cNvPr id="19" name="Flowchart: Process 18"/>
          <p:cNvSpPr/>
          <p:nvPr/>
        </p:nvSpPr>
        <p:spPr>
          <a:xfrm>
            <a:off x="1676400" y="4267200"/>
            <a:ext cx="3200400" cy="19050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b="1" dirty="0">
                <a:solidFill>
                  <a:prstClr val="black"/>
                </a:solidFill>
                <a:latin typeface="Arial"/>
                <a:ea typeface="ＭＳ Ｐゴシック"/>
                <a:cs typeface="Arial"/>
              </a:rPr>
              <a:t>Patient Characteristics</a:t>
            </a:r>
          </a:p>
          <a:p>
            <a:pPr eaLnBrk="1" fontAlgn="auto" hangingPunct="1">
              <a:spcBef>
                <a:spcPts val="0"/>
              </a:spcBef>
              <a:spcAft>
                <a:spcPts val="0"/>
              </a:spcAft>
              <a:defRPr/>
            </a:pPr>
            <a:r>
              <a:rPr lang="en-US" sz="1400" dirty="0">
                <a:solidFill>
                  <a:prstClr val="black"/>
                </a:solidFill>
                <a:latin typeface="Arial"/>
                <a:ea typeface="ＭＳ Ｐゴシック"/>
                <a:cs typeface="Arial"/>
              </a:rPr>
              <a:t>Degree of hyperglycemia</a:t>
            </a:r>
          </a:p>
          <a:p>
            <a:pPr eaLnBrk="1" fontAlgn="auto" hangingPunct="1">
              <a:spcBef>
                <a:spcPts val="0"/>
              </a:spcBef>
              <a:spcAft>
                <a:spcPts val="0"/>
              </a:spcAft>
              <a:defRPr/>
            </a:pPr>
            <a:r>
              <a:rPr lang="en-US" sz="1400" dirty="0">
                <a:solidFill>
                  <a:prstClr val="black"/>
                </a:solidFill>
                <a:latin typeface="Arial"/>
                <a:ea typeface="ＭＳ Ｐゴシック"/>
                <a:cs typeface="Arial"/>
              </a:rPr>
              <a:t>Risk of hypoglycemia</a:t>
            </a:r>
          </a:p>
          <a:p>
            <a:pPr eaLnBrk="1" fontAlgn="auto" hangingPunct="1">
              <a:spcBef>
                <a:spcPts val="0"/>
              </a:spcBef>
              <a:spcAft>
                <a:spcPts val="0"/>
              </a:spcAft>
              <a:defRPr/>
            </a:pPr>
            <a:r>
              <a:rPr lang="en-US" sz="1400" dirty="0">
                <a:solidFill>
                  <a:prstClr val="black"/>
                </a:solidFill>
                <a:latin typeface="Arial"/>
                <a:ea typeface="ＭＳ Ｐゴシック"/>
                <a:cs typeface="Arial"/>
              </a:rPr>
              <a:t>Overweight or obesity</a:t>
            </a:r>
          </a:p>
          <a:p>
            <a:pPr eaLnBrk="1" fontAlgn="auto" hangingPunct="1">
              <a:spcBef>
                <a:spcPts val="0"/>
              </a:spcBef>
              <a:spcAft>
                <a:spcPts val="0"/>
              </a:spcAft>
              <a:defRPr/>
            </a:pPr>
            <a:r>
              <a:rPr lang="en-US" sz="1400" dirty="0">
                <a:solidFill>
                  <a:prstClr val="black"/>
                </a:solidFill>
                <a:latin typeface="Arial"/>
                <a:ea typeface="ＭＳ Ｐゴシック"/>
                <a:cs typeface="Arial"/>
              </a:rPr>
              <a:t>Comorbidities (renal, cardiac, hepatic)</a:t>
            </a:r>
          </a:p>
          <a:p>
            <a:pPr eaLnBrk="1" fontAlgn="auto" hangingPunct="1">
              <a:spcBef>
                <a:spcPts val="0"/>
              </a:spcBef>
              <a:spcAft>
                <a:spcPts val="0"/>
              </a:spcAft>
              <a:defRPr/>
            </a:pPr>
            <a:r>
              <a:rPr lang="en-US" sz="1400" dirty="0">
                <a:solidFill>
                  <a:prstClr val="black"/>
                </a:solidFill>
                <a:latin typeface="Arial"/>
                <a:ea typeface="ＭＳ Ｐゴシック"/>
                <a:cs typeface="Arial"/>
              </a:rPr>
              <a:t>Preferences &amp; access to treatment</a:t>
            </a:r>
          </a:p>
          <a:p>
            <a:pPr eaLnBrk="1" fontAlgn="auto" hangingPunct="1">
              <a:spcBef>
                <a:spcPts val="0"/>
              </a:spcBef>
              <a:spcAft>
                <a:spcPts val="0"/>
              </a:spcAft>
              <a:defRPr/>
            </a:pPr>
            <a:r>
              <a:rPr lang="en-US" sz="1400" dirty="0">
                <a:solidFill>
                  <a:prstClr val="black"/>
                </a:solidFill>
                <a:latin typeface="Arial"/>
                <a:ea typeface="ＭＳ Ｐゴシック"/>
                <a:cs typeface="Arial"/>
              </a:rPr>
              <a:t>Other            </a:t>
            </a:r>
          </a:p>
        </p:txBody>
      </p:sp>
      <p:sp>
        <p:nvSpPr>
          <p:cNvPr id="22" name="Flowchart: Process 21"/>
          <p:cNvSpPr/>
          <p:nvPr/>
        </p:nvSpPr>
        <p:spPr>
          <a:xfrm>
            <a:off x="4114800" y="6400800"/>
            <a:ext cx="1600200" cy="3810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hangingPunct="1">
              <a:defRPr/>
            </a:pPr>
            <a:r>
              <a:rPr lang="en-US" sz="1400">
                <a:solidFill>
                  <a:srgbClr val="000000"/>
                </a:solidFill>
                <a:latin typeface="Arial"/>
                <a:ea typeface="MS PGothic" charset="0"/>
                <a:cs typeface="Arial"/>
              </a:rPr>
              <a:t>See next page…</a:t>
            </a:r>
          </a:p>
        </p:txBody>
      </p:sp>
      <p:cxnSp>
        <p:nvCxnSpPr>
          <p:cNvPr id="129038" name="Straight Arrow Connector 70"/>
          <p:cNvCxnSpPr>
            <a:cxnSpLocks noChangeShapeType="1"/>
          </p:cNvCxnSpPr>
          <p:nvPr/>
        </p:nvCxnSpPr>
        <p:spPr bwMode="auto">
          <a:xfrm rot="5400000">
            <a:off x="4647407" y="6171406"/>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39" name="Straight Arrow Connector 75"/>
          <p:cNvCxnSpPr>
            <a:cxnSpLocks noChangeShapeType="1"/>
          </p:cNvCxnSpPr>
          <p:nvPr/>
        </p:nvCxnSpPr>
        <p:spPr bwMode="auto">
          <a:xfrm rot="5400000">
            <a:off x="4724401" y="1828800"/>
            <a:ext cx="3048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0" name="Straight Arrow Connector 80"/>
          <p:cNvCxnSpPr>
            <a:cxnSpLocks noChangeShapeType="1"/>
            <a:stCxn id="14" idx="2"/>
            <a:endCxn id="15" idx="0"/>
          </p:cNvCxnSpPr>
          <p:nvPr/>
        </p:nvCxnSpPr>
        <p:spPr bwMode="auto">
          <a:xfrm>
            <a:off x="2476500" y="2451100"/>
            <a:ext cx="0" cy="203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1" name="Straight Arrow Connector 81"/>
          <p:cNvCxnSpPr>
            <a:cxnSpLocks noChangeShapeType="1"/>
          </p:cNvCxnSpPr>
          <p:nvPr/>
        </p:nvCxnSpPr>
        <p:spPr bwMode="auto">
          <a:xfrm rot="5400000">
            <a:off x="2401094" y="1789906"/>
            <a:ext cx="228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2" name="Straight Arrow Connector 82"/>
          <p:cNvCxnSpPr>
            <a:cxnSpLocks noChangeShapeType="1"/>
          </p:cNvCxnSpPr>
          <p:nvPr/>
        </p:nvCxnSpPr>
        <p:spPr bwMode="auto">
          <a:xfrm>
            <a:off x="4876800" y="3657600"/>
            <a:ext cx="0" cy="304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3" name="Straight Arrow Connector 83"/>
          <p:cNvCxnSpPr>
            <a:cxnSpLocks noChangeShapeType="1"/>
          </p:cNvCxnSpPr>
          <p:nvPr/>
        </p:nvCxnSpPr>
        <p:spPr bwMode="auto">
          <a:xfrm rot="5400000">
            <a:off x="7733507" y="1866106"/>
            <a:ext cx="3810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4" name="Elbow Connector 87"/>
          <p:cNvCxnSpPr>
            <a:cxnSpLocks noChangeShapeType="1"/>
            <a:stCxn id="13" idx="2"/>
            <a:endCxn id="16" idx="3"/>
          </p:cNvCxnSpPr>
          <p:nvPr/>
        </p:nvCxnSpPr>
        <p:spPr bwMode="auto">
          <a:xfrm rot="5400000">
            <a:off x="6553200" y="2209800"/>
            <a:ext cx="762000" cy="1828800"/>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5" name="Elbow Connector 90"/>
          <p:cNvCxnSpPr>
            <a:cxnSpLocks noChangeShapeType="1"/>
            <a:stCxn id="15" idx="2"/>
            <a:endCxn id="16" idx="1"/>
          </p:cNvCxnSpPr>
          <p:nvPr/>
        </p:nvCxnSpPr>
        <p:spPr bwMode="auto">
          <a:xfrm rot="16200000" flipH="1">
            <a:off x="2952750" y="2724150"/>
            <a:ext cx="304800" cy="1257300"/>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3" name="Flowchart: Process 5"/>
          <p:cNvSpPr/>
          <p:nvPr/>
        </p:nvSpPr>
        <p:spPr>
          <a:xfrm>
            <a:off x="1676400" y="381000"/>
            <a:ext cx="7304088" cy="3048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dirty="0">
                <a:solidFill>
                  <a:prstClr val="black"/>
                </a:solidFill>
                <a:latin typeface="Arial"/>
                <a:ea typeface="ＭＳ Ｐゴシック"/>
                <a:cs typeface="Arial"/>
              </a:rPr>
              <a:t>AT DIAGNOSIS OF TYPE 2 DIABETES</a:t>
            </a:r>
          </a:p>
        </p:txBody>
      </p:sp>
      <p:cxnSp>
        <p:nvCxnSpPr>
          <p:cNvPr id="129047" name="Straight Arrow Connector 75"/>
          <p:cNvCxnSpPr>
            <a:cxnSpLocks noChangeShapeType="1"/>
          </p:cNvCxnSpPr>
          <p:nvPr/>
        </p:nvCxnSpPr>
        <p:spPr bwMode="auto">
          <a:xfrm>
            <a:off x="5181600" y="685800"/>
            <a:ext cx="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8" name="Straight Arrow Connector 82"/>
          <p:cNvCxnSpPr>
            <a:cxnSpLocks noChangeShapeType="1"/>
          </p:cNvCxnSpPr>
          <p:nvPr/>
        </p:nvCxnSpPr>
        <p:spPr bwMode="auto">
          <a:xfrm>
            <a:off x="4876800" y="2971800"/>
            <a:ext cx="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9049" name="Rectangle 14"/>
          <p:cNvSpPr>
            <a:spLocks noChangeArrowheads="1"/>
          </p:cNvSpPr>
          <p:nvPr/>
        </p:nvSpPr>
        <p:spPr bwMode="auto">
          <a:xfrm>
            <a:off x="6858000" y="5791200"/>
            <a:ext cx="1905000" cy="1066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3" rIns="91425" bIns="45713"/>
          <a:lstStyle/>
          <a:p>
            <a:endParaRPr lang="fr-CA" smtClean="0">
              <a:solidFill>
                <a:srgbClr val="000000"/>
              </a:solidFill>
              <a:latin typeface="Arial"/>
              <a:cs typeface="Arial"/>
            </a:endParaRPr>
          </a:p>
        </p:txBody>
      </p:sp>
      <p:sp>
        <p:nvSpPr>
          <p:cNvPr id="21" name="Flowchart: Process 20"/>
          <p:cNvSpPr/>
          <p:nvPr/>
        </p:nvSpPr>
        <p:spPr>
          <a:xfrm>
            <a:off x="4876800" y="4267200"/>
            <a:ext cx="2971800" cy="1905000"/>
          </a:xfrm>
          <a:prstGeom prst="flowChartProcess">
            <a:avLst/>
          </a:prstGeom>
        </p:spPr>
        <p:style>
          <a:lnRef idx="2">
            <a:schemeClr val="dk1"/>
          </a:lnRef>
          <a:fillRef idx="1">
            <a:schemeClr val="lt1"/>
          </a:fillRef>
          <a:effectRef idx="0">
            <a:schemeClr val="dk1"/>
          </a:effectRef>
          <a:fontRef idx="minor">
            <a:schemeClr val="dk1"/>
          </a:fontRef>
        </p:style>
        <p:txBody>
          <a:bodyPr lIns="91425" tIns="45713" rIns="91425" bIns="45713" anchor="ctr"/>
          <a:lstStyle/>
          <a:p>
            <a:pPr algn="ctr" eaLnBrk="1" fontAlgn="auto" hangingPunct="1">
              <a:spcBef>
                <a:spcPts val="0"/>
              </a:spcBef>
              <a:spcAft>
                <a:spcPts val="0"/>
              </a:spcAft>
              <a:defRPr/>
            </a:pPr>
            <a:r>
              <a:rPr lang="en-US" sz="1400" b="1" dirty="0">
                <a:solidFill>
                  <a:prstClr val="black"/>
                </a:solidFill>
                <a:latin typeface="Arial"/>
                <a:ea typeface="ＭＳ Ｐゴシック"/>
                <a:cs typeface="Arial"/>
              </a:rPr>
              <a:t>Agent Characteristics</a:t>
            </a:r>
          </a:p>
          <a:p>
            <a:pPr eaLnBrk="1" fontAlgn="auto" hangingPunct="1">
              <a:spcBef>
                <a:spcPts val="0"/>
              </a:spcBef>
              <a:spcAft>
                <a:spcPts val="0"/>
              </a:spcAft>
              <a:defRPr/>
            </a:pPr>
            <a:r>
              <a:rPr lang="en-US" sz="1400" dirty="0">
                <a:solidFill>
                  <a:prstClr val="black"/>
                </a:solidFill>
                <a:latin typeface="Arial"/>
                <a:ea typeface="ＭＳ Ｐゴシック"/>
                <a:cs typeface="Arial"/>
              </a:rPr>
              <a:t>BG lowering efficacy and durability</a:t>
            </a:r>
          </a:p>
          <a:p>
            <a:pPr eaLnBrk="1" fontAlgn="auto" hangingPunct="1">
              <a:spcBef>
                <a:spcPts val="0"/>
              </a:spcBef>
              <a:spcAft>
                <a:spcPts val="0"/>
              </a:spcAft>
              <a:defRPr/>
            </a:pPr>
            <a:r>
              <a:rPr lang="en-US" sz="1400" dirty="0">
                <a:solidFill>
                  <a:prstClr val="black"/>
                </a:solidFill>
                <a:latin typeface="Arial"/>
                <a:ea typeface="ＭＳ Ｐゴシック"/>
                <a:cs typeface="Arial"/>
              </a:rPr>
              <a:t>Risk of inducing hypoglycemia</a:t>
            </a:r>
          </a:p>
          <a:p>
            <a:pPr eaLnBrk="1" fontAlgn="auto" hangingPunct="1">
              <a:spcBef>
                <a:spcPts val="0"/>
              </a:spcBef>
              <a:spcAft>
                <a:spcPts val="0"/>
              </a:spcAft>
              <a:defRPr/>
            </a:pPr>
            <a:r>
              <a:rPr lang="en-US" sz="1400" dirty="0">
                <a:solidFill>
                  <a:prstClr val="black"/>
                </a:solidFill>
                <a:latin typeface="Arial"/>
                <a:ea typeface="ＭＳ Ｐゴシック"/>
                <a:cs typeface="Arial"/>
              </a:rPr>
              <a:t>Effect on weight</a:t>
            </a:r>
          </a:p>
          <a:p>
            <a:pPr eaLnBrk="1" fontAlgn="auto" hangingPunct="1">
              <a:spcBef>
                <a:spcPts val="0"/>
              </a:spcBef>
              <a:spcAft>
                <a:spcPts val="0"/>
              </a:spcAft>
              <a:defRPr/>
            </a:pPr>
            <a:r>
              <a:rPr lang="en-US" sz="1400" dirty="0">
                <a:solidFill>
                  <a:prstClr val="black"/>
                </a:solidFill>
                <a:latin typeface="Arial"/>
                <a:ea typeface="ＭＳ Ｐゴシック"/>
                <a:cs typeface="Arial"/>
              </a:rPr>
              <a:t>Contraindications &amp; side-effects</a:t>
            </a:r>
          </a:p>
          <a:p>
            <a:pPr eaLnBrk="1" fontAlgn="auto" hangingPunct="1">
              <a:spcBef>
                <a:spcPts val="0"/>
              </a:spcBef>
              <a:spcAft>
                <a:spcPts val="0"/>
              </a:spcAft>
              <a:defRPr/>
            </a:pPr>
            <a:r>
              <a:rPr lang="en-US" sz="1400" dirty="0">
                <a:solidFill>
                  <a:prstClr val="black"/>
                </a:solidFill>
                <a:latin typeface="Arial"/>
                <a:ea typeface="ＭＳ Ｐゴシック"/>
                <a:cs typeface="Arial"/>
              </a:rPr>
              <a:t>Cost and coverage</a:t>
            </a:r>
          </a:p>
          <a:p>
            <a:pPr eaLnBrk="1" fontAlgn="auto" hangingPunct="1">
              <a:spcBef>
                <a:spcPts val="0"/>
              </a:spcBef>
              <a:spcAft>
                <a:spcPts val="0"/>
              </a:spcAft>
              <a:defRPr/>
            </a:pPr>
            <a:r>
              <a:rPr lang="en-US" sz="1400" dirty="0">
                <a:solidFill>
                  <a:prstClr val="black"/>
                </a:solidFill>
                <a:latin typeface="Arial"/>
                <a:ea typeface="ＭＳ Ｐゴシック"/>
                <a:cs typeface="Arial"/>
              </a:rPr>
              <a:t>Other        </a:t>
            </a:r>
          </a:p>
        </p:txBody>
      </p:sp>
      <p:cxnSp>
        <p:nvCxnSpPr>
          <p:cNvPr id="48155" name="Elbow Connector 87"/>
          <p:cNvCxnSpPr>
            <a:cxnSpLocks noChangeShapeType="1"/>
            <a:endCxn id="16" idx="3"/>
          </p:cNvCxnSpPr>
          <p:nvPr/>
        </p:nvCxnSpPr>
        <p:spPr bwMode="auto">
          <a:xfrm rot="16200000" flipV="1">
            <a:off x="5676900" y="3848100"/>
            <a:ext cx="3352800" cy="2667000"/>
          </a:xfrm>
          <a:prstGeom prst="bentConnector2">
            <a:avLst/>
          </a:prstGeom>
          <a:noFill/>
          <a:ln w="38100">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4" name="Rectangle 3"/>
          <p:cNvSpPr/>
          <p:nvPr/>
        </p:nvSpPr>
        <p:spPr bwMode="auto">
          <a:xfrm>
            <a:off x="1447800" y="366059"/>
            <a:ext cx="7696200" cy="2895600"/>
          </a:xfrm>
          <a:prstGeom prst="rect">
            <a:avLst/>
          </a:prstGeom>
          <a:solidFill>
            <a:schemeClr val="accent3">
              <a:lumMod val="95000"/>
              <a:alpha val="83000"/>
            </a:schemeClr>
          </a:solidFill>
          <a:ln w="9525" cap="flat" cmpd="sng" algn="ctr">
            <a:solidFill>
              <a:schemeClr val="accent3">
                <a:lumMod val="95000"/>
              </a:schemeClr>
            </a:solidFill>
            <a:prstDash val="solid"/>
            <a:round/>
            <a:headEnd type="none" w="med" len="med"/>
            <a:tailEnd type="none" w="med" len="med"/>
          </a:ln>
          <a:effectLst/>
          <a:extLst/>
        </p:spPr>
        <p:txBody>
          <a:bodyPr/>
          <a:lstStyle/>
          <a:p>
            <a:pPr>
              <a:defRPr/>
            </a:pPr>
            <a:endParaRPr lang="en-US">
              <a:solidFill>
                <a:srgbClr val="000000"/>
              </a:solidFill>
              <a:latin typeface="Arial"/>
              <a:ea typeface="ＭＳ Ｐゴシック" pitchFamily="34" charset="-128"/>
              <a:cs typeface="Arial"/>
            </a:endParaRPr>
          </a:p>
        </p:txBody>
      </p:sp>
      <p:sp>
        <p:nvSpPr>
          <p:cNvPr id="129053" name="TextBox 4"/>
          <p:cNvSpPr txBox="1">
            <a:spLocks noChangeArrowheads="1"/>
          </p:cNvSpPr>
          <p:nvPr/>
        </p:nvSpPr>
        <p:spPr bwMode="auto">
          <a:xfrm>
            <a:off x="10326688" y="52816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endParaRPr lang="en-US" smtClean="0">
              <a:solidFill>
                <a:srgbClr val="000000"/>
              </a:solidFill>
              <a:cs typeface="MS PGothic" charset="0"/>
            </a:endParaRPr>
          </a:p>
        </p:txBody>
      </p:sp>
      <p:sp>
        <p:nvSpPr>
          <p:cNvPr id="31" name="Wave 5"/>
          <p:cNvSpPr>
            <a:spLocks noChangeArrowheads="1"/>
          </p:cNvSpPr>
          <p:nvPr/>
        </p:nvSpPr>
        <p:spPr bwMode="auto">
          <a:xfrm>
            <a:off x="231459" y="6113622"/>
            <a:ext cx="838200" cy="609600"/>
          </a:xfrm>
          <a:prstGeom prst="wave">
            <a:avLst>
              <a:gd name="adj1" fmla="val 12500"/>
              <a:gd name="adj2" fmla="val 0"/>
            </a:avLst>
          </a:prstGeom>
          <a:solidFill>
            <a:srgbClr val="FF0000"/>
          </a:solidFill>
          <a:ln w="9525">
            <a:solidFill>
              <a:srgbClr val="FF0000"/>
            </a:solidFill>
            <a:round/>
            <a:headEnd/>
            <a:tailEnd/>
          </a:ln>
        </p:spPr>
        <p:txBody>
          <a:bodyPr wrap="none" lIns="45720" tIns="0" rIns="0" bIns="0"/>
          <a:lstStyle/>
          <a:p>
            <a:pPr algn="ctr"/>
            <a:r>
              <a:rPr lang="en-US" sz="2000" b="1" dirty="0">
                <a:solidFill>
                  <a:schemeClr val="bg1"/>
                </a:solidFill>
                <a:latin typeface="Arial"/>
                <a:cs typeface="Arial"/>
              </a:rPr>
              <a:t>2013</a:t>
            </a:r>
          </a:p>
        </p:txBody>
      </p:sp>
      <p:sp>
        <p:nvSpPr>
          <p:cNvPr id="32" name="Espace réservé du numéro de diapositive 4"/>
          <p:cNvSpPr>
            <a:spLocks noGrp="1"/>
          </p:cNvSpPr>
          <p:nvPr>
            <p:ph type="sldNum" sz="quarter" idx="12"/>
          </p:nvPr>
        </p:nvSpPr>
        <p:spPr>
          <a:xfrm>
            <a:off x="8342294" y="603437"/>
            <a:ext cx="504056" cy="360039"/>
          </a:xfrm>
        </p:spPr>
        <p:txBody>
          <a:bodyPr/>
          <a:lstStyle/>
          <a:p>
            <a:fld id="{3FE1A873-9A61-4725-97A1-6983DABC3932}" type="slidenum">
              <a:rPr lang="en-CA" smtClean="0">
                <a:solidFill>
                  <a:prstClr val="white">
                    <a:alpha val="99000"/>
                  </a:prstClr>
                </a:solidFill>
                <a:latin typeface="Century Gothic"/>
                <a:cs typeface="Century Gothic"/>
              </a:rPr>
              <a:pPr/>
              <a:t>9</a:t>
            </a:fld>
            <a:endParaRPr lang="en-CA" dirty="0">
              <a:solidFill>
                <a:prstClr val="white">
                  <a:alpha val="99000"/>
                </a:prstClr>
              </a:solidFill>
              <a:latin typeface="Century Gothic"/>
              <a:cs typeface="Century Gothic"/>
            </a:endParaRPr>
          </a:p>
        </p:txBody>
      </p:sp>
    </p:spTree>
    <p:extLst>
      <p:ext uri="{BB962C8B-B14F-4D97-AF65-F5344CB8AC3E}">
        <p14:creationId xmlns:p14="http://schemas.microsoft.com/office/powerpoint/2010/main" val="240264652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44eaaec1-ae97-4b5e-bca4-5de6cc661d26"/>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200"/>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F47A08A6BA39478BCAF02A5782C672" ma:contentTypeVersion="0" ma:contentTypeDescription="Create a new document." ma:contentTypeScope="" ma:versionID="daf88e764b01de12238553352d8e6ef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4C6D87-A543-40E6-845D-A5C8B6F43723}">
  <ds:schemaRef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4E9757E-BBB5-4C1C-A6EC-3DE268AD7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DF0C8F-5D22-4DEE-8F5D-0EE588317B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35203</TotalTime>
  <Words>9727</Words>
  <Application>Microsoft Macintosh PowerPoint</Application>
  <PresentationFormat>On-screen Show (4:3)</PresentationFormat>
  <Paragraphs>1689</Paragraphs>
  <Slides>70</Slides>
  <Notes>52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Office Theme</vt:lpstr>
      <vt:lpstr>Excel.Chart.8</vt:lpstr>
      <vt:lpstr>Worksheet</vt:lpstr>
      <vt:lpstr>PowerPoint Presentation</vt:lpstr>
      <vt:lpstr>PowerPoint Presentation</vt:lpstr>
      <vt:lpstr>Disclosure of Commercial Support</vt:lpstr>
      <vt:lpstr>LEARNING OBJECTIVES</vt:lpstr>
      <vt:lpstr>Presentation Outline</vt:lpstr>
      <vt:lpstr>QUICK REVIEW</vt:lpstr>
      <vt:lpstr>PowerPoint Presentation</vt:lpstr>
      <vt:lpstr>PowerPoint Presentation</vt:lpstr>
      <vt:lpstr>PowerPoint Presentation</vt:lpstr>
      <vt:lpstr>PowerPoint Presentation</vt:lpstr>
      <vt:lpstr>PowerPoint Presentation</vt:lpstr>
      <vt:lpstr>Meta-analysis (add-on to metformin)</vt:lpstr>
      <vt:lpstr>The ROLE OF KIDNEYS IN GLUCOSE REGULATION</vt:lpstr>
      <vt:lpstr>PowerPoint Presentation</vt:lpstr>
      <vt:lpstr>Renal Glucose Handling in the non-Diabetic</vt:lpstr>
      <vt:lpstr>PowerPoint Presentation</vt:lpstr>
      <vt:lpstr>PowerPoint Presentation</vt:lpstr>
      <vt:lpstr>PowerPoint Presentation</vt:lpstr>
      <vt:lpstr> </vt:lpstr>
      <vt:lpstr>Efficacy &amp; Safety Data for SGLT2 Inhibitors</vt:lpstr>
      <vt:lpstr>SGLT2 Inhibitors</vt:lpstr>
      <vt:lpstr>Inhibiting SGLT2 In Diabetes: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Urinary Tract Infection with CANA</vt:lpstr>
      <vt:lpstr>Side Effects of SGLT2 Inhibitors  in relation to circulating volume</vt:lpstr>
      <vt:lpstr>RISK FACTORS for VOLUME DEPLETION SYMPTOMS</vt:lpstr>
      <vt:lpstr>Renal Safety</vt:lpstr>
      <vt:lpstr>Diabetic nephropathy: Basic Principles </vt:lpstr>
      <vt:lpstr>PowerPoint Presentation</vt:lpstr>
      <vt:lpstr>PowerPoint Presentation</vt:lpstr>
      <vt:lpstr>PowerPoint Presentation</vt:lpstr>
      <vt:lpstr>CV Risk</vt:lpstr>
      <vt:lpstr>PowerPoint Presentation</vt:lpstr>
      <vt:lpstr>Canagliflozin : MACE-plus</vt:lpstr>
      <vt:lpstr>PowerPoint Presentation</vt:lpstr>
      <vt:lpstr>SGLT2 Metabolism</vt:lpstr>
      <vt:lpstr>Drug Interactions</vt:lpstr>
      <vt:lpstr>Guideline Statement on SGLT2</vt:lpstr>
      <vt:lpstr>Practical tips and Considerations in Starting SGLT2 Inhibitors </vt:lpstr>
      <vt:lpstr>Initiating Therapy</vt:lpstr>
      <vt:lpstr>Monitoring Parameters </vt:lpstr>
      <vt:lpstr>Considerations</vt:lpstr>
      <vt:lpstr>PowerPoint Presentation</vt:lpstr>
      <vt:lpstr>Case Discussions  With Ken Burns </vt:lpstr>
      <vt:lpstr>Case #1</vt:lpstr>
      <vt:lpstr>Case #1</vt:lpstr>
      <vt:lpstr>PowerPoint Presentation</vt:lpstr>
      <vt:lpstr>PowerPoint Presentation</vt:lpstr>
      <vt:lpstr>PowerPoint Presentation</vt:lpstr>
      <vt:lpstr>Case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 Erica [JOICA]</dc:creator>
  <cp:lastModifiedBy>Kaitlin Bynkoski</cp:lastModifiedBy>
  <cp:revision>70</cp:revision>
  <cp:lastPrinted>2014-11-25T21:11:35Z</cp:lastPrinted>
  <dcterms:created xsi:type="dcterms:W3CDTF">2013-12-09T00:50:15Z</dcterms:created>
  <dcterms:modified xsi:type="dcterms:W3CDTF">2014-11-25T23:06:53Z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0x010100AAF47A08A6BA39478BCAF02A5782C672</vt:lpwstr>
  </property>
</Properties>
</file>