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67"/>
  </p:notesMasterIdLst>
  <p:handoutMasterIdLst>
    <p:handoutMasterId r:id="rId68"/>
  </p:handoutMasterIdLst>
  <p:sldIdLst>
    <p:sldId id="256" r:id="rId2"/>
    <p:sldId id="257" r:id="rId3"/>
    <p:sldId id="258" r:id="rId4"/>
    <p:sldId id="259" r:id="rId5"/>
    <p:sldId id="260" r:id="rId6"/>
    <p:sldId id="261" r:id="rId7"/>
    <p:sldId id="306" r:id="rId8"/>
    <p:sldId id="262" r:id="rId9"/>
    <p:sldId id="263" r:id="rId10"/>
    <p:sldId id="264" r:id="rId11"/>
    <p:sldId id="265" r:id="rId12"/>
    <p:sldId id="266" r:id="rId13"/>
    <p:sldId id="314" r:id="rId14"/>
    <p:sldId id="268" r:id="rId15"/>
    <p:sldId id="312" r:id="rId16"/>
    <p:sldId id="313" r:id="rId17"/>
    <p:sldId id="317" r:id="rId18"/>
    <p:sldId id="318" r:id="rId19"/>
    <p:sldId id="272" r:id="rId20"/>
    <p:sldId id="273" r:id="rId21"/>
    <p:sldId id="275" r:id="rId22"/>
    <p:sldId id="311" r:id="rId23"/>
    <p:sldId id="274" r:id="rId24"/>
    <p:sldId id="276" r:id="rId25"/>
    <p:sldId id="315" r:id="rId26"/>
    <p:sldId id="316" r:id="rId27"/>
    <p:sldId id="277" r:id="rId28"/>
    <p:sldId id="278" r:id="rId29"/>
    <p:sldId id="279" r:id="rId30"/>
    <p:sldId id="280" r:id="rId31"/>
    <p:sldId id="281" r:id="rId32"/>
    <p:sldId id="309" r:id="rId33"/>
    <p:sldId id="283" r:id="rId34"/>
    <p:sldId id="308" r:id="rId35"/>
    <p:sldId id="282" r:id="rId36"/>
    <p:sldId id="307" r:id="rId37"/>
    <p:sldId id="310" r:id="rId38"/>
    <p:sldId id="284" r:id="rId39"/>
    <p:sldId id="285" r:id="rId40"/>
    <p:sldId id="286" r:id="rId41"/>
    <p:sldId id="287" r:id="rId42"/>
    <p:sldId id="292" r:id="rId43"/>
    <p:sldId id="293" r:id="rId44"/>
    <p:sldId id="295" r:id="rId45"/>
    <p:sldId id="319" r:id="rId46"/>
    <p:sldId id="296" r:id="rId47"/>
    <p:sldId id="297" r:id="rId48"/>
    <p:sldId id="298" r:id="rId49"/>
    <p:sldId id="301"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4975106-7ED5-42AF-9E1E-77A3215B7825}">
  <a:tblStyle styleId="{E4975106-7ED5-42AF-9E1E-77A3215B7825}"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6183ADEE-8FEA-4DA1-B90C-F06B122641A1}"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45A67F86-3B4C-44D8-874A-660BD8BC1D31}"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B6D0E0F0-3D47-4FE6-BE3A-414F3F8C1CB4}" styleName="Table_3">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4633B9D9-9526-4FAF-AD12-B57325FCB4DE}" styleName="Table_4">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12F25178-ECCF-4C50-A48D-F4A8FE52E3A0}" styleName="Table_5">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944" autoAdjust="0"/>
  </p:normalViewPr>
  <p:slideViewPr>
    <p:cSldViewPr>
      <p:cViewPr>
        <p:scale>
          <a:sx n="50" d="100"/>
          <a:sy n="50" d="100"/>
        </p:scale>
        <p:origin x="-1734" y="-11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41" d="100"/>
          <a:sy n="41" d="100"/>
        </p:scale>
        <p:origin x="-2395"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Header Placeholder 1"/>
          <p:cNvSpPr>
            <a:spLocks noGrp="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9219" name="Date Placeholder 2"/>
          <p:cNvSpPr>
            <a:spLocks noGrp="1"/>
          </p:cNvSpPr>
          <p:nvPr>
            <p:ph type="dt" sz="quarter" idx="1"/>
          </p:nvPr>
        </p:nvSpPr>
        <p:spPr bwMode="auto">
          <a:xfrm>
            <a:off x="3884613"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6F35E54-F9B7-4EC2-963C-B99EEA813A4A}" type="datetimeFigureOut">
              <a:rPr lang="en-US"/>
              <a:pPr>
                <a:defRPr/>
              </a:pPr>
              <a:t>9/29/2015</a:t>
            </a:fld>
            <a:endParaRPr lang="en-US"/>
          </a:p>
        </p:txBody>
      </p:sp>
      <p:sp>
        <p:nvSpPr>
          <p:cNvPr id="9220" name="Footer Placeholder 3"/>
          <p:cNvSpPr>
            <a:spLocks noGrp="1"/>
          </p:cNvSpPr>
          <p:nvPr>
            <p:ph type="ftr" sz="quarter" idx="2"/>
          </p:nvPr>
        </p:nvSpPr>
        <p:spPr bwMode="auto">
          <a:xfrm>
            <a:off x="0"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9221" name="Slide Number Placeholder 4"/>
          <p:cNvSpPr>
            <a:spLocks noGrp="1"/>
          </p:cNvSpPr>
          <p:nvPr>
            <p:ph type="sldNum" sz="quarter" idx="3"/>
          </p:nvPr>
        </p:nvSpPr>
        <p:spPr bwMode="auto">
          <a:xfrm>
            <a:off x="3884613" y="8685213"/>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0F841C25-EFE2-493D-BE1A-1A133A47D66B}" type="slidenum">
              <a:rPr lang="en-US"/>
              <a:pPr>
                <a:defRPr/>
              </a:pPr>
              <a:t>‹#›</a:t>
            </a:fld>
            <a:endParaRPr lang="en-US"/>
          </a:p>
        </p:txBody>
      </p:sp>
    </p:spTree>
    <p:extLst>
      <p:ext uri="{BB962C8B-B14F-4D97-AF65-F5344CB8AC3E}">
        <p14:creationId xmlns:p14="http://schemas.microsoft.com/office/powerpoint/2010/main" val="2829314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hape 2"/>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pPr lvl="0"/>
            <a:endParaRPr noProof="0" dirty="0"/>
          </a:p>
        </p:txBody>
      </p:sp>
    </p:spTree>
    <p:extLst>
      <p:ext uri="{BB962C8B-B14F-4D97-AF65-F5344CB8AC3E}">
        <p14:creationId xmlns:p14="http://schemas.microsoft.com/office/powerpoint/2010/main" val="173874240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hindawi.com/journals/isrn/2011/124610.fig.001.jp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loodjournal.org/content/120/8/1562?sso-checked=tru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Shape 33"/>
          <p:cNvSpPr>
            <a:spLocks noGrp="1" noRot="1" noChangeAspect="1"/>
          </p:cNvSpPr>
          <p:nvPr>
            <p:ph type="sldImg" idx="2"/>
          </p:nvPr>
        </p:nvSpPr>
        <p:spPr>
          <a:ln>
            <a:headEnd/>
            <a:tailEnd/>
          </a:ln>
        </p:spPr>
      </p:sp>
      <p:sp>
        <p:nvSpPr>
          <p:cNvPr id="12290" name="Shape 3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84"/>
          <p:cNvSpPr>
            <a:spLocks noGrp="1" noRot="1" noChangeAspect="1"/>
          </p:cNvSpPr>
          <p:nvPr>
            <p:ph type="sldImg" idx="2"/>
          </p:nvPr>
        </p:nvSpPr>
        <p:spPr>
          <a:ln>
            <a:headEnd/>
            <a:tailEnd/>
          </a:ln>
        </p:spPr>
      </p:sp>
      <p:sp>
        <p:nvSpPr>
          <p:cNvPr id="30722" name="Shape 8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91"/>
          <p:cNvSpPr>
            <a:spLocks noGrp="1" noRot="1" noChangeAspect="1"/>
          </p:cNvSpPr>
          <p:nvPr>
            <p:ph type="sldImg" idx="2"/>
          </p:nvPr>
        </p:nvSpPr>
        <p:spPr>
          <a:ln>
            <a:headEnd/>
            <a:tailEnd/>
          </a:ln>
        </p:spPr>
      </p:sp>
      <p:sp>
        <p:nvSpPr>
          <p:cNvPr id="32770" name="Shape 9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98"/>
          <p:cNvSpPr>
            <a:spLocks noGrp="1" noRot="1" noChangeAspect="1"/>
          </p:cNvSpPr>
          <p:nvPr>
            <p:ph type="sldImg" idx="2"/>
          </p:nvPr>
        </p:nvSpPr>
        <p:spPr>
          <a:ln>
            <a:headEnd/>
            <a:tailEnd/>
          </a:ln>
        </p:spPr>
      </p:sp>
      <p:sp>
        <p:nvSpPr>
          <p:cNvPr id="34818" name="Shape 9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18"/>
          <p:cNvSpPr>
            <a:spLocks noGrp="1" noRot="1" noChangeAspect="1"/>
          </p:cNvSpPr>
          <p:nvPr>
            <p:ph type="sldImg" idx="2"/>
          </p:nvPr>
        </p:nvSpPr>
        <p:spPr>
          <a:ln>
            <a:headEnd/>
            <a:tailEnd/>
          </a:ln>
        </p:spPr>
      </p:sp>
      <p:sp>
        <p:nvSpPr>
          <p:cNvPr id="36866" name="Shape 11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mtClean="0"/>
              <a:t>https://upload.wikimedia.org/wikipedia/commons/thumb/b/b7/Virchow's_Triad.svg/310px-Virchow's_Triad.svg.png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11"/>
          <p:cNvSpPr>
            <a:spLocks noGrp="1" noRot="1" noChangeAspect="1"/>
          </p:cNvSpPr>
          <p:nvPr>
            <p:ph type="sldImg" idx="2"/>
          </p:nvPr>
        </p:nvSpPr>
        <p:spPr>
          <a:ln>
            <a:headEnd/>
            <a:tailEnd/>
          </a:ln>
        </p:spPr>
      </p:sp>
      <p:sp>
        <p:nvSpPr>
          <p:cNvPr id="38914" name="Shape 11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mtClean="0"/>
              <a:t>http://www.ncbi.nlm.nih.gov/pmc/articles/PMC1925160/</a:t>
            </a:r>
          </a:p>
          <a:p>
            <a:pPr eaLnBrk="1" hangingPunct="1">
              <a:spcBef>
                <a:spcPct val="0"/>
              </a:spcBef>
            </a:pPr>
            <a:endParaRPr lang="en-CA" smtClean="0"/>
          </a:p>
          <a:p>
            <a:pPr eaLnBrk="1" hangingPunct="1">
              <a:spcBef>
                <a:spcPct val="0"/>
              </a:spcBef>
            </a:pPr>
            <a:r>
              <a:rPr lang="en-CA" smtClean="0"/>
              <a:t>Medical Patients</a:t>
            </a: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238"/>
          <p:cNvSpPr>
            <a:spLocks noGrp="1" noRot="1" noChangeAspect="1"/>
          </p:cNvSpPr>
          <p:nvPr>
            <p:ph type="sldImg" idx="2"/>
          </p:nvPr>
        </p:nvSpPr>
        <p:spPr>
          <a:ln>
            <a:headEnd/>
            <a:tailEnd/>
          </a:ln>
        </p:spPr>
      </p:sp>
      <p:sp>
        <p:nvSpPr>
          <p:cNvPr id="40962" name="Shape 23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245"/>
          <p:cNvSpPr>
            <a:spLocks noGrp="1" noRot="1" noChangeAspect="1"/>
          </p:cNvSpPr>
          <p:nvPr>
            <p:ph type="sldImg" idx="2"/>
          </p:nvPr>
        </p:nvSpPr>
        <p:spPr>
          <a:ln>
            <a:headEnd/>
            <a:tailEnd/>
          </a:ln>
        </p:spPr>
      </p:sp>
      <p:sp>
        <p:nvSpPr>
          <p:cNvPr id="43010" name="Shape 24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251"/>
          <p:cNvSpPr>
            <a:spLocks noGrp="1" noRot="1" noChangeAspect="1"/>
          </p:cNvSpPr>
          <p:nvPr>
            <p:ph type="sldImg" idx="2"/>
          </p:nvPr>
        </p:nvSpPr>
        <p:spPr>
          <a:ln>
            <a:headEnd/>
            <a:tailEnd/>
          </a:ln>
        </p:spPr>
      </p:sp>
      <p:sp>
        <p:nvSpPr>
          <p:cNvPr id="45058" name="Shape 252"/>
          <p:cNvSpPr txBox="1">
            <a:spLocks noGrp="1"/>
          </p:cNvSpPr>
          <p:nvPr>
            <p:ph type="body" idx="1"/>
          </p:nvPr>
        </p:nvSpPr>
        <p:spPr bwMode="auto">
          <a:noFill/>
        </p:spPr>
        <p:txBody>
          <a:bodyPr vert="horz" wrap="square" numCol="1" compatLnSpc="1">
            <a:prstTxWarp prst="textNoShape">
              <a:avLst/>
            </a:prstTxWarp>
          </a:bodyPr>
          <a:lstStyle/>
          <a:p>
            <a:pPr eaLnBrk="1" hangingPunct="1">
              <a:lnSpc>
                <a:spcPct val="115000"/>
              </a:lnSpc>
              <a:spcBef>
                <a:spcPts val="400"/>
              </a:spcBef>
              <a:buClr>
                <a:srgbClr val="000000"/>
              </a:buClr>
            </a:pPr>
            <a:endParaRPr lang="en-US" sz="1200" smtClean="0">
              <a:solidFill>
                <a:srgbClr val="000000"/>
              </a:solidFill>
            </a:endParaRPr>
          </a:p>
          <a:p>
            <a:pPr eaLnBrk="1" hangingPunct="1">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258"/>
          <p:cNvSpPr>
            <a:spLocks noGrp="1" noRot="1" noChangeAspect="1"/>
          </p:cNvSpPr>
          <p:nvPr>
            <p:ph type="sldImg" idx="2"/>
          </p:nvPr>
        </p:nvSpPr>
        <p:spPr>
          <a:ln>
            <a:headEnd/>
            <a:tailEnd/>
          </a:ln>
        </p:spPr>
      </p:sp>
      <p:sp>
        <p:nvSpPr>
          <p:cNvPr id="47106" name="Shape 25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CA" smtClean="0"/>
              <a:t>Reasons for not receiving prophylaxis: eg. Procedure/surgery soon (24 hours), fully mobile, bleeding, platelets low</a:t>
            </a:r>
          </a:p>
          <a:p>
            <a:pPr eaLnBrk="1" hangingPunct="1">
              <a:spcBef>
                <a:spcPct val="0"/>
              </a:spcBef>
            </a:pPr>
            <a:r>
              <a:rPr lang="en-CA" smtClean="0"/>
              <a:t>Quantifying the risk on the safety side– Reasons not to be on prophylaxis</a:t>
            </a: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137"/>
          <p:cNvSpPr>
            <a:spLocks noGrp="1" noRot="1" noChangeAspect="1"/>
          </p:cNvSpPr>
          <p:nvPr>
            <p:ph type="sldImg" idx="2"/>
          </p:nvPr>
        </p:nvSpPr>
        <p:spPr>
          <a:ln>
            <a:headEnd/>
            <a:tailEnd/>
          </a:ln>
        </p:spPr>
      </p:sp>
      <p:sp>
        <p:nvSpPr>
          <p:cNvPr id="49154" name="Shape 13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7" name="Shape 39"/>
          <p:cNvSpPr>
            <a:spLocks noGrp="1" noRot="1" noChangeAspect="1"/>
          </p:cNvSpPr>
          <p:nvPr>
            <p:ph type="sldImg" idx="2"/>
          </p:nvPr>
        </p:nvSpPr>
        <p:spPr>
          <a:ln>
            <a:headEnd/>
            <a:tailEnd/>
          </a:ln>
        </p:spPr>
      </p:sp>
      <p:sp>
        <p:nvSpPr>
          <p:cNvPr id="14338" name="Shape 4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CA" smtClean="0"/>
              <a:t>Sanofi- TRISH</a:t>
            </a: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143"/>
          <p:cNvSpPr>
            <a:spLocks noGrp="1" noRot="1" noChangeAspect="1"/>
          </p:cNvSpPr>
          <p:nvPr>
            <p:ph type="sldImg" idx="2"/>
          </p:nvPr>
        </p:nvSpPr>
        <p:spPr>
          <a:ln>
            <a:headEnd/>
            <a:tailEnd/>
          </a:ln>
        </p:spPr>
      </p:sp>
      <p:sp>
        <p:nvSpPr>
          <p:cNvPr id="51202" name="Shape 14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156"/>
          <p:cNvSpPr>
            <a:spLocks noGrp="1" noRot="1" noChangeAspect="1"/>
          </p:cNvSpPr>
          <p:nvPr>
            <p:ph type="sldImg" idx="2"/>
          </p:nvPr>
        </p:nvSpPr>
        <p:spPr>
          <a:ln>
            <a:headEnd/>
            <a:tailEnd/>
          </a:ln>
        </p:spPr>
      </p:sp>
      <p:sp>
        <p:nvSpPr>
          <p:cNvPr id="53250" name="Shape 15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mtClean="0"/>
              <a:t>http://www.uwhealth.org/files/uwhealth/docs/pdf3/Bleeding_Risk_VTE_Prophylaxis.pdf</a:t>
            </a:r>
          </a:p>
          <a:p>
            <a:pPr eaLnBrk="1" hangingPunct="1">
              <a:spcBef>
                <a:spcPct val="0"/>
              </a:spcBef>
            </a:pPr>
            <a:r>
              <a:rPr lang="en-CA" smtClean="0"/>
              <a:t>Risk factors associated (not necessarily causing…)</a:t>
            </a: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149"/>
          <p:cNvSpPr>
            <a:spLocks noGrp="1" noRot="1" noChangeAspect="1"/>
          </p:cNvSpPr>
          <p:nvPr>
            <p:ph type="sldImg" idx="2"/>
          </p:nvPr>
        </p:nvSpPr>
        <p:spPr>
          <a:ln>
            <a:headEnd/>
            <a:tailEnd/>
          </a:ln>
        </p:spPr>
      </p:sp>
      <p:sp>
        <p:nvSpPr>
          <p:cNvPr id="56322" name="Shape 15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mtClean="0"/>
              <a:t>http://www.healio.com/cardiology/arrhythmia-disorders/news/online/%7Be19c14d0-aba5-4098-9ed9-d91058aac6af%7D/managing-anticoagulant-complications-with-af</a:t>
            </a:r>
          </a:p>
          <a:p>
            <a:pPr eaLnBrk="1" hangingPunct="1">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163"/>
          <p:cNvSpPr>
            <a:spLocks noGrp="1" noRot="1" noChangeAspect="1"/>
          </p:cNvSpPr>
          <p:nvPr>
            <p:ph type="sldImg" idx="2"/>
          </p:nvPr>
        </p:nvSpPr>
        <p:spPr>
          <a:ln>
            <a:headEnd/>
            <a:tailEnd/>
          </a:ln>
        </p:spPr>
      </p:sp>
      <p:sp>
        <p:nvSpPr>
          <p:cNvPr id="58370" name="Shape 16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124"/>
          <p:cNvSpPr>
            <a:spLocks noGrp="1" noRot="1" noChangeAspect="1"/>
          </p:cNvSpPr>
          <p:nvPr>
            <p:ph type="sldImg" idx="2"/>
          </p:nvPr>
        </p:nvSpPr>
        <p:spPr>
          <a:ln>
            <a:headEnd/>
            <a:tailEnd/>
          </a:ln>
        </p:spPr>
      </p:sp>
      <p:sp>
        <p:nvSpPr>
          <p:cNvPr id="60418" name="Shape 12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CA" smtClean="0"/>
              <a:t>*dialysis patients use UFH- call HSN for information if unsure for (Dialysis Outpatient Program)</a:t>
            </a: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130"/>
          <p:cNvSpPr>
            <a:spLocks noGrp="1" noRot="1" noChangeAspect="1"/>
          </p:cNvSpPr>
          <p:nvPr>
            <p:ph type="sldImg" idx="2"/>
          </p:nvPr>
        </p:nvSpPr>
        <p:spPr>
          <a:ln>
            <a:headEnd/>
            <a:tailEnd/>
          </a:ln>
        </p:spPr>
      </p:sp>
      <p:sp>
        <p:nvSpPr>
          <p:cNvPr id="62466" name="Shape 13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b="1" u="sng" smtClean="0">
                <a:solidFill>
                  <a:schemeClr val="hlink"/>
                </a:solidFill>
                <a:hlinkClick r:id="rId3"/>
              </a:rPr>
              <a:t>http://www.hindawi.com/journals/isrn/2011/124610.fig.001.jpg</a:t>
            </a:r>
          </a:p>
          <a:p>
            <a:pPr eaLnBrk="1" hangingPunct="1">
              <a:spcBef>
                <a:spcPct val="0"/>
              </a:spcBef>
            </a:pPr>
            <a:endParaRPr lang="en-US" b="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169"/>
          <p:cNvSpPr>
            <a:spLocks noGrp="1" noRot="1" noChangeAspect="1"/>
          </p:cNvSpPr>
          <p:nvPr>
            <p:ph type="sldImg" idx="2"/>
          </p:nvPr>
        </p:nvSpPr>
        <p:spPr>
          <a:ln>
            <a:headEnd/>
            <a:tailEnd/>
          </a:ln>
        </p:spPr>
      </p:sp>
      <p:sp>
        <p:nvSpPr>
          <p:cNvPr id="64514" name="Shape 17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175"/>
          <p:cNvSpPr>
            <a:spLocks noGrp="1" noRot="1" noChangeAspect="1"/>
          </p:cNvSpPr>
          <p:nvPr>
            <p:ph type="sldImg" idx="2"/>
          </p:nvPr>
        </p:nvSpPr>
        <p:spPr>
          <a:ln>
            <a:headEnd/>
            <a:tailEnd/>
          </a:ln>
        </p:spPr>
      </p:sp>
      <p:sp>
        <p:nvSpPr>
          <p:cNvPr id="66562" name="Shape 17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mtClean="0"/>
              <a:t>aka fully mobile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181"/>
          <p:cNvSpPr>
            <a:spLocks noGrp="1" noRot="1" noChangeAspect="1"/>
          </p:cNvSpPr>
          <p:nvPr>
            <p:ph type="sldImg" idx="2"/>
          </p:nvPr>
        </p:nvSpPr>
        <p:spPr>
          <a:ln>
            <a:headEnd/>
            <a:tailEnd/>
          </a:ln>
        </p:spPr>
      </p:sp>
      <p:sp>
        <p:nvSpPr>
          <p:cNvPr id="68610" name="Shape 18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187"/>
          <p:cNvSpPr>
            <a:spLocks noGrp="1" noRot="1" noChangeAspect="1"/>
          </p:cNvSpPr>
          <p:nvPr>
            <p:ph type="sldImg" idx="2"/>
          </p:nvPr>
        </p:nvSpPr>
        <p:spPr>
          <a:ln>
            <a:headEnd/>
            <a:tailEnd/>
          </a:ln>
        </p:spPr>
      </p:sp>
      <p:sp>
        <p:nvSpPr>
          <p:cNvPr id="70658" name="Shape 18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45"/>
          <p:cNvSpPr>
            <a:spLocks noGrp="1" noRot="1" noChangeAspect="1"/>
          </p:cNvSpPr>
          <p:nvPr>
            <p:ph type="sldImg" idx="2"/>
          </p:nvPr>
        </p:nvSpPr>
        <p:spPr>
          <a:ln>
            <a:headEnd/>
            <a:tailEnd/>
          </a:ln>
        </p:spPr>
      </p:sp>
      <p:sp>
        <p:nvSpPr>
          <p:cNvPr id="16386" name="Shape 4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194"/>
          <p:cNvSpPr>
            <a:spLocks noGrp="1" noRot="1" noChangeAspect="1"/>
          </p:cNvSpPr>
          <p:nvPr>
            <p:ph type="sldImg" idx="2"/>
          </p:nvPr>
        </p:nvSpPr>
        <p:spPr>
          <a:ln>
            <a:headEnd/>
            <a:tailEnd/>
          </a:ln>
        </p:spPr>
      </p:sp>
      <p:sp>
        <p:nvSpPr>
          <p:cNvPr id="72706" name="Shape 19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a:ln>
            <a:headEnd/>
            <a:tailEnd/>
          </a:ln>
        </p:spPr>
      </p:sp>
      <p:sp>
        <p:nvSpPr>
          <p:cNvPr id="78850" name="Text Box 3"/>
          <p:cNvSpPr txBox="1">
            <a:spLocks noGrp="1"/>
          </p:cNvSpPr>
          <p:nvPr>
            <p:ph type="body" idx="1"/>
          </p:nvPr>
        </p:nvSpPr>
        <p:spPr bwMode="auto">
          <a:noFill/>
        </p:spPr>
        <p:txBody>
          <a:bodyPr vert="horz" wrap="square" numCol="1" compatLnSpc="1">
            <a:prstTxWarp prst="textNoShape">
              <a:avLst/>
            </a:prstTxWarp>
          </a:bodyPr>
          <a:lstStyle/>
          <a:p>
            <a:pPr>
              <a:spcBef>
                <a:spcPct val="30000"/>
              </a:spcBef>
            </a:pPr>
            <a:r>
              <a:rPr lang="en-CA" sz="1200" smtClean="0"/>
              <a:t>CHEST guidelines</a:t>
            </a:r>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207"/>
          <p:cNvSpPr>
            <a:spLocks noGrp="1" noRot="1" noChangeAspect="1"/>
          </p:cNvSpPr>
          <p:nvPr>
            <p:ph type="sldImg" idx="2"/>
          </p:nvPr>
        </p:nvSpPr>
        <p:spPr>
          <a:ln>
            <a:headEnd/>
            <a:tailEnd/>
          </a:ln>
        </p:spPr>
      </p:sp>
      <p:sp>
        <p:nvSpPr>
          <p:cNvPr id="80898" name="Shape 20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a:ln>
            <a:headEnd/>
            <a:tailEnd/>
          </a:ln>
        </p:spPr>
      </p:sp>
      <p:sp>
        <p:nvSpPr>
          <p:cNvPr id="74754" name="Text Box 3"/>
          <p:cNvSpPr txBox="1">
            <a:spLocks noGrp="1"/>
          </p:cNvSpPr>
          <p:nvPr>
            <p:ph type="body" idx="1"/>
          </p:nvPr>
        </p:nvSpPr>
        <p:spPr bwMode="auto">
          <a:noFill/>
        </p:spPr>
        <p:txBody>
          <a:bodyPr vert="horz" wrap="square" numCol="1" compatLnSpc="1">
            <a:prstTxWarp prst="textNoShape">
              <a:avLst/>
            </a:prstTxWarp>
          </a:bodyPr>
          <a:lstStyle/>
          <a:p>
            <a:pPr>
              <a:spcBef>
                <a:spcPct val="30000"/>
              </a:spcBef>
            </a:pPr>
            <a:r>
              <a:rPr lang="en-CA" sz="1200" smtClean="0"/>
              <a:t>Grade 2C CHEST guidelines</a:t>
            </a:r>
          </a:p>
          <a:p>
            <a:pPr>
              <a:spcBef>
                <a:spcPct val="30000"/>
              </a:spcBef>
            </a:pPr>
            <a:r>
              <a:rPr lang="en-US" smtClean="0"/>
              <a:t>The available data suggest that nursing home patients have an incidence of symptomatic VTE of 1% annually </a:t>
            </a:r>
            <a:r>
              <a:rPr lang="en-CA" sz="1200" smtClean="0"/>
              <a:t>nes</a:t>
            </a:r>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200"/>
          <p:cNvSpPr>
            <a:spLocks noGrp="1" noRot="1" noChangeAspect="1"/>
          </p:cNvSpPr>
          <p:nvPr>
            <p:ph type="sldImg" idx="2"/>
          </p:nvPr>
        </p:nvSpPr>
        <p:spPr>
          <a:ln>
            <a:headEnd/>
            <a:tailEnd/>
          </a:ln>
        </p:spPr>
      </p:sp>
      <p:sp>
        <p:nvSpPr>
          <p:cNvPr id="76802" name="Shape 20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TextEdit="1"/>
          </p:cNvSpPr>
          <p:nvPr>
            <p:ph type="sldImg"/>
          </p:nvPr>
        </p:nvSpPr>
        <p:spPr>
          <a:ln>
            <a:headEnd/>
            <a:tailEnd/>
          </a:ln>
        </p:spPr>
      </p:sp>
      <p:sp>
        <p:nvSpPr>
          <p:cNvPr id="82946" name="Text Box 3"/>
          <p:cNvSpPr txBox="1">
            <a:spLocks noGrp="1"/>
          </p:cNvSpPr>
          <p:nvPr>
            <p:ph type="body" idx="1"/>
          </p:nvPr>
        </p:nvSpPr>
        <p:spPr bwMode="auto">
          <a:noFill/>
        </p:spPr>
        <p:txBody>
          <a:bodyPr vert="horz" wrap="square" numCol="1" compatLnSpc="1">
            <a:prstTxWarp prst="textNoShape">
              <a:avLst/>
            </a:prstTxWarp>
          </a:bodyPr>
          <a:lstStyle/>
          <a:p>
            <a:pPr>
              <a:spcBef>
                <a:spcPct val="30000"/>
              </a:spcBef>
            </a:pPr>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Shape 213"/>
          <p:cNvSpPr>
            <a:spLocks noGrp="1" noRot="1" noChangeAspect="1"/>
          </p:cNvSpPr>
          <p:nvPr>
            <p:ph type="sldImg" idx="2"/>
          </p:nvPr>
        </p:nvSpPr>
        <p:spPr>
          <a:ln>
            <a:headEnd/>
            <a:tailEnd/>
          </a:ln>
        </p:spPr>
      </p:sp>
      <p:sp>
        <p:nvSpPr>
          <p:cNvPr id="86018" name="Shape 21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z="1200" smtClean="0">
                <a:solidFill>
                  <a:srgbClr val="777777"/>
                </a:solidFill>
                <a:latin typeface="Trebuchet MS" pitchFamily="34" charset="0"/>
                <a:sym typeface="Trebuchet MS" pitchFamily="34" charset="0"/>
              </a:rPr>
              <a:t>Falck-Ytter Y, et al. Prevention of VTE in orthopedic surgery patients: Antithrombotic Therapy and Prevention of Thrombosis, 9</a:t>
            </a:r>
            <a:r>
              <a:rPr lang="en-US" baseline="30000" smtClean="0">
                <a:solidFill>
                  <a:srgbClr val="777777"/>
                </a:solidFill>
                <a:latin typeface="Trebuchet MS" pitchFamily="34" charset="0"/>
                <a:sym typeface="Trebuchet MS" pitchFamily="34" charset="0"/>
              </a:rPr>
              <a:t>th</a:t>
            </a:r>
            <a:r>
              <a:rPr lang="en-US" sz="1200" smtClean="0">
                <a:solidFill>
                  <a:srgbClr val="777777"/>
                </a:solidFill>
                <a:latin typeface="Trebuchet MS" pitchFamily="34" charset="0"/>
                <a:sym typeface="Trebuchet MS" pitchFamily="34" charset="0"/>
              </a:rPr>
              <a:t> ed: American College of Chest Physicians Evidence-Based Clinical Practice Guidelines. Chest 2012;141(2 Suppl):e278S-325S</a:t>
            </a:r>
          </a:p>
          <a:p>
            <a:pPr eaLnBrk="1" hangingPunct="1">
              <a:spcBef>
                <a:spcPct val="0"/>
              </a:spcBef>
            </a:pPr>
            <a:endParaRPr lang="en-US" sz="1200" smtClean="0">
              <a:solidFill>
                <a:srgbClr val="777777"/>
              </a:solidFill>
              <a:latin typeface="Trebuchet MS" pitchFamily="34" charset="0"/>
              <a:sym typeface="Trebuchet MS" pitchFamily="34" charset="0"/>
            </a:endParaRPr>
          </a:p>
          <a:p>
            <a:pPr eaLnBrk="1" hangingPunct="1">
              <a:spcBef>
                <a:spcPct val="0"/>
              </a:spcBef>
            </a:pPr>
            <a:r>
              <a:rPr lang="en-US" sz="1200" smtClean="0">
                <a:solidFill>
                  <a:srgbClr val="777777"/>
                </a:solidFill>
                <a:latin typeface="Trebuchet MS" pitchFamily="34" charset="0"/>
                <a:sym typeface="Trebuchet MS" pitchFamily="34" charset="0"/>
              </a:rPr>
              <a:t>Chest prefers LMWH due to decreased risk of bleeding compared to alternatives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Shape 219"/>
          <p:cNvSpPr>
            <a:spLocks noGrp="1" noRot="1" noChangeAspect="1"/>
          </p:cNvSpPr>
          <p:nvPr>
            <p:ph type="sldImg" idx="2"/>
          </p:nvPr>
        </p:nvSpPr>
        <p:spPr>
          <a:ln>
            <a:headEnd/>
            <a:tailEnd/>
          </a:ln>
        </p:spPr>
      </p:sp>
      <p:sp>
        <p:nvSpPr>
          <p:cNvPr id="88066" name="Shape 22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225"/>
          <p:cNvSpPr>
            <a:spLocks noGrp="1" noRot="1" noChangeAspect="1"/>
          </p:cNvSpPr>
          <p:nvPr>
            <p:ph type="sldImg" idx="2"/>
          </p:nvPr>
        </p:nvSpPr>
        <p:spPr>
          <a:ln>
            <a:headEnd/>
            <a:tailEnd/>
          </a:ln>
        </p:spPr>
      </p:sp>
      <p:sp>
        <p:nvSpPr>
          <p:cNvPr id="90114" name="Shape 22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Shape 232"/>
          <p:cNvSpPr>
            <a:spLocks noGrp="1" noRot="1" noChangeAspect="1"/>
          </p:cNvSpPr>
          <p:nvPr>
            <p:ph type="sldImg" idx="2"/>
          </p:nvPr>
        </p:nvSpPr>
        <p:spPr>
          <a:ln>
            <a:headEnd/>
            <a:tailEnd/>
          </a:ln>
        </p:spPr>
      </p:sp>
      <p:sp>
        <p:nvSpPr>
          <p:cNvPr id="92162" name="Shape 23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51"/>
          <p:cNvSpPr>
            <a:spLocks noGrp="1" noRot="1" noChangeAspect="1"/>
          </p:cNvSpPr>
          <p:nvPr>
            <p:ph type="sldImg" idx="2"/>
          </p:nvPr>
        </p:nvSpPr>
        <p:spPr>
          <a:ln>
            <a:headEnd/>
            <a:tailEnd/>
          </a:ln>
        </p:spPr>
      </p:sp>
      <p:sp>
        <p:nvSpPr>
          <p:cNvPr id="18434" name="Shape 52"/>
          <p:cNvSpPr txBox="1">
            <a:spLocks noGrp="1"/>
          </p:cNvSpPr>
          <p:nvPr>
            <p:ph type="body" idx="1"/>
          </p:nvPr>
        </p:nvSpPr>
        <p:spPr bwMode="auto">
          <a:noFill/>
        </p:spPr>
        <p:txBody>
          <a:bodyPr vert="horz" wrap="square" numCol="1" compatLnSpc="1">
            <a:prstTxWarp prst="textNoShape">
              <a:avLst/>
            </a:prstTxWarp>
          </a:bodyPr>
          <a:lstStyle/>
          <a:p>
            <a:pPr eaLnBrk="1" hangingPunct="1">
              <a:spcBef>
                <a:spcPts val="600"/>
              </a:spcBef>
              <a:buClr>
                <a:srgbClr val="000000"/>
              </a:buClr>
              <a:buSzPct val="92000"/>
            </a:pPr>
            <a:r>
              <a:rPr lang="en-US" sz="1200" smtClean="0">
                <a:solidFill>
                  <a:srgbClr val="000000"/>
                </a:solidFill>
              </a:rPr>
              <a:t>DVTs can break off and travel to lungs causing death</a:t>
            </a:r>
          </a:p>
          <a:p>
            <a:pPr eaLnBrk="1" hangingPunct="1">
              <a:spcBef>
                <a:spcPct val="0"/>
              </a:spcBef>
            </a:pPr>
            <a:endParaRPr lang="en-US"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Shape 264"/>
          <p:cNvSpPr>
            <a:spLocks noGrp="1" noRot="1" noChangeAspect="1"/>
          </p:cNvSpPr>
          <p:nvPr>
            <p:ph type="sldImg" idx="2"/>
          </p:nvPr>
        </p:nvSpPr>
        <p:spPr>
          <a:ln>
            <a:headEnd/>
            <a:tailEnd/>
          </a:ln>
        </p:spPr>
      </p:sp>
      <p:sp>
        <p:nvSpPr>
          <p:cNvPr id="94210" name="Shape 26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Shape 271"/>
          <p:cNvSpPr>
            <a:spLocks noGrp="1" noRot="1" noChangeAspect="1"/>
          </p:cNvSpPr>
          <p:nvPr>
            <p:ph type="sldImg" idx="2"/>
          </p:nvPr>
        </p:nvSpPr>
        <p:spPr>
          <a:ln>
            <a:headEnd/>
            <a:tailEnd/>
          </a:ln>
        </p:spPr>
      </p:sp>
      <p:sp>
        <p:nvSpPr>
          <p:cNvPr id="96258" name="Shape 27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Shape 283"/>
          <p:cNvSpPr>
            <a:spLocks noGrp="1" noRot="1" noChangeAspect="1"/>
          </p:cNvSpPr>
          <p:nvPr>
            <p:ph type="sldImg" idx="2"/>
          </p:nvPr>
        </p:nvSpPr>
        <p:spPr>
          <a:ln>
            <a:headEnd/>
            <a:tailEnd/>
          </a:ln>
        </p:spPr>
      </p:sp>
      <p:sp>
        <p:nvSpPr>
          <p:cNvPr id="98306" name="Shape 28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Shape 289"/>
          <p:cNvSpPr>
            <a:spLocks noGrp="1" noRot="1" noChangeAspect="1"/>
          </p:cNvSpPr>
          <p:nvPr>
            <p:ph type="sldImg" idx="2"/>
          </p:nvPr>
        </p:nvSpPr>
        <p:spPr>
          <a:ln>
            <a:headEnd/>
            <a:tailEnd/>
          </a:ln>
        </p:spPr>
      </p:sp>
      <p:sp>
        <p:nvSpPr>
          <p:cNvPr id="101378" name="Shape 29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5" name="Shape 296"/>
          <p:cNvSpPr>
            <a:spLocks noGrp="1" noRot="1" noChangeAspect="1"/>
          </p:cNvSpPr>
          <p:nvPr>
            <p:ph type="sldImg" idx="2"/>
          </p:nvPr>
        </p:nvSpPr>
        <p:spPr>
          <a:ln>
            <a:headEnd/>
            <a:tailEnd/>
          </a:ln>
        </p:spPr>
      </p:sp>
      <p:sp>
        <p:nvSpPr>
          <p:cNvPr id="103426" name="Shape 29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smtClean="0"/>
              <a:t>http://www.lovenox.com/hcp_default.aspx</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3" name="Shape 303"/>
          <p:cNvSpPr>
            <a:spLocks noGrp="1" noRot="1" noChangeAspect="1"/>
          </p:cNvSpPr>
          <p:nvPr>
            <p:ph type="sldImg" idx="2"/>
          </p:nvPr>
        </p:nvSpPr>
        <p:spPr>
          <a:ln>
            <a:headEnd/>
            <a:tailEnd/>
          </a:ln>
        </p:spPr>
      </p:sp>
      <p:sp>
        <p:nvSpPr>
          <p:cNvPr id="105474" name="Shape 30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1" name="Shape 321"/>
          <p:cNvSpPr>
            <a:spLocks noGrp="1" noRot="1" noChangeAspect="1"/>
          </p:cNvSpPr>
          <p:nvPr>
            <p:ph type="sldImg" idx="2"/>
          </p:nvPr>
        </p:nvSpPr>
        <p:spPr>
          <a:ln>
            <a:headEnd/>
            <a:tailEnd/>
          </a:ln>
        </p:spPr>
      </p:sp>
      <p:sp>
        <p:nvSpPr>
          <p:cNvPr id="107522" name="Shape 32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a:headEnd/>
            <a:tailEnd/>
          </a:ln>
        </p:spPr>
      </p:sp>
      <p:sp>
        <p:nvSpPr>
          <p:cNvPr id="111618"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CA" smtClean="0"/>
          </a:p>
        </p:txBody>
      </p:sp>
      <p:sp>
        <p:nvSpPr>
          <p:cNvPr id="111619"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86FBBB1-5D29-46AB-BEDD-8A1BD1C93EE8}" type="slidenum">
              <a:rPr lang="en-CA"/>
              <a:pPr/>
              <a:t>52</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a:headEnd/>
            <a:tailEnd/>
          </a:ln>
        </p:spPr>
      </p:sp>
      <p:sp>
        <p:nvSpPr>
          <p:cNvPr id="117762"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CA" smtClean="0"/>
              <a:t>Asco= American society of Hematology</a:t>
            </a:r>
          </a:p>
          <a:p>
            <a:pPr>
              <a:spcBef>
                <a:spcPct val="0"/>
              </a:spcBef>
            </a:pPr>
            <a:r>
              <a:rPr lang="en-CA" smtClean="0"/>
              <a:t>NCCN=national comprehensive cancer network</a:t>
            </a:r>
            <a:br>
              <a:rPr lang="en-CA" smtClean="0"/>
            </a:br>
            <a:r>
              <a:rPr lang="en-CA" smtClean="0"/>
              <a:t>ESMO= European society for medical oncology </a:t>
            </a:r>
          </a:p>
          <a:p>
            <a:pPr>
              <a:spcBef>
                <a:spcPct val="0"/>
              </a:spcBef>
            </a:pPr>
            <a:r>
              <a:rPr lang="en-CA" smtClean="0"/>
              <a:t>ACCP=Americian collage of chest physicians</a:t>
            </a:r>
          </a:p>
          <a:p>
            <a:pPr>
              <a:spcBef>
                <a:spcPct val="0"/>
              </a:spcBef>
            </a:pPr>
            <a:endParaRPr lang="en-CA" smtClean="0"/>
          </a:p>
        </p:txBody>
      </p:sp>
      <p:sp>
        <p:nvSpPr>
          <p:cNvPr id="117763"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F11B5DB8-2318-47DB-AC20-3434E2C1267E}" type="slidenum">
              <a:rPr lang="en-CA"/>
              <a:pPr/>
              <a:t>57</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a:headEnd/>
            <a:tailEnd/>
          </a:ln>
        </p:spPr>
      </p:sp>
      <p:sp>
        <p:nvSpPr>
          <p:cNvPr id="123906"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CA" altLang="en-US" smtClean="0">
                <a:latin typeface="Arial" charset="0"/>
                <a:ea typeface="ヒラギノ角ゴ Pro W3"/>
                <a:cs typeface="Arial" charset="0"/>
              </a:rPr>
              <a:t>The @RISTOS study prospectively observed patients undergoing general, urological, or gynecological surgery for cancer and sought to evaluate the incidence of clinically overt VTE. Assessments for VTE were performed up to 30±5 days after surgery, or longer if the hospital stay was &gt;35 days.</a:t>
            </a:r>
            <a:r>
              <a:rPr lang="en-CA" altLang="en-US" smtClean="0">
                <a:solidFill>
                  <a:srgbClr val="A52047"/>
                </a:solidFill>
                <a:latin typeface="Arial" charset="0"/>
                <a:ea typeface="ヒラギノ角ゴ Pro W3"/>
                <a:cs typeface="Arial" charset="0"/>
              </a:rPr>
              <a:t> </a:t>
            </a:r>
            <a:r>
              <a:rPr lang="en-CA" altLang="en-US" smtClean="0">
                <a:latin typeface="Arial" charset="0"/>
                <a:ea typeface="ヒラギノ角ゴ Pro W3"/>
                <a:cs typeface="Arial" charset="0"/>
              </a:rPr>
              <a:t>The study included 2,373 patients.</a:t>
            </a:r>
          </a:p>
          <a:p>
            <a:pPr>
              <a:spcBef>
                <a:spcPct val="0"/>
              </a:spcBef>
            </a:pPr>
            <a:endParaRPr lang="en-CA" altLang="en-US" smtClean="0">
              <a:latin typeface="Arial" charset="0"/>
              <a:ea typeface="ヒラギノ角ゴ Pro W3"/>
              <a:cs typeface="Arial" charset="0"/>
            </a:endParaRPr>
          </a:p>
          <a:p>
            <a:pPr>
              <a:spcBef>
                <a:spcPct val="0"/>
              </a:spcBef>
            </a:pPr>
            <a:r>
              <a:rPr lang="en-CA" altLang="en-US" b="1" smtClean="0">
                <a:latin typeface="Arial" charset="0"/>
                <a:ea typeface="ヒラギノ角ゴ Pro W3"/>
                <a:cs typeface="Arial" charset="0"/>
              </a:rPr>
              <a:t>Note:</a:t>
            </a:r>
            <a:r>
              <a:rPr lang="en-CA" altLang="en-US" smtClean="0">
                <a:latin typeface="Arial" charset="0"/>
                <a:ea typeface="ヒラギノ角ゴ Pro W3"/>
                <a:cs typeface="Arial" charset="0"/>
              </a:rPr>
              <a:t> 81.6% of the patients received in-hospital prophylaxis and 30.7% received post-discharge prophylaxis. The average hospital stay was 12.3 days for general surgery patients, 9.1 for gynecological surgery patients, and 6.2 days for urological surgery patient. Interestingly, 40% of the events occurred &gt;21 days after surgery.</a:t>
            </a:r>
            <a:endParaRPr lang="en-US" altLang="en-US" smtClean="0">
              <a:latin typeface="Arial" charset="0"/>
              <a:ea typeface="ヒラギノ角ゴ Pro W3"/>
              <a:cs typeface="Arial" charset="0"/>
            </a:endParaRPr>
          </a:p>
          <a:p>
            <a:pPr>
              <a:spcBef>
                <a:spcPct val="0"/>
              </a:spcBef>
            </a:pPr>
            <a:endParaRPr lang="en-CA" altLang="en-US" b="1" smtClean="0">
              <a:latin typeface="Arial" charset="0"/>
              <a:ea typeface="ヒラギノ角ゴ Pro W3"/>
              <a:cs typeface="Arial" charset="0"/>
            </a:endParaRPr>
          </a:p>
          <a:p>
            <a:pPr>
              <a:spcBef>
                <a:spcPct val="0"/>
              </a:spcBef>
            </a:pPr>
            <a:endParaRPr lang="en-CA" altLang="en-US" b="1" smtClean="0">
              <a:latin typeface="Arial" charset="0"/>
              <a:ea typeface="ヒラギノ角ゴ Pro W3"/>
              <a:cs typeface="Arial" charset="0"/>
            </a:endParaRPr>
          </a:p>
          <a:p>
            <a:pPr>
              <a:spcBef>
                <a:spcPct val="0"/>
              </a:spcBef>
            </a:pPr>
            <a:r>
              <a:rPr lang="en-CA" altLang="en-US" sz="900" b="1" smtClean="0">
                <a:latin typeface="Arial" charset="0"/>
                <a:ea typeface="ヒラギノ角ゴ Pro W3"/>
                <a:cs typeface="Arial" charset="0"/>
              </a:rPr>
              <a:t>Reference:</a:t>
            </a:r>
          </a:p>
          <a:p>
            <a:pPr>
              <a:spcBef>
                <a:spcPct val="0"/>
              </a:spcBef>
            </a:pPr>
            <a:r>
              <a:rPr lang="en-CA" altLang="en-US" sz="900" smtClean="0">
                <a:latin typeface="Arial" charset="0"/>
                <a:ea typeface="ヒラギノ角ゴ Pro W3"/>
                <a:cs typeface="Arial" charset="0"/>
              </a:rPr>
              <a:t>Agnelli G, Bolis G, Capussotti L, et al.  A clinical outcome-based prospective study on venous thromboembolism after cancer surgery: the @RISTOS project. </a:t>
            </a:r>
            <a:r>
              <a:rPr lang="en-CA" altLang="en-US" sz="900" i="1" smtClean="0">
                <a:latin typeface="Arial" charset="0"/>
                <a:ea typeface="ヒラギノ角ゴ Pro W3"/>
                <a:cs typeface="Arial" charset="0"/>
              </a:rPr>
              <a:t>Ann Surg.</a:t>
            </a:r>
            <a:r>
              <a:rPr lang="en-CA" altLang="en-US" sz="900" smtClean="0">
                <a:latin typeface="Arial" charset="0"/>
                <a:ea typeface="ヒラギノ角ゴ Pro W3"/>
                <a:cs typeface="Arial" charset="0"/>
              </a:rPr>
              <a:t> 2006;243(1):89-95.</a:t>
            </a:r>
          </a:p>
          <a:p>
            <a:pPr>
              <a:spcBef>
                <a:spcPct val="0"/>
              </a:spcBef>
            </a:pPr>
            <a:endParaRPr lang="en-CA" altLang="en-US" smtClean="0">
              <a:latin typeface="Arial" charset="0"/>
              <a:ea typeface="ヒラギノ角ゴ Pro W3"/>
              <a:cs typeface="Arial" charset="0"/>
            </a:endParaRPr>
          </a:p>
          <a:p>
            <a:pPr>
              <a:spcBef>
                <a:spcPct val="0"/>
              </a:spcBef>
            </a:pPr>
            <a:r>
              <a:rPr lang="en-CA" altLang="en-US" smtClean="0">
                <a:latin typeface="Arial" charset="0"/>
                <a:ea typeface="ヒラギノ角ゴ Pro W3"/>
                <a:cs typeface="Arial" charset="0"/>
              </a:rPr>
              <a:t>The @RISTOS study prospectively observed patients undergoing general, urological, or gynecological surgery for cancer and sought to evaluate the incidence of clinically overt VTE. Assessments for VTE were performed up to 30±5 days after surgery, or longer if the hospital stay was &gt;35 days.</a:t>
            </a:r>
            <a:r>
              <a:rPr lang="en-CA" altLang="en-US" smtClean="0">
                <a:solidFill>
                  <a:srgbClr val="A52047"/>
                </a:solidFill>
                <a:latin typeface="Arial" charset="0"/>
                <a:ea typeface="ヒラギノ角ゴ Pro W3"/>
                <a:cs typeface="Arial" charset="0"/>
              </a:rPr>
              <a:t> </a:t>
            </a:r>
            <a:r>
              <a:rPr lang="en-CA" altLang="en-US" smtClean="0">
                <a:latin typeface="Arial" charset="0"/>
                <a:ea typeface="ヒラギノ角ゴ Pro W3"/>
                <a:cs typeface="Arial" charset="0"/>
              </a:rPr>
              <a:t>The study included 2,373 patients.</a:t>
            </a:r>
          </a:p>
          <a:p>
            <a:pPr>
              <a:spcBef>
                <a:spcPct val="0"/>
              </a:spcBef>
            </a:pPr>
            <a:endParaRPr lang="en-CA" altLang="en-US" smtClean="0">
              <a:latin typeface="Arial" charset="0"/>
              <a:ea typeface="ヒラギノ角ゴ Pro W3"/>
              <a:cs typeface="Arial" charset="0"/>
            </a:endParaRPr>
          </a:p>
          <a:p>
            <a:pPr>
              <a:spcBef>
                <a:spcPct val="0"/>
              </a:spcBef>
            </a:pPr>
            <a:r>
              <a:rPr lang="en-CA" altLang="en-US" b="1" smtClean="0">
                <a:latin typeface="Arial" charset="0"/>
                <a:ea typeface="ヒラギノ角ゴ Pro W3"/>
                <a:cs typeface="Arial" charset="0"/>
              </a:rPr>
              <a:t>Note:</a:t>
            </a:r>
            <a:r>
              <a:rPr lang="en-CA" altLang="en-US" smtClean="0">
                <a:latin typeface="Arial" charset="0"/>
                <a:ea typeface="ヒラギノ角ゴ Pro W3"/>
                <a:cs typeface="Arial" charset="0"/>
              </a:rPr>
              <a:t> 81.6% of the patients received in-hospital prophylaxis and 30.7% received post-discharge prophylaxis. The average hospital stay was 12.3 days for general surgery patients, 9.1 for gynecological surgery patients, and 6.2 days for urological surgery patient. Interestingly, 40% of the events occurred &gt;21 days after surgery.</a:t>
            </a:r>
            <a:endParaRPr lang="en-US" altLang="en-US" smtClean="0">
              <a:latin typeface="Arial" charset="0"/>
              <a:ea typeface="ヒラギノ角ゴ Pro W3"/>
              <a:cs typeface="Arial" charset="0"/>
            </a:endParaRPr>
          </a:p>
          <a:p>
            <a:pPr>
              <a:spcBef>
                <a:spcPct val="0"/>
              </a:spcBef>
            </a:pPr>
            <a:endParaRPr lang="en-CA" altLang="en-US" b="1" smtClean="0">
              <a:latin typeface="Arial" charset="0"/>
              <a:ea typeface="ヒラギノ角ゴ Pro W3"/>
              <a:cs typeface="Arial" charset="0"/>
            </a:endParaRPr>
          </a:p>
          <a:p>
            <a:pPr>
              <a:spcBef>
                <a:spcPct val="0"/>
              </a:spcBef>
            </a:pPr>
            <a:endParaRPr lang="en-CA" altLang="en-US" b="1" smtClean="0">
              <a:latin typeface="Arial" charset="0"/>
              <a:ea typeface="ヒラギノ角ゴ Pro W3"/>
              <a:cs typeface="Arial" charset="0"/>
            </a:endParaRPr>
          </a:p>
          <a:p>
            <a:pPr>
              <a:spcBef>
                <a:spcPct val="0"/>
              </a:spcBef>
            </a:pPr>
            <a:r>
              <a:rPr lang="en-CA" altLang="en-US" sz="900" b="1" smtClean="0">
                <a:latin typeface="Arial" charset="0"/>
                <a:ea typeface="ヒラギノ角ゴ Pro W3"/>
                <a:cs typeface="Arial" charset="0"/>
              </a:rPr>
              <a:t>Reference:</a:t>
            </a:r>
          </a:p>
          <a:p>
            <a:pPr>
              <a:spcBef>
                <a:spcPct val="0"/>
              </a:spcBef>
            </a:pPr>
            <a:r>
              <a:rPr lang="en-CA" altLang="en-US" sz="900" smtClean="0">
                <a:latin typeface="Arial" charset="0"/>
                <a:ea typeface="ヒラギノ角ゴ Pro W3"/>
                <a:cs typeface="Arial" charset="0"/>
              </a:rPr>
              <a:t>Agnelli G, Bolis G, Capussotti L, et al.  A clinical outcome-based prospective study on venous thromboembolism after cancer surgery: the @RISTOS project. </a:t>
            </a:r>
            <a:r>
              <a:rPr lang="en-CA" altLang="en-US" sz="900" i="1" smtClean="0">
                <a:latin typeface="Arial" charset="0"/>
                <a:ea typeface="ヒラギノ角ゴ Pro W3"/>
                <a:cs typeface="Arial" charset="0"/>
              </a:rPr>
              <a:t>Ann Surg.</a:t>
            </a:r>
            <a:r>
              <a:rPr lang="en-CA" altLang="en-US" sz="900" smtClean="0">
                <a:latin typeface="Arial" charset="0"/>
                <a:ea typeface="ヒラギノ角ゴ Pro W3"/>
                <a:cs typeface="Arial" charset="0"/>
              </a:rPr>
              <a:t> 2006;243(1):89-95.</a:t>
            </a:r>
          </a:p>
          <a:p>
            <a:pPr>
              <a:spcBef>
                <a:spcPct val="0"/>
              </a:spcBef>
            </a:pPr>
            <a:endParaRPr lang="en-CA" altLang="en-US" smtClean="0">
              <a:latin typeface="Arial" charset="0"/>
              <a:ea typeface="ヒラギノ角ゴ Pro W3"/>
              <a:cs typeface="Arial" charset="0"/>
            </a:endParaRPr>
          </a:p>
          <a:p>
            <a:pPr>
              <a:spcBef>
                <a:spcPct val="0"/>
              </a:spcBef>
            </a:pPr>
            <a:endParaRPr lang="en-CA" smtClean="0">
              <a:ea typeface="ヒラギノ角ゴ Pro W3"/>
              <a:cs typeface="Arial" charset="0"/>
            </a:endParaRPr>
          </a:p>
        </p:txBody>
      </p:sp>
      <p:sp>
        <p:nvSpPr>
          <p:cNvPr id="12390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0EA1D944-BBBD-4434-9940-29623F130C85}" type="slidenum">
              <a:rPr lang="en-CA"/>
              <a:pPr/>
              <a:t>61</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57"/>
          <p:cNvSpPr>
            <a:spLocks noGrp="1" noRot="1" noChangeAspect="1"/>
          </p:cNvSpPr>
          <p:nvPr>
            <p:ph type="sldImg" idx="2"/>
          </p:nvPr>
        </p:nvSpPr>
        <p:spPr>
          <a:ln>
            <a:headEnd/>
            <a:tailEnd/>
          </a:ln>
        </p:spPr>
      </p:sp>
      <p:sp>
        <p:nvSpPr>
          <p:cNvPr id="20482" name="Shape 5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a:headEnd/>
            <a:tailEnd/>
          </a:ln>
        </p:spPr>
      </p:sp>
      <p:sp>
        <p:nvSpPr>
          <p:cNvPr id="125954"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r>
              <a:rPr lang="en-CA" smtClean="0"/>
              <a:t>What is considered before VTE prophylaxis prescribed</a:t>
            </a:r>
          </a:p>
        </p:txBody>
      </p:sp>
      <p:sp>
        <p:nvSpPr>
          <p:cNvPr id="125955"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4A931170-CB44-4CA0-B986-6D320F8ABDCE}" type="slidenum">
              <a:rPr lang="en-CA"/>
              <a:pPr/>
              <a:t>62</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a:ln>
            <a:headEnd/>
            <a:tailEnd/>
          </a:ln>
        </p:spPr>
      </p:sp>
      <p:sp>
        <p:nvSpPr>
          <p:cNvPr id="129026" name="Notes Placeholder 2"/>
          <p:cNvSpPr txBox="1">
            <a:spLocks noGrp="1"/>
          </p:cNvSpPr>
          <p:nvPr>
            <p:ph type="body" idx="1"/>
          </p:nvPr>
        </p:nvSpPr>
        <p:spPr bwMode="auto">
          <a:noFill/>
        </p:spPr>
        <p:txBody>
          <a:bodyPr vert="horz" wrap="square" numCol="1" compatLnSpc="1">
            <a:prstTxWarp prst="textNoShape">
              <a:avLst/>
            </a:prstTxWarp>
          </a:bodyPr>
          <a:lstStyle/>
          <a:p>
            <a:pPr>
              <a:spcBef>
                <a:spcPct val="0"/>
              </a:spcBef>
            </a:pPr>
            <a:endParaRPr lang="en-CA" smtClean="0"/>
          </a:p>
        </p:txBody>
      </p:sp>
      <p:sp>
        <p:nvSpPr>
          <p:cNvPr id="129027"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8254ADD1-9843-44A5-B4ED-DBA97DA4A4FD}" type="slidenum">
              <a:rPr lang="en-CA"/>
              <a:pPr/>
              <a:t>64</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63"/>
          <p:cNvSpPr>
            <a:spLocks noGrp="1" noRot="1" noChangeAspect="1"/>
          </p:cNvSpPr>
          <p:nvPr>
            <p:ph type="sldImg" idx="2"/>
          </p:nvPr>
        </p:nvSpPr>
        <p:spPr>
          <a:ln>
            <a:headEnd/>
            <a:tailEnd/>
          </a:ln>
        </p:spPr>
      </p:sp>
      <p:sp>
        <p:nvSpPr>
          <p:cNvPr id="22530" name="Shape 6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a:headEnd/>
            <a:tailEnd/>
          </a:ln>
        </p:spPr>
      </p:sp>
      <p:sp>
        <p:nvSpPr>
          <p:cNvPr id="24578" name="Notes Placeholder 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u="sng" smtClean="0">
                <a:solidFill>
                  <a:schemeClr val="hlink"/>
                </a:solidFill>
                <a:hlinkClick r:id="rId3"/>
              </a:rPr>
              <a:t>http://www.bloodjournal.org/content/120/8/1562?sso-checked=true</a:t>
            </a:r>
          </a:p>
          <a:p>
            <a:pPr eaLnBrk="1" hangingPunct="1">
              <a:spcBef>
                <a:spcPct val="0"/>
              </a:spcBef>
            </a:pPr>
            <a:endParaRPr lang="en-US" smtClean="0"/>
          </a:p>
          <a:p>
            <a:pPr eaLnBrk="1" hangingPunct="1">
              <a:spcBef>
                <a:spcPct val="0"/>
              </a:spcBef>
            </a:pPr>
            <a:r>
              <a:rPr lang="en-US" smtClean="0"/>
              <a:t>Almost every hospitalized patient has at least one risk factor for VTE and most have multiple risk factors</a:t>
            </a:r>
          </a:p>
          <a:p>
            <a:pPr eaLnBrk="1" hangingPunct="1">
              <a:spcBef>
                <a:spcPct val="0"/>
              </a:spcBef>
            </a:pPr>
            <a:r>
              <a:rPr lang="en-US" smtClean="0">
                <a:sym typeface="Verdana" pitchFamily="34" charset="0"/>
              </a:rPr>
              <a:t>Autopsy data : &gt;10% of deaths in hospitalized medical pts</a:t>
            </a:r>
          </a:p>
          <a:p>
            <a:pPr eaLnBrk="1" hangingPunct="1">
              <a:spcBef>
                <a:spcPct val="0"/>
              </a:spcBef>
            </a:pPr>
            <a:r>
              <a:rPr lang="en-US" smtClean="0"/>
              <a:t>Mortality: 30 day case fatality rate for DVT is 5% and for PE is 33% (Safer Healthcare Now)</a:t>
            </a:r>
          </a:p>
          <a:p>
            <a:pPr eaLnBrk="1" hangingPunct="1">
              <a:spcBef>
                <a:spcPct val="0"/>
              </a:spcBef>
            </a:pPr>
            <a:r>
              <a:rPr lang="en-US" smtClean="0"/>
              <a:t>Resources: VTE doubles hospital length of stay and costs of hospital care</a:t>
            </a:r>
          </a:p>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70"/>
          <p:cNvSpPr>
            <a:spLocks noGrp="1" noRot="1" noChangeAspect="1"/>
          </p:cNvSpPr>
          <p:nvPr>
            <p:ph type="sldImg" idx="2"/>
          </p:nvPr>
        </p:nvSpPr>
        <p:spPr>
          <a:ln>
            <a:headEnd/>
            <a:tailEnd/>
          </a:ln>
        </p:spPr>
      </p:sp>
      <p:sp>
        <p:nvSpPr>
          <p:cNvPr id="26626" name="Shape 7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77"/>
          <p:cNvSpPr>
            <a:spLocks noGrp="1" noRot="1" noChangeAspect="1"/>
          </p:cNvSpPr>
          <p:nvPr>
            <p:ph type="sldImg" idx="2"/>
          </p:nvPr>
        </p:nvSpPr>
        <p:spPr>
          <a:ln>
            <a:headEnd/>
            <a:tailEnd/>
          </a:ln>
        </p:spPr>
      </p:sp>
      <p:sp>
        <p:nvSpPr>
          <p:cNvPr id="28674" name="Shape 7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i="1" smtClean="0"/>
              <a:t>Safer Healthcare Now!</a:t>
            </a:r>
            <a:r>
              <a:rPr lang="en-US" smtClean="0"/>
              <a:t>, the flagship program of the Canadian Patient Safety Institute, invests in frontline providers and the delivery system to improve the safety of patient care throughout Canada by implementing interventions known to  reduce avoidable harm.</a:t>
            </a:r>
          </a:p>
          <a:p>
            <a:pPr eaLnBrk="1" hangingPunct="1">
              <a:spcBef>
                <a:spcPct val="0"/>
              </a:spcBef>
            </a:pPr>
            <a:r>
              <a:rPr lang="en-US" i="1" smtClean="0"/>
              <a:t>Safer Healthcare Now!</a:t>
            </a:r>
            <a:r>
              <a:rPr lang="en-US" smtClean="0"/>
              <a:t> has resources and expertise for frontline healthcare providers and others who want to improve patient safety. The tools and resources you find here are customizable, reliable, tested, and based on five years of improving care.​​​​​​​​</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2111123"/>
            <a:ext cx="7772400" cy="1546500"/>
          </a:xfrm>
          <a:prstGeom prst="rect">
            <a:avLst/>
          </a:prstGeom>
        </p:spPr>
        <p:txBody>
          <a:bodyPr/>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dirty="0"/>
          </a:p>
        </p:txBody>
      </p:sp>
      <p:sp>
        <p:nvSpPr>
          <p:cNvPr id="10" name="Shape 10"/>
          <p:cNvSpPr txBox="1">
            <a:spLocks noGrp="1"/>
          </p:cNvSpPr>
          <p:nvPr>
            <p:ph type="subTitle" idx="1"/>
          </p:nvPr>
        </p:nvSpPr>
        <p:spPr>
          <a:xfrm>
            <a:off x="685800" y="3786737"/>
            <a:ext cx="7772400" cy="1046400"/>
          </a:xfrm>
          <a:prstGeom prst="rect">
            <a:avLst/>
          </a:prstGeom>
        </p:spPr>
        <p:txBody>
          <a:bodyPr/>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4" name="Shape 14"/>
          <p:cNvSpPr txBox="1">
            <a:spLocks noGrp="1"/>
          </p:cNvSpPr>
          <p:nvPr>
            <p:ph type="body" idx="1"/>
          </p:nvPr>
        </p:nvSpPr>
        <p:spPr>
          <a:xfrm>
            <a:off x="457200" y="1600200"/>
            <a:ext cx="8229600" cy="49677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74637"/>
            <a:ext cx="8229600" cy="11430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8" name="Shape 18"/>
          <p:cNvSpPr txBox="1">
            <a:spLocks noGrp="1"/>
          </p:cNvSpPr>
          <p:nvPr>
            <p:ph type="body" idx="1"/>
          </p:nvPr>
        </p:nvSpPr>
        <p:spPr>
          <a:xfrm>
            <a:off x="457200" y="1600200"/>
            <a:ext cx="3994500" cy="49677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19" name="Shape 19"/>
          <p:cNvSpPr txBox="1">
            <a:spLocks noGrp="1"/>
          </p:cNvSpPr>
          <p:nvPr>
            <p:ph type="body" idx="2"/>
          </p:nvPr>
        </p:nvSpPr>
        <p:spPr>
          <a:xfrm>
            <a:off x="4692273" y="1600200"/>
            <a:ext cx="3994500" cy="49677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8"/>
            <a:ext cx="8229600" cy="692700"/>
          </a:xfrm>
          <a:prstGeom prst="rect">
            <a:avLst/>
          </a:prstGeom>
        </p:spPr>
        <p:txBody>
          <a:bodyPr/>
          <a:lstStyle>
            <a:lvl1pPr algn="ctr">
              <a:spcBef>
                <a:spcPts val="360"/>
              </a:spcBef>
              <a:buSzPct val="100000"/>
              <a:buNone/>
              <a:defRPr sz="1800"/>
            </a:lvl1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96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2882" name="Shape 5"/>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25" tIns="91425" rIns="91425" bIns="91425" numCol="1" anchor="b" anchorCtr="0" compatLnSpc="1">
            <a:prstTxWarp prst="textNoShape">
              <a:avLst/>
            </a:prstTxWarp>
          </a:bodyPr>
          <a:lstStyle/>
          <a:p>
            <a:pPr lvl="0"/>
            <a:endParaRPr lang="en-US" smtClean="0">
              <a:sym typeface="Arial" charset="0"/>
            </a:endParaRPr>
          </a:p>
        </p:txBody>
      </p:sp>
      <p:sp>
        <p:nvSpPr>
          <p:cNvPr id="122883" name="Shape 6"/>
          <p:cNvSpPr txBox="1">
            <a:spLocks noGrp="1"/>
          </p:cNvSpPr>
          <p:nvPr>
            <p:ph type="body" idx="1"/>
          </p:nvPr>
        </p:nvSpPr>
        <p:spPr bwMode="auto">
          <a:xfrm>
            <a:off x="457200" y="1600200"/>
            <a:ext cx="8229600" cy="49672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7"/>
          <p:cNvSpPr txBox="1">
            <a:spLocks noGrp="1"/>
          </p:cNvSpPr>
          <p:nvPr/>
        </p:nvSpPr>
        <p:spPr bwMode="auto">
          <a:xfrm>
            <a:off x="8556625" y="6332538"/>
            <a:ext cx="549275" cy="525462"/>
          </a:xfrm>
          <a:prstGeom prst="rect">
            <a:avLst/>
          </a:prstGeom>
          <a:noFill/>
          <a:ln w="9525">
            <a:noFill/>
            <a:miter lim="800000"/>
            <a:headEnd/>
            <a:tailEnd/>
          </a:ln>
        </p:spPr>
        <p:txBody>
          <a:bodyPr lIns="91425" tIns="91425" rIns="91425" bIns="91425" anchor="ctr"/>
          <a:lstStyle/>
          <a:p>
            <a:pPr algn="r">
              <a:defRPr/>
            </a:pPr>
            <a:fld id="{0AA4D3F2-F744-4D04-B6A5-976C6BEDDB84}" type="slidenum">
              <a:rPr lang="en-US" sz="1300">
                <a:latin typeface="Calibri" pitchFamily="34" charset="0"/>
              </a:rPr>
              <a:pPr algn="r">
                <a:defRPr/>
              </a:pPr>
              <a:t>‹#›</a:t>
            </a:fld>
            <a:endParaRPr lang="en-US" sz="1300">
              <a:latin typeface="Calibri" pitchFamily="34" charset="0"/>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Lst>
  <p:timing>
    <p:tnLst>
      <p:par>
        <p:cTn id="1" dur="indefinite" restart="never" nodeType="tmRoot"/>
      </p:par>
    </p:tnLst>
  </p:timing>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Calibri" pitchFamily="34" charset="0"/>
          <a:ea typeface="Calibri" pitchFamily="34" charset="0"/>
          <a:cs typeface="Arial"/>
          <a:sym typeface="Arial" charset="0"/>
        </a:defRPr>
      </a:lvl1pPr>
      <a:lvl2pPr algn="l" rtl="0" eaLnBrk="0" fontAlgn="base" hangingPunct="0">
        <a:spcBef>
          <a:spcPct val="0"/>
        </a:spcBef>
        <a:spcAft>
          <a:spcPct val="0"/>
        </a:spcAft>
        <a:defRPr sz="1400">
          <a:solidFill>
            <a:srgbClr val="000000"/>
          </a:solidFill>
          <a:latin typeface="Calibri" pitchFamily="34" charset="0"/>
          <a:ea typeface="Calibri" pitchFamily="34" charset="0"/>
          <a:cs typeface="Arial"/>
          <a:sym typeface="Arial" charset="0"/>
        </a:defRPr>
      </a:lvl2pPr>
      <a:lvl3pPr algn="l" rtl="0" eaLnBrk="0" fontAlgn="base" hangingPunct="0">
        <a:spcBef>
          <a:spcPct val="0"/>
        </a:spcBef>
        <a:spcAft>
          <a:spcPct val="0"/>
        </a:spcAft>
        <a:defRPr sz="1400">
          <a:solidFill>
            <a:srgbClr val="000000"/>
          </a:solidFill>
          <a:latin typeface="Calibri" pitchFamily="34" charset="0"/>
          <a:ea typeface="Calibri" pitchFamily="34" charset="0"/>
          <a:cs typeface="Arial" charset="0"/>
          <a:sym typeface="Arial" charset="0"/>
        </a:defRPr>
      </a:lvl3pPr>
      <a:lvl4pPr algn="l" rtl="0" eaLnBrk="0" fontAlgn="base" hangingPunct="0">
        <a:spcBef>
          <a:spcPct val="0"/>
        </a:spcBef>
        <a:spcAft>
          <a:spcPct val="0"/>
        </a:spcAft>
        <a:defRPr sz="1400">
          <a:solidFill>
            <a:srgbClr val="000000"/>
          </a:solidFill>
          <a:latin typeface="Calibri" pitchFamily="34" charset="0"/>
          <a:ea typeface="Calibri" pitchFamily="34" charset="0"/>
          <a:cs typeface="Arial" charset="0"/>
          <a:sym typeface="Arial" charset="0"/>
        </a:defRPr>
      </a:lvl4pPr>
      <a:lvl5pPr algn="l" rtl="0" eaLnBrk="0" fontAlgn="base" hangingPunct="0">
        <a:spcBef>
          <a:spcPct val="0"/>
        </a:spcBef>
        <a:spcAft>
          <a:spcPct val="0"/>
        </a:spcAft>
        <a:defRPr sz="1400">
          <a:solidFill>
            <a:srgbClr val="000000"/>
          </a:solidFill>
          <a:latin typeface="Calibri" pitchFamily="34" charset="0"/>
          <a:ea typeface="Calibri" pitchFamily="34" charset="0"/>
          <a:cs typeface="Arial" charset="0"/>
          <a:sym typeface="Arial" charset="0"/>
        </a:defRPr>
      </a:lvl5pPr>
      <a:lvl6pPr marL="457200" algn="l" rtl="0" eaLnBrk="0" fontAlgn="base" hangingPunct="0">
        <a:spcBef>
          <a:spcPct val="0"/>
        </a:spcBef>
        <a:spcAft>
          <a:spcPct val="0"/>
        </a:spcAft>
        <a:defRPr sz="1400">
          <a:solidFill>
            <a:srgbClr val="000000"/>
          </a:solidFill>
          <a:latin typeface="Calibri" pitchFamily="34" charset="0"/>
          <a:ea typeface="Calibri" pitchFamily="34" charset="0"/>
          <a:cs typeface="Arial" charset="0"/>
          <a:sym typeface="Arial" charset="0"/>
        </a:defRPr>
      </a:lvl6pPr>
      <a:lvl7pPr marL="914400" algn="l" rtl="0" eaLnBrk="0" fontAlgn="base" hangingPunct="0">
        <a:spcBef>
          <a:spcPct val="0"/>
        </a:spcBef>
        <a:spcAft>
          <a:spcPct val="0"/>
        </a:spcAft>
        <a:defRPr sz="1400">
          <a:solidFill>
            <a:srgbClr val="000000"/>
          </a:solidFill>
          <a:latin typeface="Calibri" pitchFamily="34" charset="0"/>
          <a:ea typeface="Calibri" pitchFamily="34" charset="0"/>
          <a:cs typeface="Arial" charset="0"/>
          <a:sym typeface="Arial" charset="0"/>
        </a:defRPr>
      </a:lvl7pPr>
      <a:lvl8pPr marL="1371600" algn="l" rtl="0" eaLnBrk="0" fontAlgn="base" hangingPunct="0">
        <a:spcBef>
          <a:spcPct val="0"/>
        </a:spcBef>
        <a:spcAft>
          <a:spcPct val="0"/>
        </a:spcAft>
        <a:defRPr sz="1400">
          <a:solidFill>
            <a:srgbClr val="000000"/>
          </a:solidFill>
          <a:latin typeface="Calibri" pitchFamily="34" charset="0"/>
          <a:ea typeface="Calibri" pitchFamily="34" charset="0"/>
          <a:cs typeface="Arial" charset="0"/>
          <a:sym typeface="Arial" charset="0"/>
        </a:defRPr>
      </a:lvl8pPr>
      <a:lvl9pPr marL="1828800" algn="l" rtl="0" eaLnBrk="0" fontAlgn="base" hangingPunct="0">
        <a:spcBef>
          <a:spcPct val="0"/>
        </a:spcBef>
        <a:spcAft>
          <a:spcPct val="0"/>
        </a:spcAft>
        <a:defRPr sz="1400">
          <a:solidFill>
            <a:srgbClr val="000000"/>
          </a:solidFill>
          <a:latin typeface="Calibri" pitchFamily="34" charset="0"/>
          <a:ea typeface="Calibri" pitchFamily="34"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Calibri" pitchFamily="34" charset="0"/>
          <a:ea typeface="Calibri" pitchFamily="34" charset="0"/>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nccn.org/" TargetMode="External"/><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hape 30"/>
          <p:cNvSpPr txBox="1">
            <a:spLocks noGrp="1"/>
          </p:cNvSpPr>
          <p:nvPr>
            <p:ph type="ctrTitle"/>
          </p:nvPr>
        </p:nvSpPr>
        <p:spPr>
          <a:xfrm>
            <a:off x="685800" y="1905000"/>
            <a:ext cx="7772400" cy="936625"/>
          </a:xfrm>
        </p:spPr>
        <p:txBody>
          <a:bodyPr/>
          <a:lstStyle/>
          <a:p>
            <a:pPr eaLnBrk="1" hangingPunct="1">
              <a:spcBef>
                <a:spcPct val="0"/>
              </a:spcBef>
              <a:buClr>
                <a:srgbClr val="000000"/>
              </a:buClr>
              <a:buSzTx/>
            </a:pPr>
            <a:r>
              <a:rPr lang="en-US" b="1" smtClean="0">
                <a:cs typeface="Arial" charset="0"/>
              </a:rPr>
              <a:t>VTE Prophylaxis</a:t>
            </a:r>
          </a:p>
        </p:txBody>
      </p:sp>
      <p:sp>
        <p:nvSpPr>
          <p:cNvPr id="11266" name="Shape 31"/>
          <p:cNvSpPr txBox="1">
            <a:spLocks noGrp="1"/>
          </p:cNvSpPr>
          <p:nvPr>
            <p:ph type="subTitle" idx="1"/>
          </p:nvPr>
        </p:nvSpPr>
        <p:spPr>
          <a:xfrm>
            <a:off x="685800" y="2743200"/>
            <a:ext cx="7772400" cy="1046163"/>
          </a:xfrm>
        </p:spPr>
        <p:txBody>
          <a:bodyPr/>
          <a:lstStyle/>
          <a:p>
            <a:pPr eaLnBrk="1" hangingPunct="1">
              <a:spcBef>
                <a:spcPct val="0"/>
              </a:spcBef>
              <a:buClr>
                <a:srgbClr val="666666"/>
              </a:buClr>
            </a:pPr>
            <a:endParaRPr lang="en-US" sz="3000" dirty="0" smtClean="0">
              <a:solidFill>
                <a:srgbClr val="666666"/>
              </a:solidFill>
              <a:cs typeface="Arial" charset="0"/>
            </a:endParaRPr>
          </a:p>
        </p:txBody>
      </p:sp>
      <p:pic>
        <p:nvPicPr>
          <p:cNvPr id="11267" name="Picture 2" descr="http://www.ontariobariatricnetwork.ca/ModuleFile/HSN_logo.png?id=34"/>
          <p:cNvPicPr>
            <a:picLocks noChangeAspect="1" noChangeArrowheads="1"/>
          </p:cNvPicPr>
          <p:nvPr/>
        </p:nvPicPr>
        <p:blipFill>
          <a:blip r:embed="rId3"/>
          <a:srcRect/>
          <a:stretch>
            <a:fillRect/>
          </a:stretch>
        </p:blipFill>
        <p:spPr bwMode="auto">
          <a:xfrm>
            <a:off x="457200" y="457200"/>
            <a:ext cx="3182938" cy="1209675"/>
          </a:xfrm>
          <a:prstGeom prst="rect">
            <a:avLst/>
          </a:prstGeom>
          <a:noFill/>
          <a:ln w="9525">
            <a:noFill/>
            <a:miter lim="800000"/>
            <a:headEnd/>
            <a:tailEnd/>
          </a:ln>
        </p:spPr>
      </p:pic>
      <p:pic>
        <p:nvPicPr>
          <p:cNvPr id="11268" name="Picture 8" descr="C:\Users\LH\Desktop\clot.png"/>
          <p:cNvPicPr>
            <a:picLocks noChangeAspect="1" noChangeArrowheads="1"/>
          </p:cNvPicPr>
          <p:nvPr/>
        </p:nvPicPr>
        <p:blipFill>
          <a:blip r:embed="rId4"/>
          <a:srcRect/>
          <a:stretch>
            <a:fillRect/>
          </a:stretch>
        </p:blipFill>
        <p:spPr bwMode="auto">
          <a:xfrm>
            <a:off x="6477000" y="4648200"/>
            <a:ext cx="2133600" cy="18827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80"/>
          <p:cNvSpPr txBox="1">
            <a:spLocks noGrp="1"/>
          </p:cNvSpPr>
          <p:nvPr>
            <p:ph type="title"/>
          </p:nvPr>
        </p:nvSpPr>
        <p:spPr>
          <a:xfrm>
            <a:off x="457200" y="274638"/>
            <a:ext cx="8229600" cy="1143000"/>
          </a:xfrm>
        </p:spPr>
        <p:txBody>
          <a:bodyPr/>
          <a:lstStyle/>
          <a:p>
            <a:pPr eaLnBrk="1" hangingPunct="1">
              <a:spcBef>
                <a:spcPct val="0"/>
              </a:spcBef>
              <a:buClr>
                <a:srgbClr val="000000"/>
              </a:buClr>
            </a:pPr>
            <a:endParaRPr lang="en-US" sz="3600" b="1" smtClean="0">
              <a:cs typeface="Arial" charset="0"/>
            </a:endParaRPr>
          </a:p>
        </p:txBody>
      </p:sp>
      <p:sp>
        <p:nvSpPr>
          <p:cNvPr id="29698" name="Shape 81"/>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29699" name="Shape 82"/>
          <p:cNvPicPr preferRelativeResize="0">
            <a:picLocks noChangeAspect="1" noChangeArrowheads="1"/>
          </p:cNvPicPr>
          <p:nvPr/>
        </p:nvPicPr>
        <p:blipFill>
          <a:blip r:embed="rId3"/>
          <a:srcRect/>
          <a:stretch>
            <a:fillRect/>
          </a:stretch>
        </p:blipFill>
        <p:spPr bwMode="auto">
          <a:xfrm>
            <a:off x="0" y="1744663"/>
            <a:ext cx="9001125" cy="24733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87"/>
          <p:cNvSpPr txBox="1">
            <a:spLocks noGrp="1"/>
          </p:cNvSpPr>
          <p:nvPr>
            <p:ph type="title"/>
          </p:nvPr>
        </p:nvSpPr>
        <p:spPr>
          <a:xfrm>
            <a:off x="457200" y="274638"/>
            <a:ext cx="8229600" cy="673100"/>
          </a:xfrm>
        </p:spPr>
        <p:txBody>
          <a:bodyPr/>
          <a:lstStyle/>
          <a:p>
            <a:pPr eaLnBrk="1" hangingPunct="1">
              <a:spcBef>
                <a:spcPct val="0"/>
              </a:spcBef>
              <a:buClr>
                <a:srgbClr val="000000"/>
              </a:buClr>
            </a:pPr>
            <a:r>
              <a:rPr lang="en-US" sz="3600" b="1" smtClean="0">
                <a:cs typeface="Arial" charset="0"/>
              </a:rPr>
              <a:t>Risk Factors</a:t>
            </a:r>
          </a:p>
        </p:txBody>
      </p:sp>
      <p:sp>
        <p:nvSpPr>
          <p:cNvPr id="88" name="Shape 88"/>
          <p:cNvSpPr txBox="1">
            <a:spLocks noGrp="1"/>
          </p:cNvSpPr>
          <p:nvPr>
            <p:ph type="body" idx="1"/>
          </p:nvPr>
        </p:nvSpPr>
        <p:spPr>
          <a:xfrm>
            <a:off x="457200" y="944563"/>
            <a:ext cx="3802063" cy="4968875"/>
          </a:xfrm>
        </p:spPr>
        <p:txBody>
          <a:bodyPr>
            <a:noAutofit/>
          </a:bodyPr>
          <a:lstStyle/>
          <a:p>
            <a:pPr marL="457200" indent="-342900" eaLnBrk="1" fontAlgn="auto" hangingPunct="1">
              <a:spcAft>
                <a:spcPts val="0"/>
              </a:spcAft>
              <a:buClr>
                <a:srgbClr val="000000"/>
              </a:buClr>
              <a:buSzPct val="100000"/>
              <a:buFont typeface="Arial"/>
              <a:buChar char="●"/>
              <a:defRPr/>
            </a:pPr>
            <a:r>
              <a:rPr lang="en" sz="2000" b="1" dirty="0">
                <a:sym typeface="Arial"/>
              </a:rPr>
              <a:t>Surgery</a:t>
            </a:r>
          </a:p>
          <a:p>
            <a:pPr marL="457200" indent="-342900" eaLnBrk="1" fontAlgn="auto" hangingPunct="1">
              <a:spcAft>
                <a:spcPts val="0"/>
              </a:spcAft>
              <a:buClr>
                <a:srgbClr val="000000"/>
              </a:buClr>
              <a:buSzPct val="100000"/>
              <a:buFont typeface="Arial"/>
              <a:buChar char="●"/>
              <a:defRPr/>
            </a:pPr>
            <a:r>
              <a:rPr lang="en" sz="2000" b="1" dirty="0">
                <a:sym typeface="Arial"/>
              </a:rPr>
              <a:t>Trauma</a:t>
            </a:r>
            <a:r>
              <a:rPr lang="en" sz="2000" dirty="0">
                <a:sym typeface="Arial"/>
              </a:rPr>
              <a:t> (major trauma or lower-extremity injury)</a:t>
            </a:r>
          </a:p>
          <a:p>
            <a:pPr marL="457200" indent="-342900" eaLnBrk="1" fontAlgn="auto" hangingPunct="1">
              <a:spcAft>
                <a:spcPts val="0"/>
              </a:spcAft>
              <a:buClr>
                <a:srgbClr val="000000"/>
              </a:buClr>
              <a:buSzPct val="100000"/>
              <a:buFont typeface="Arial"/>
              <a:buChar char="●"/>
              <a:defRPr/>
            </a:pPr>
            <a:r>
              <a:rPr lang="en" sz="2000" b="1" dirty="0">
                <a:sym typeface="Arial"/>
              </a:rPr>
              <a:t>Immobility</a:t>
            </a:r>
            <a:r>
              <a:rPr lang="en" sz="2000" dirty="0">
                <a:sym typeface="Arial"/>
              </a:rPr>
              <a:t>, lower-extremity paresis</a:t>
            </a:r>
          </a:p>
          <a:p>
            <a:pPr marL="457200" indent="-342900" eaLnBrk="1" fontAlgn="auto" hangingPunct="1">
              <a:spcAft>
                <a:spcPts val="0"/>
              </a:spcAft>
              <a:buClr>
                <a:srgbClr val="000000"/>
              </a:buClr>
              <a:buSzPct val="100000"/>
              <a:buFont typeface="Arial"/>
              <a:buChar char="●"/>
              <a:defRPr/>
            </a:pPr>
            <a:r>
              <a:rPr lang="en" sz="2000" b="1" dirty="0">
                <a:sym typeface="Arial"/>
              </a:rPr>
              <a:t>Cancer </a:t>
            </a:r>
            <a:r>
              <a:rPr lang="en" sz="2000" dirty="0">
                <a:sym typeface="Arial"/>
              </a:rPr>
              <a:t>(active or occult)</a:t>
            </a:r>
          </a:p>
          <a:p>
            <a:pPr marL="457200" indent="-342900" eaLnBrk="1" fontAlgn="auto" hangingPunct="1">
              <a:spcAft>
                <a:spcPts val="0"/>
              </a:spcAft>
              <a:buClr>
                <a:srgbClr val="000000"/>
              </a:buClr>
              <a:buSzPct val="100000"/>
              <a:buFont typeface="Arial"/>
              <a:buChar char="●"/>
              <a:defRPr/>
            </a:pPr>
            <a:r>
              <a:rPr lang="en" sz="2000" dirty="0">
                <a:sym typeface="Arial"/>
              </a:rPr>
              <a:t>Cancer therapy (hormonal, chemotherapy, angiogenesis inhibitors, radiotherapy)</a:t>
            </a:r>
          </a:p>
          <a:p>
            <a:pPr marL="457200" indent="-342900" eaLnBrk="1" fontAlgn="auto" hangingPunct="1">
              <a:spcAft>
                <a:spcPts val="0"/>
              </a:spcAft>
              <a:buClr>
                <a:srgbClr val="000000"/>
              </a:buClr>
              <a:buSzPct val="100000"/>
              <a:buFont typeface="Arial"/>
              <a:buChar char="●"/>
              <a:defRPr/>
            </a:pPr>
            <a:r>
              <a:rPr lang="en" sz="2000" dirty="0">
                <a:sym typeface="Arial"/>
              </a:rPr>
              <a:t>Venous compression (tumor, hematoma, arterial abnormality)</a:t>
            </a:r>
          </a:p>
          <a:p>
            <a:pPr marL="457200" indent="-342900" eaLnBrk="1" fontAlgn="auto" hangingPunct="1">
              <a:spcAft>
                <a:spcPts val="0"/>
              </a:spcAft>
              <a:buClr>
                <a:srgbClr val="000000"/>
              </a:buClr>
              <a:buSzPct val="100000"/>
              <a:buFont typeface="Arial"/>
              <a:buChar char="●"/>
              <a:defRPr/>
            </a:pPr>
            <a:r>
              <a:rPr lang="en" sz="2000" b="1" dirty="0">
                <a:sym typeface="Arial"/>
              </a:rPr>
              <a:t>Previous VTE</a:t>
            </a:r>
          </a:p>
          <a:p>
            <a:pPr marL="457200" indent="-342900" eaLnBrk="1" fontAlgn="auto" hangingPunct="1">
              <a:spcAft>
                <a:spcPts val="0"/>
              </a:spcAft>
              <a:buClr>
                <a:srgbClr val="000000"/>
              </a:buClr>
              <a:buSzPct val="100000"/>
              <a:buFont typeface="Arial"/>
              <a:buChar char="●"/>
              <a:defRPr/>
            </a:pPr>
            <a:r>
              <a:rPr lang="en" sz="2000" b="1" dirty="0">
                <a:sym typeface="Arial"/>
              </a:rPr>
              <a:t>Increasing age (&gt;60)</a:t>
            </a:r>
          </a:p>
          <a:p>
            <a:pPr marL="457200" indent="-342900" eaLnBrk="1" fontAlgn="auto" hangingPunct="1">
              <a:spcAft>
                <a:spcPts val="0"/>
              </a:spcAft>
              <a:buClr>
                <a:srgbClr val="000000"/>
              </a:buClr>
              <a:buSzPct val="100000"/>
              <a:buFont typeface="Arial"/>
              <a:buChar char="●"/>
              <a:defRPr/>
            </a:pPr>
            <a:r>
              <a:rPr lang="en" sz="2000" b="1" dirty="0">
                <a:sym typeface="Arial"/>
              </a:rPr>
              <a:t>Pregnancy and the postpartum period</a:t>
            </a:r>
          </a:p>
          <a:p>
            <a:pPr marL="457200" indent="-342900" eaLnBrk="1" fontAlgn="auto" hangingPunct="1">
              <a:spcAft>
                <a:spcPts val="0"/>
              </a:spcAft>
              <a:buClr>
                <a:schemeClr val="dk1"/>
              </a:buClr>
              <a:buSzPct val="100000"/>
              <a:buFont typeface="Arial"/>
              <a:buChar char="●"/>
              <a:defRPr/>
            </a:pPr>
            <a:r>
              <a:rPr lang="en" sz="2000" dirty="0">
                <a:solidFill>
                  <a:schemeClr val="dk1"/>
                </a:solidFill>
                <a:sym typeface="Arial"/>
              </a:rPr>
              <a:t>Heart failure</a:t>
            </a:r>
          </a:p>
          <a:p>
            <a:pPr marL="457200" indent="-342900" eaLnBrk="1" fontAlgn="auto" hangingPunct="1">
              <a:spcAft>
                <a:spcPts val="0"/>
              </a:spcAft>
              <a:buClr>
                <a:schemeClr val="dk1"/>
              </a:buClr>
              <a:buSzPct val="100000"/>
              <a:buFont typeface="Arial"/>
              <a:buChar char="●"/>
              <a:defRPr/>
            </a:pPr>
            <a:r>
              <a:rPr lang="en" sz="2000" dirty="0">
                <a:solidFill>
                  <a:schemeClr val="dk1"/>
                </a:solidFill>
                <a:sym typeface="Arial"/>
              </a:rPr>
              <a:t>Acute respiratory disease</a:t>
            </a:r>
          </a:p>
          <a:p>
            <a:pPr eaLnBrk="1" fontAlgn="auto" hangingPunct="1">
              <a:spcAft>
                <a:spcPts val="0"/>
              </a:spcAft>
              <a:buClr>
                <a:schemeClr val="dk1"/>
              </a:buClr>
              <a:buSzPct val="100000"/>
              <a:defRPr/>
            </a:pPr>
            <a:endParaRPr sz="3000" dirty="0">
              <a:solidFill>
                <a:schemeClr val="dk1"/>
              </a:solidFill>
              <a:sym typeface="Arial"/>
            </a:endParaRPr>
          </a:p>
        </p:txBody>
      </p:sp>
      <p:sp>
        <p:nvSpPr>
          <p:cNvPr id="89" name="Shape 89"/>
          <p:cNvSpPr txBox="1"/>
          <p:nvPr/>
        </p:nvSpPr>
        <p:spPr>
          <a:xfrm>
            <a:off x="4391025" y="1219200"/>
            <a:ext cx="4114800" cy="5357813"/>
          </a:xfrm>
          <a:prstGeom prst="rect">
            <a:avLst/>
          </a:prstGeom>
          <a:noFill/>
          <a:ln>
            <a:noFill/>
          </a:ln>
        </p:spPr>
        <p:txBody>
          <a:bodyPr lIns="91425" tIns="91425" rIns="91425" bIns="91425"/>
          <a:lstStyle/>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Estrogen-containing oral contraceptives or hormone replacement therapy</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Selective estrogen receptor modulators</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Erythropoiesis-stimulating agents</a:t>
            </a:r>
          </a:p>
          <a:p>
            <a:pPr marL="457200" indent="-342900" fontAlgn="auto">
              <a:spcBef>
                <a:spcPts val="0"/>
              </a:spcBef>
              <a:spcAft>
                <a:spcPts val="0"/>
              </a:spcAft>
              <a:buClr>
                <a:schemeClr val="dk1"/>
              </a:buClr>
              <a:buSzPct val="100000"/>
              <a:buFont typeface="Arial"/>
              <a:buChar char="●"/>
              <a:defRPr/>
            </a:pPr>
            <a:r>
              <a:rPr lang="en" sz="2000" b="1" kern="0" dirty="0">
                <a:solidFill>
                  <a:schemeClr val="dk1"/>
                </a:solidFill>
                <a:latin typeface="Calibri" pitchFamily="34" charset="0"/>
                <a:ea typeface="Arial"/>
                <a:cs typeface="Arial"/>
                <a:sym typeface="Arial"/>
              </a:rPr>
              <a:t>Acute medical illness</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Inflammatory bowel disease</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Nephrotic syndrome</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Myeloproliferative disorders</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Paroxysmal nocturnal hemoglobinuria</a:t>
            </a:r>
          </a:p>
          <a:p>
            <a:pPr marL="457200" indent="-342900" fontAlgn="auto">
              <a:spcBef>
                <a:spcPts val="0"/>
              </a:spcBef>
              <a:spcAft>
                <a:spcPts val="0"/>
              </a:spcAft>
              <a:buClr>
                <a:schemeClr val="dk1"/>
              </a:buClr>
              <a:buSzPct val="100000"/>
              <a:buFont typeface="Arial"/>
              <a:buChar char="●"/>
              <a:defRPr/>
            </a:pPr>
            <a:r>
              <a:rPr lang="en" sz="2000" b="1" kern="0" dirty="0">
                <a:solidFill>
                  <a:schemeClr val="dk1"/>
                </a:solidFill>
                <a:latin typeface="Calibri" pitchFamily="34" charset="0"/>
                <a:ea typeface="Arial"/>
                <a:cs typeface="Arial"/>
                <a:sym typeface="Arial"/>
              </a:rPr>
              <a:t>Obesity</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Central venous catheterization</a:t>
            </a:r>
          </a:p>
          <a:p>
            <a:pPr marL="457200" indent="-342900" fontAlgn="auto">
              <a:spcBef>
                <a:spcPts val="0"/>
              </a:spcBef>
              <a:spcAft>
                <a:spcPts val="0"/>
              </a:spcAft>
              <a:buClr>
                <a:schemeClr val="dk1"/>
              </a:buClr>
              <a:buSzPct val="100000"/>
              <a:buFont typeface="Arial"/>
              <a:buChar char="●"/>
              <a:defRPr/>
            </a:pPr>
            <a:r>
              <a:rPr lang="en" sz="2000" kern="0" dirty="0">
                <a:solidFill>
                  <a:schemeClr val="dk1"/>
                </a:solidFill>
                <a:latin typeface="Calibri" pitchFamily="34" charset="0"/>
                <a:ea typeface="Arial"/>
                <a:cs typeface="Arial"/>
                <a:sym typeface="Arial"/>
              </a:rPr>
              <a:t>Inherited or acquired thrombophilia</a:t>
            </a:r>
          </a:p>
          <a:p>
            <a:pPr fontAlgn="auto">
              <a:spcBef>
                <a:spcPts val="0"/>
              </a:spcBef>
              <a:spcAft>
                <a:spcPts val="0"/>
              </a:spcAft>
              <a:buClr>
                <a:schemeClr val="dk1"/>
              </a:buClr>
              <a:buFont typeface="Arial"/>
              <a:buNone/>
              <a:defRPr/>
            </a:pPr>
            <a:endParaRPr sz="1600" kern="0" dirty="0">
              <a:latin typeface="Calibri" pitchFamily="34" charset="0"/>
              <a:ea typeface="Arial"/>
              <a:cs typeface="Arial"/>
              <a:sym typeface="Arial"/>
            </a:endParaRPr>
          </a:p>
        </p:txBody>
      </p:sp>
      <p:sp>
        <p:nvSpPr>
          <p:cNvPr id="31749" name="Rectangle 5"/>
          <p:cNvSpPr>
            <a:spLocks noChangeArrowheads="1"/>
          </p:cNvSpPr>
          <p:nvPr/>
        </p:nvSpPr>
        <p:spPr bwMode="auto">
          <a:xfrm>
            <a:off x="598488" y="6600825"/>
            <a:ext cx="6134100" cy="2444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1000"/>
              <a:t>http://www.saferhealthcarenow.ca/EN/Interventions/vte/Documents/VTE%20Getting%20Started%20Kit.pdf</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94"/>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Meanwhile, in hospital…</a:t>
            </a:r>
          </a:p>
        </p:txBody>
      </p:sp>
      <p:sp>
        <p:nvSpPr>
          <p:cNvPr id="33794" name="Shape 95"/>
          <p:cNvSpPr txBox="1">
            <a:spLocks noGrp="1"/>
          </p:cNvSpPr>
          <p:nvPr>
            <p:ph type="body" idx="1"/>
          </p:nvPr>
        </p:nvSpPr>
        <p:spPr>
          <a:xfrm>
            <a:off x="457200" y="1600200"/>
            <a:ext cx="8229600" cy="4967288"/>
          </a:xfrm>
        </p:spPr>
        <p:txBody>
          <a:bodyPr/>
          <a:lstStyle/>
          <a:p>
            <a:pPr eaLnBrk="1" hangingPunct="1">
              <a:spcBef>
                <a:spcPct val="0"/>
              </a:spcBef>
              <a:buClr>
                <a:srgbClr val="000000"/>
              </a:buClr>
            </a:pPr>
            <a:r>
              <a:rPr lang="en-US" sz="3000" smtClean="0">
                <a:cs typeface="Arial" charset="0"/>
              </a:rPr>
              <a:t>Immobility</a:t>
            </a:r>
          </a:p>
        </p:txBody>
      </p:sp>
      <p:pic>
        <p:nvPicPr>
          <p:cNvPr id="33795" name="Shape 96"/>
          <p:cNvPicPr preferRelativeResize="0">
            <a:picLocks noChangeAspect="1" noChangeArrowheads="1"/>
          </p:cNvPicPr>
          <p:nvPr/>
        </p:nvPicPr>
        <p:blipFill>
          <a:blip r:embed="rId3"/>
          <a:srcRect/>
          <a:stretch>
            <a:fillRect/>
          </a:stretch>
        </p:blipFill>
        <p:spPr bwMode="auto">
          <a:xfrm>
            <a:off x="2438400" y="1905000"/>
            <a:ext cx="5915025" cy="439896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14"/>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Virchow’s Triad</a:t>
            </a:r>
          </a:p>
        </p:txBody>
      </p:sp>
      <p:pic>
        <p:nvPicPr>
          <p:cNvPr id="35842" name="Shape 116"/>
          <p:cNvPicPr preferRelativeResize="0">
            <a:picLocks noChangeAspect="1" noChangeArrowheads="1"/>
          </p:cNvPicPr>
          <p:nvPr/>
        </p:nvPicPr>
        <p:blipFill>
          <a:blip r:embed="rId3"/>
          <a:srcRect/>
          <a:stretch>
            <a:fillRect/>
          </a:stretch>
        </p:blipFill>
        <p:spPr bwMode="auto">
          <a:xfrm>
            <a:off x="1592263" y="1751013"/>
            <a:ext cx="6278562" cy="40513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08"/>
          <p:cNvSpPr txBox="1">
            <a:spLocks noGrp="1"/>
          </p:cNvSpPr>
          <p:nvPr>
            <p:ph type="title"/>
          </p:nvPr>
        </p:nvSpPr>
        <p:spPr>
          <a:xfrm>
            <a:off x="457200" y="152400"/>
            <a:ext cx="8229600" cy="593725"/>
          </a:xfrm>
        </p:spPr>
        <p:txBody>
          <a:bodyPr/>
          <a:lstStyle/>
          <a:p>
            <a:pPr algn="ctr" eaLnBrk="1" hangingPunct="1">
              <a:spcBef>
                <a:spcPct val="0"/>
              </a:spcBef>
              <a:buClr>
                <a:srgbClr val="000000"/>
              </a:buClr>
            </a:pPr>
            <a:r>
              <a:rPr lang="en-US" sz="2800" smtClean="0">
                <a:solidFill>
                  <a:srgbClr val="333333"/>
                </a:solidFill>
                <a:cs typeface="Arial" charset="0"/>
              </a:rPr>
              <a:t>Approximate Risks of DVT in Hospitalized Patients </a:t>
            </a:r>
          </a:p>
        </p:txBody>
      </p:sp>
      <p:graphicFrame>
        <p:nvGraphicFramePr>
          <p:cNvPr id="36905" name="Group 41"/>
          <p:cNvGraphicFramePr>
            <a:graphicFrameLocks noGrp="1"/>
          </p:cNvGraphicFramePr>
          <p:nvPr/>
        </p:nvGraphicFramePr>
        <p:xfrm>
          <a:off x="457200" y="762000"/>
          <a:ext cx="8382000" cy="5791197"/>
        </p:xfrm>
        <a:graphic>
          <a:graphicData uri="http://schemas.openxmlformats.org/drawingml/2006/table">
            <a:tbl>
              <a:tblPr/>
              <a:tblGrid>
                <a:gridCol w="5431482"/>
                <a:gridCol w="2950518"/>
              </a:tblGrid>
              <a:tr h="5773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Patient Group</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Prevalence of DVT</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Medical patients</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10–20</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General surgery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15–40</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Major gynecologic surgery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endParaRP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Major urologic surgery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endParaRP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Neurosurgery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endParaRP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Stroke</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20–50</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8233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Hip/knee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charset="0"/>
                          <a:sym typeface="Arial" charset="0"/>
                        </a:rPr>
                        <a:t>arthroplasty</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Hip Fracture Surgery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40–60</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Major trauma</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40–80</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Spinal Cord Injury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60–80</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4878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Critical care patients</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10–80</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bl>
          </a:graphicData>
        </a:graphic>
      </p:graphicFrame>
      <p:sp>
        <p:nvSpPr>
          <p:cNvPr id="37926" name="Rectangle 38"/>
          <p:cNvSpPr>
            <a:spLocks noChangeArrowheads="1"/>
          </p:cNvSpPr>
          <p:nvPr/>
        </p:nvSpPr>
        <p:spPr bwMode="auto">
          <a:xfrm>
            <a:off x="0" y="6553200"/>
            <a:ext cx="452120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solidFill>
                  <a:schemeClr val="tx1"/>
                </a:solidFill>
              </a:rPr>
              <a:t>http://www.ncbi.nlm.nih.gov/pmc/articles/PMC1925160/</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235"/>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HSN POLICY</a:t>
            </a:r>
          </a:p>
        </p:txBody>
      </p:sp>
      <p:pic>
        <p:nvPicPr>
          <p:cNvPr id="39938" name="Picture 2" descr="http://www.ontariobariatricnetwork.ca/ModuleFile/HSN_logo.png?id=34"/>
          <p:cNvPicPr>
            <a:picLocks noChangeAspect="1" noChangeArrowheads="1"/>
          </p:cNvPicPr>
          <p:nvPr/>
        </p:nvPicPr>
        <p:blipFill>
          <a:blip r:embed="rId3"/>
          <a:srcRect/>
          <a:stretch>
            <a:fillRect/>
          </a:stretch>
        </p:blipFill>
        <p:spPr bwMode="auto">
          <a:xfrm>
            <a:off x="5562600" y="228600"/>
            <a:ext cx="3182938" cy="1209675"/>
          </a:xfrm>
          <a:prstGeom prst="rect">
            <a:avLst/>
          </a:prstGeom>
          <a:noFill/>
          <a:ln w="9525">
            <a:noFill/>
            <a:miter lim="800000"/>
            <a:headEnd/>
            <a:tailEnd/>
          </a:ln>
        </p:spPr>
      </p:pic>
      <p:pic>
        <p:nvPicPr>
          <p:cNvPr id="39939" name="Picture 2"/>
          <p:cNvPicPr>
            <a:picLocks noChangeAspect="1" noChangeArrowheads="1"/>
          </p:cNvPicPr>
          <p:nvPr/>
        </p:nvPicPr>
        <p:blipFill>
          <a:blip r:embed="rId4"/>
          <a:srcRect/>
          <a:stretch>
            <a:fillRect/>
          </a:stretch>
        </p:blipFill>
        <p:spPr bwMode="auto">
          <a:xfrm>
            <a:off x="609600" y="1443038"/>
            <a:ext cx="3733800" cy="4979987"/>
          </a:xfrm>
          <a:prstGeom prst="rect">
            <a:avLst/>
          </a:prstGeom>
          <a:noFill/>
          <a:ln w="9525">
            <a:noFill/>
            <a:miter lim="800000"/>
            <a:headEnd/>
            <a:tailEnd/>
          </a:ln>
        </p:spPr>
      </p:pic>
      <p:pic>
        <p:nvPicPr>
          <p:cNvPr id="39940" name="Shape 243"/>
          <p:cNvPicPr preferRelativeResize="0">
            <a:picLocks noChangeAspect="1" noChangeArrowheads="1"/>
          </p:cNvPicPr>
          <p:nvPr/>
        </p:nvPicPr>
        <p:blipFill>
          <a:blip r:embed="rId5"/>
          <a:srcRect/>
          <a:stretch>
            <a:fillRect/>
          </a:stretch>
        </p:blipFill>
        <p:spPr bwMode="auto">
          <a:xfrm>
            <a:off x="4648200" y="1443038"/>
            <a:ext cx="3876675" cy="4979987"/>
          </a:xfrm>
          <a:prstGeom prst="rect">
            <a:avLst/>
          </a:prstGeom>
          <a:noFill/>
          <a:ln w="9525">
            <a:noFill/>
            <a:miter lim="800000"/>
            <a:headEnd/>
            <a:tailEnd/>
          </a:ln>
        </p:spPr>
      </p:pic>
      <p:pic>
        <p:nvPicPr>
          <p:cNvPr id="39941" name="Picture 2" descr="http://direct-ns.rhap.com/imageserver/v2/albums/Alb.118941869/images/170x170.jpg"/>
          <p:cNvPicPr>
            <a:picLocks noChangeAspect="1" noChangeArrowheads="1"/>
          </p:cNvPicPr>
          <p:nvPr/>
        </p:nvPicPr>
        <p:blipFill>
          <a:blip r:embed="rId6"/>
          <a:srcRect/>
          <a:stretch>
            <a:fillRect/>
          </a:stretch>
        </p:blipFill>
        <p:spPr bwMode="auto">
          <a:xfrm>
            <a:off x="2955925" y="2286000"/>
            <a:ext cx="3368675" cy="33686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241"/>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HSN policy (scan)</a:t>
            </a:r>
          </a:p>
        </p:txBody>
      </p:sp>
      <p:sp>
        <p:nvSpPr>
          <p:cNvPr id="41986" name="Shape 242"/>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41987" name="Picture 2" descr="http://www.ontariobariatricnetwork.ca/ModuleFile/HSN_logo.png?id=34"/>
          <p:cNvPicPr>
            <a:picLocks noChangeAspect="1" noChangeArrowheads="1"/>
          </p:cNvPicPr>
          <p:nvPr/>
        </p:nvPicPr>
        <p:blipFill>
          <a:blip r:embed="rId3"/>
          <a:srcRect/>
          <a:stretch>
            <a:fillRect/>
          </a:stretch>
        </p:blipFill>
        <p:spPr bwMode="auto">
          <a:xfrm>
            <a:off x="5562600" y="228600"/>
            <a:ext cx="3182938" cy="1209675"/>
          </a:xfrm>
          <a:prstGeom prst="rect">
            <a:avLst/>
          </a:prstGeom>
          <a:noFill/>
          <a:ln w="9525">
            <a:noFill/>
            <a:miter lim="800000"/>
            <a:headEnd/>
            <a:tailEnd/>
          </a:ln>
        </p:spPr>
      </p:pic>
      <p:pic>
        <p:nvPicPr>
          <p:cNvPr id="41988" name="Picture 2"/>
          <p:cNvPicPr>
            <a:picLocks noChangeAspect="1" noChangeArrowheads="1"/>
          </p:cNvPicPr>
          <p:nvPr/>
        </p:nvPicPr>
        <p:blipFill>
          <a:blip r:embed="rId4"/>
          <a:srcRect/>
          <a:stretch>
            <a:fillRect/>
          </a:stretch>
        </p:blipFill>
        <p:spPr bwMode="auto">
          <a:xfrm>
            <a:off x="265113" y="1676400"/>
            <a:ext cx="8878887" cy="3657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248"/>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HSN policy</a:t>
            </a:r>
          </a:p>
        </p:txBody>
      </p:sp>
      <p:sp>
        <p:nvSpPr>
          <p:cNvPr id="44034" name="Shape 249"/>
          <p:cNvSpPr txBox="1">
            <a:spLocks noGrp="1"/>
          </p:cNvSpPr>
          <p:nvPr>
            <p:ph type="body" idx="1"/>
          </p:nvPr>
        </p:nvSpPr>
        <p:spPr>
          <a:xfrm>
            <a:off x="457200" y="1600200"/>
            <a:ext cx="8229600" cy="4967288"/>
          </a:xfrm>
        </p:spPr>
        <p:txBody>
          <a:bodyPr/>
          <a:lstStyle/>
          <a:p>
            <a:pPr eaLnBrk="1" hangingPunct="1">
              <a:lnSpc>
                <a:spcPct val="90000"/>
              </a:lnSpc>
              <a:spcBef>
                <a:spcPct val="0"/>
              </a:spcBef>
              <a:buClr>
                <a:srgbClr val="000000"/>
              </a:buClr>
              <a:buSzPct val="58000"/>
            </a:pPr>
            <a:r>
              <a:rPr lang="en-US" sz="3200" u="sng" smtClean="0">
                <a:cs typeface="Arial" charset="0"/>
              </a:rPr>
              <a:t>Exclusions</a:t>
            </a:r>
          </a:p>
          <a:p>
            <a:pPr eaLnBrk="1" hangingPunct="1">
              <a:lnSpc>
                <a:spcPct val="90000"/>
              </a:lnSpc>
              <a:spcBef>
                <a:spcPct val="0"/>
              </a:spcBef>
              <a:buClr>
                <a:srgbClr val="000000"/>
              </a:buClr>
              <a:buSzPct val="58000"/>
            </a:pPr>
            <a:endParaRPr lang="en-US" sz="3200" u="sng" smtClean="0">
              <a:cs typeface="Arial" charset="0"/>
            </a:endParaRPr>
          </a:p>
          <a:p>
            <a:pPr eaLnBrk="1" hangingPunct="1">
              <a:lnSpc>
                <a:spcPct val="90000"/>
              </a:lnSpc>
              <a:spcBef>
                <a:spcPct val="0"/>
              </a:spcBef>
              <a:buClr>
                <a:srgbClr val="000000"/>
              </a:buClr>
              <a:buSzPct val="58000"/>
            </a:pPr>
            <a:r>
              <a:rPr lang="en-US" sz="2800" smtClean="0">
                <a:cs typeface="Arial" charset="0"/>
              </a:rPr>
              <a:t>• Under 18 years</a:t>
            </a:r>
          </a:p>
          <a:p>
            <a:pPr eaLnBrk="1" hangingPunct="1">
              <a:lnSpc>
                <a:spcPct val="90000"/>
              </a:lnSpc>
              <a:spcBef>
                <a:spcPct val="0"/>
              </a:spcBef>
              <a:buClr>
                <a:srgbClr val="000000"/>
              </a:buClr>
              <a:buSzPct val="58000"/>
            </a:pPr>
            <a:endParaRPr lang="en-US" sz="2800" smtClean="0">
              <a:cs typeface="Arial" charset="0"/>
            </a:endParaRPr>
          </a:p>
          <a:p>
            <a:pPr eaLnBrk="1" hangingPunct="1">
              <a:lnSpc>
                <a:spcPct val="90000"/>
              </a:lnSpc>
              <a:spcBef>
                <a:spcPct val="0"/>
              </a:spcBef>
              <a:buClr>
                <a:srgbClr val="000000"/>
              </a:buClr>
              <a:buSzPct val="58000"/>
            </a:pPr>
            <a:r>
              <a:rPr lang="en-US" sz="2800" smtClean="0">
                <a:cs typeface="Arial" charset="0"/>
              </a:rPr>
              <a:t>• Rehab patients</a:t>
            </a:r>
          </a:p>
          <a:p>
            <a:pPr eaLnBrk="1" hangingPunct="1">
              <a:lnSpc>
                <a:spcPct val="90000"/>
              </a:lnSpc>
              <a:spcBef>
                <a:spcPct val="0"/>
              </a:spcBef>
              <a:buClr>
                <a:srgbClr val="000000"/>
              </a:buClr>
              <a:buSzPct val="58000"/>
            </a:pPr>
            <a:endParaRPr lang="en-US" sz="2800" smtClean="0">
              <a:cs typeface="Arial" charset="0"/>
            </a:endParaRPr>
          </a:p>
          <a:p>
            <a:pPr eaLnBrk="1" hangingPunct="1">
              <a:lnSpc>
                <a:spcPct val="90000"/>
              </a:lnSpc>
              <a:spcBef>
                <a:spcPct val="0"/>
              </a:spcBef>
              <a:buClr>
                <a:srgbClr val="000000"/>
              </a:buClr>
              <a:buSzPct val="58000"/>
            </a:pPr>
            <a:r>
              <a:rPr lang="en-US" sz="2800" smtClean="0">
                <a:cs typeface="Arial" charset="0"/>
              </a:rPr>
              <a:t>• Psychiatry patients</a:t>
            </a:r>
          </a:p>
        </p:txBody>
      </p:sp>
      <p:pic>
        <p:nvPicPr>
          <p:cNvPr id="44035" name="Picture 2" descr="http://www.ontariobariatricnetwork.ca/ModuleFile/HSN_logo.png?id=34"/>
          <p:cNvPicPr>
            <a:picLocks noChangeAspect="1" noChangeArrowheads="1"/>
          </p:cNvPicPr>
          <p:nvPr/>
        </p:nvPicPr>
        <p:blipFill>
          <a:blip r:embed="rId3"/>
          <a:srcRect/>
          <a:stretch>
            <a:fillRect/>
          </a:stretch>
        </p:blipFill>
        <p:spPr bwMode="auto">
          <a:xfrm>
            <a:off x="5562600" y="228600"/>
            <a:ext cx="3182938" cy="12096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254"/>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Pre Printed Order</a:t>
            </a:r>
          </a:p>
        </p:txBody>
      </p:sp>
      <p:sp>
        <p:nvSpPr>
          <p:cNvPr id="46082" name="Shape 255"/>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46083" name="Shape 256"/>
          <p:cNvPicPr preferRelativeResize="0">
            <a:picLocks noChangeAspect="1" noChangeArrowheads="1"/>
          </p:cNvPicPr>
          <p:nvPr/>
        </p:nvPicPr>
        <p:blipFill>
          <a:blip r:embed="rId3"/>
          <a:srcRect/>
          <a:stretch>
            <a:fillRect/>
          </a:stretch>
        </p:blipFill>
        <p:spPr bwMode="auto">
          <a:xfrm>
            <a:off x="1409700" y="1358900"/>
            <a:ext cx="6615113" cy="5273675"/>
          </a:xfrm>
          <a:prstGeom prst="rect">
            <a:avLst/>
          </a:prstGeom>
          <a:noFill/>
          <a:ln w="9525">
            <a:noFill/>
            <a:miter lim="800000"/>
            <a:headEnd/>
            <a:tailEnd/>
          </a:ln>
        </p:spPr>
      </p:pic>
      <p:pic>
        <p:nvPicPr>
          <p:cNvPr id="46084" name="Picture 2" descr="http://www.ontariobariatricnetwork.ca/ModuleFile/HSN_logo.png?id=34"/>
          <p:cNvPicPr>
            <a:picLocks noChangeAspect="1" noChangeArrowheads="1"/>
          </p:cNvPicPr>
          <p:nvPr/>
        </p:nvPicPr>
        <p:blipFill>
          <a:blip r:embed="rId4"/>
          <a:srcRect/>
          <a:stretch>
            <a:fillRect/>
          </a:stretch>
        </p:blipFill>
        <p:spPr bwMode="auto">
          <a:xfrm>
            <a:off x="5562600" y="228600"/>
            <a:ext cx="3182938" cy="12096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133"/>
          <p:cNvSpPr txBox="1">
            <a:spLocks noGrp="1"/>
          </p:cNvSpPr>
          <p:nvPr>
            <p:ph type="title"/>
          </p:nvPr>
        </p:nvSpPr>
        <p:spPr>
          <a:xfrm>
            <a:off x="457200" y="274638"/>
            <a:ext cx="8229600" cy="1143000"/>
          </a:xfrm>
        </p:spPr>
        <p:txBody>
          <a:bodyPr/>
          <a:lstStyle/>
          <a:p>
            <a:pPr eaLnBrk="1" hangingPunct="1">
              <a:spcBef>
                <a:spcPct val="0"/>
              </a:spcBef>
              <a:buClr>
                <a:srgbClr val="000000"/>
              </a:buClr>
            </a:pPr>
            <a:endParaRPr lang="en-US" sz="3600" b="1" smtClean="0">
              <a:cs typeface="Arial" charset="0"/>
            </a:endParaRPr>
          </a:p>
        </p:txBody>
      </p:sp>
      <p:sp>
        <p:nvSpPr>
          <p:cNvPr id="48130" name="Shape 134"/>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48131" name="Shape 135"/>
          <p:cNvPicPr preferRelativeResize="0">
            <a:picLocks noChangeAspect="1" noChangeArrowheads="1"/>
          </p:cNvPicPr>
          <p:nvPr/>
        </p:nvPicPr>
        <p:blipFill>
          <a:blip r:embed="rId3"/>
          <a:srcRect/>
          <a:stretch>
            <a:fillRect/>
          </a:stretch>
        </p:blipFill>
        <p:spPr bwMode="auto">
          <a:xfrm>
            <a:off x="0" y="533400"/>
            <a:ext cx="9144000" cy="2589213"/>
          </a:xfrm>
          <a:prstGeom prst="rect">
            <a:avLst/>
          </a:prstGeom>
          <a:noFill/>
          <a:ln w="9525">
            <a:noFill/>
            <a:miter lim="800000"/>
            <a:headEnd/>
            <a:tailEnd/>
          </a:ln>
        </p:spPr>
      </p:pic>
      <p:pic>
        <p:nvPicPr>
          <p:cNvPr id="48132" name="Picture 2" descr="http://cristimoise.files.wordpress.com/2012/08/bon-jovi-you-give-love-a-b-1486.jpg"/>
          <p:cNvPicPr>
            <a:picLocks noChangeAspect="1" noChangeArrowheads="1"/>
          </p:cNvPicPr>
          <p:nvPr/>
        </p:nvPicPr>
        <p:blipFill>
          <a:blip r:embed="rId4"/>
          <a:srcRect/>
          <a:stretch>
            <a:fillRect/>
          </a:stretch>
        </p:blipFill>
        <p:spPr bwMode="auto">
          <a:xfrm>
            <a:off x="1771650" y="2819400"/>
            <a:ext cx="5600700" cy="56007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hape 36"/>
          <p:cNvSpPr txBox="1">
            <a:spLocks noGrp="1"/>
          </p:cNvSpPr>
          <p:nvPr>
            <p:ph type="title"/>
          </p:nvPr>
        </p:nvSpPr>
        <p:spPr>
          <a:xfrm>
            <a:off x="457200" y="274638"/>
            <a:ext cx="8229600" cy="868362"/>
          </a:xfrm>
        </p:spPr>
        <p:txBody>
          <a:bodyPr/>
          <a:lstStyle/>
          <a:p>
            <a:pPr algn="ctr" eaLnBrk="1" hangingPunct="1">
              <a:spcBef>
                <a:spcPct val="0"/>
              </a:spcBef>
              <a:buClr>
                <a:srgbClr val="000000"/>
              </a:buClr>
            </a:pPr>
            <a:r>
              <a:rPr lang="en-US" sz="4000" b="1" smtClean="0">
                <a:cs typeface="Arial" charset="0"/>
              </a:rPr>
              <a:t>Disclosures</a:t>
            </a:r>
          </a:p>
        </p:txBody>
      </p:sp>
      <p:pic>
        <p:nvPicPr>
          <p:cNvPr id="13315" name="Picture 2" descr="http://www.ontariobariatricnetwork.ca/ModuleFile/HSN_logo.png?id=34"/>
          <p:cNvPicPr>
            <a:picLocks noChangeAspect="1" noChangeArrowheads="1"/>
          </p:cNvPicPr>
          <p:nvPr/>
        </p:nvPicPr>
        <p:blipFill>
          <a:blip r:embed="rId3"/>
          <a:srcRect/>
          <a:stretch>
            <a:fillRect/>
          </a:stretch>
        </p:blipFill>
        <p:spPr bwMode="auto">
          <a:xfrm>
            <a:off x="4876800" y="1676400"/>
            <a:ext cx="3124200" cy="1187450"/>
          </a:xfrm>
          <a:prstGeom prst="rect">
            <a:avLst/>
          </a:prstGeom>
          <a:noFill/>
          <a:ln w="9525">
            <a:noFill/>
            <a:miter lim="800000"/>
            <a:headEnd/>
            <a:tailEnd/>
          </a:ln>
        </p:spPr>
      </p:pic>
      <p:pic>
        <p:nvPicPr>
          <p:cNvPr id="13316" name="Picture 2" descr="http://upload.wikimedia.org/wikipedia/en/0/03/Uwaterloo_seal.gif"/>
          <p:cNvPicPr>
            <a:picLocks noChangeAspect="1" noChangeArrowheads="1"/>
          </p:cNvPicPr>
          <p:nvPr/>
        </p:nvPicPr>
        <p:blipFill>
          <a:blip r:embed="rId4"/>
          <a:srcRect/>
          <a:stretch>
            <a:fillRect/>
          </a:stretch>
        </p:blipFill>
        <p:spPr bwMode="auto">
          <a:xfrm>
            <a:off x="1600200" y="1447800"/>
            <a:ext cx="1828800" cy="1828800"/>
          </a:xfrm>
          <a:prstGeom prst="rect">
            <a:avLst/>
          </a:prstGeom>
          <a:noFill/>
          <a:ln w="9525">
            <a:noFill/>
            <a:miter lim="800000"/>
            <a:headEnd/>
            <a:tailEnd/>
          </a:ln>
        </p:spPr>
      </p:pic>
      <p:pic>
        <p:nvPicPr>
          <p:cNvPr id="13317" name="Picture 2" descr="https://upload.wikimedia.org/wikipedia/en/thumb/2/2c/Sanofi.svg/966px-Sanofi.svg.png"/>
          <p:cNvPicPr>
            <a:picLocks noChangeAspect="1" noChangeArrowheads="1"/>
          </p:cNvPicPr>
          <p:nvPr/>
        </p:nvPicPr>
        <p:blipFill>
          <a:blip r:embed="rId5"/>
          <a:srcRect/>
          <a:stretch>
            <a:fillRect/>
          </a:stretch>
        </p:blipFill>
        <p:spPr bwMode="auto">
          <a:xfrm>
            <a:off x="3352800" y="3886200"/>
            <a:ext cx="2514600" cy="199866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140"/>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Contraindications</a:t>
            </a:r>
          </a:p>
        </p:txBody>
      </p:sp>
      <p:sp>
        <p:nvSpPr>
          <p:cNvPr id="50178" name="Shape 141"/>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a:p>
            <a:pPr eaLnBrk="1" hangingPunct="1">
              <a:spcBef>
                <a:spcPct val="0"/>
              </a:spcBef>
              <a:buClr>
                <a:srgbClr val="000000"/>
              </a:buClr>
              <a:buSzPct val="46000"/>
            </a:pPr>
            <a:r>
              <a:rPr lang="en-US" sz="2800" smtClean="0">
                <a:cs typeface="Arial" charset="0"/>
              </a:rPr>
              <a:t>Absolute Bleeding Risk </a:t>
            </a:r>
          </a:p>
          <a:p>
            <a:pPr eaLnBrk="1" hangingPunct="1">
              <a:spcBef>
                <a:spcPct val="0"/>
              </a:spcBef>
              <a:buClr>
                <a:srgbClr val="000000"/>
              </a:buClr>
              <a:buSzPct val="46000"/>
            </a:pPr>
            <a:r>
              <a:rPr lang="en-US" sz="2800" smtClean="0">
                <a:cs typeface="Arial" charset="0"/>
              </a:rPr>
              <a:t>• Active hemorrhage </a:t>
            </a:r>
          </a:p>
          <a:p>
            <a:pPr eaLnBrk="1" hangingPunct="1">
              <a:spcBef>
                <a:spcPct val="0"/>
              </a:spcBef>
              <a:buClr>
                <a:srgbClr val="000000"/>
              </a:buClr>
            </a:pPr>
            <a:r>
              <a:rPr lang="en-US" sz="2800" smtClean="0">
                <a:cs typeface="Arial" charset="0"/>
              </a:rPr>
              <a:t>• Thrombolytics used within the past 24 hours </a:t>
            </a:r>
          </a:p>
          <a:p>
            <a:pPr eaLnBrk="1" hangingPunct="1">
              <a:spcBef>
                <a:spcPct val="0"/>
              </a:spcBef>
              <a:buClr>
                <a:srgbClr val="000000"/>
              </a:buClr>
            </a:pPr>
            <a:endParaRPr lang="en-US" sz="2800" smtClean="0">
              <a:cs typeface="Arial" charset="0"/>
            </a:endParaRPr>
          </a:p>
          <a:p>
            <a:pPr algn="ctr" eaLnBrk="1" hangingPunct="1">
              <a:spcBef>
                <a:spcPct val="0"/>
              </a:spcBef>
              <a:buClr>
                <a:srgbClr val="000000"/>
              </a:buClr>
            </a:pPr>
            <a:r>
              <a:rPr lang="en-US" sz="2800" smtClean="0">
                <a:solidFill>
                  <a:srgbClr val="FF0000"/>
                </a:solidFill>
                <a:cs typeface="Arial" charset="0"/>
              </a:rPr>
              <a:t>Patients should still be re-assessed as contraindications may resolve</a:t>
            </a:r>
          </a:p>
        </p:txBody>
      </p:sp>
      <p:pic>
        <p:nvPicPr>
          <p:cNvPr id="50179" name="Picture 2" descr="http://www.clipartbest.com/cliparts/xcg/K8K/xcgK8Kbzi.png"/>
          <p:cNvPicPr>
            <a:picLocks noChangeAspect="1" noChangeArrowheads="1"/>
          </p:cNvPicPr>
          <p:nvPr/>
        </p:nvPicPr>
        <p:blipFill>
          <a:blip r:embed="rId3"/>
          <a:srcRect/>
          <a:stretch>
            <a:fillRect/>
          </a:stretch>
        </p:blipFill>
        <p:spPr bwMode="auto">
          <a:xfrm>
            <a:off x="5726113" y="152400"/>
            <a:ext cx="2286000" cy="2286000"/>
          </a:xfrm>
          <a:prstGeom prst="rect">
            <a:avLst/>
          </a:prstGeom>
          <a:noFill/>
          <a:ln w="9525">
            <a:noFill/>
            <a:miter lim="800000"/>
            <a:headEnd/>
            <a:tailEnd/>
          </a:ln>
        </p:spPr>
      </p:pic>
      <p:pic>
        <p:nvPicPr>
          <p:cNvPr id="50180" name="Picture 4" descr="https://upload.wikimedia.org/wikipedia/commons/b/b2/Red_clock.png"/>
          <p:cNvPicPr>
            <a:picLocks noChangeAspect="1" noChangeArrowheads="1"/>
          </p:cNvPicPr>
          <p:nvPr/>
        </p:nvPicPr>
        <p:blipFill>
          <a:blip r:embed="rId4"/>
          <a:srcRect/>
          <a:stretch>
            <a:fillRect/>
          </a:stretch>
        </p:blipFill>
        <p:spPr bwMode="auto">
          <a:xfrm>
            <a:off x="3581400" y="4651375"/>
            <a:ext cx="2114550" cy="2114550"/>
          </a:xfrm>
          <a:prstGeom prst="rect">
            <a:avLst/>
          </a:prstGeom>
          <a:noFill/>
          <a:ln w="9525">
            <a:noFill/>
            <a:miter lim="800000"/>
            <a:headEnd/>
            <a:tailEnd/>
          </a:ln>
        </p:spPr>
      </p:pic>
      <p:sp>
        <p:nvSpPr>
          <p:cNvPr id="50182" name="Rectangle 6"/>
          <p:cNvSpPr>
            <a:spLocks noChangeArrowheads="1"/>
          </p:cNvSpPr>
          <p:nvPr/>
        </p:nvSpPr>
        <p:spPr bwMode="auto">
          <a:xfrm>
            <a:off x="0" y="6553200"/>
            <a:ext cx="85455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http://www.saferhealthcarenow.ca/EN/Interventions/vte/Documents/VTE%20Getting%20Started%20Kit.pdf</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152"/>
          <p:cNvSpPr txBox="1">
            <a:spLocks noGrp="1"/>
          </p:cNvSpPr>
          <p:nvPr>
            <p:ph type="body" idx="1"/>
          </p:nvPr>
        </p:nvSpPr>
        <p:spPr>
          <a:xfrm>
            <a:off x="260350" y="1106488"/>
            <a:ext cx="3549650" cy="5553075"/>
          </a:xfrm>
        </p:spPr>
        <p:txBody>
          <a:bodyPr/>
          <a:lstStyle/>
          <a:p>
            <a:pPr eaLnBrk="1" hangingPunct="1">
              <a:spcBef>
                <a:spcPct val="0"/>
              </a:spcBef>
              <a:buClr>
                <a:srgbClr val="000000"/>
              </a:buClr>
            </a:pPr>
            <a:r>
              <a:rPr lang="en-US" sz="2400" smtClean="0">
                <a:cs typeface="Arial" charset="0"/>
              </a:rPr>
              <a:t> </a:t>
            </a:r>
          </a:p>
          <a:p>
            <a:pPr eaLnBrk="1" hangingPunct="1">
              <a:spcBef>
                <a:spcPct val="0"/>
              </a:spcBef>
              <a:buClr>
                <a:srgbClr val="000000"/>
              </a:buClr>
            </a:pPr>
            <a:r>
              <a:rPr lang="en-US" sz="2400" smtClean="0">
                <a:cs typeface="Arial" charset="0"/>
              </a:rPr>
              <a:t>• GI/GU hemorrhage within the past 30 days </a:t>
            </a:r>
          </a:p>
          <a:p>
            <a:pPr eaLnBrk="1" hangingPunct="1">
              <a:spcBef>
                <a:spcPct val="0"/>
              </a:spcBef>
              <a:buClr>
                <a:srgbClr val="000000"/>
              </a:buClr>
            </a:pPr>
            <a:endParaRPr lang="en-US" sz="2400" smtClean="0">
              <a:cs typeface="Arial" charset="0"/>
            </a:endParaRPr>
          </a:p>
          <a:p>
            <a:pPr eaLnBrk="1" hangingPunct="1">
              <a:spcBef>
                <a:spcPct val="0"/>
              </a:spcBef>
              <a:buClr>
                <a:srgbClr val="000000"/>
              </a:buClr>
            </a:pPr>
            <a:r>
              <a:rPr lang="en-US" sz="2400" smtClean="0">
                <a:cs typeface="Arial" charset="0"/>
              </a:rPr>
              <a:t>• INR ≥ 2.0 </a:t>
            </a:r>
          </a:p>
          <a:p>
            <a:pPr eaLnBrk="1" hangingPunct="1">
              <a:spcBef>
                <a:spcPct val="0"/>
              </a:spcBef>
              <a:buClr>
                <a:srgbClr val="000000"/>
              </a:buClr>
            </a:pPr>
            <a:endParaRPr lang="en-US" sz="2400" smtClean="0">
              <a:cs typeface="Arial" charset="0"/>
            </a:endParaRPr>
          </a:p>
          <a:p>
            <a:pPr eaLnBrk="1" hangingPunct="1">
              <a:spcBef>
                <a:spcPct val="0"/>
              </a:spcBef>
              <a:buClr>
                <a:srgbClr val="000000"/>
              </a:buClr>
            </a:pPr>
            <a:r>
              <a:rPr lang="en-US" sz="2400" smtClean="0">
                <a:cs typeface="Arial" charset="0"/>
              </a:rPr>
              <a:t>• End stage liver disease with coagulopathy</a:t>
            </a:r>
          </a:p>
          <a:p>
            <a:pPr eaLnBrk="1" hangingPunct="1">
              <a:spcBef>
                <a:spcPct val="0"/>
              </a:spcBef>
              <a:buClr>
                <a:srgbClr val="000000"/>
              </a:buClr>
            </a:pPr>
            <a:r>
              <a:rPr lang="en-US" sz="2400" smtClean="0">
                <a:cs typeface="Arial" charset="0"/>
              </a:rPr>
              <a:t> </a:t>
            </a:r>
          </a:p>
          <a:p>
            <a:pPr eaLnBrk="1" hangingPunct="1">
              <a:spcBef>
                <a:spcPct val="0"/>
              </a:spcBef>
              <a:buClr>
                <a:srgbClr val="000000"/>
              </a:buClr>
            </a:pPr>
            <a:r>
              <a:rPr lang="en-US" sz="2400" smtClean="0">
                <a:cs typeface="Arial" charset="0"/>
              </a:rPr>
              <a:t>• Transfusion ≥ 2 units PRBC in last 72 hours </a:t>
            </a:r>
          </a:p>
          <a:p>
            <a:pPr eaLnBrk="1" hangingPunct="1">
              <a:spcBef>
                <a:spcPct val="0"/>
              </a:spcBef>
              <a:buClr>
                <a:srgbClr val="000000"/>
              </a:buClr>
            </a:pPr>
            <a:endParaRPr lang="en-US" sz="1800" smtClean="0">
              <a:cs typeface="Arial" charset="0"/>
            </a:endParaRPr>
          </a:p>
        </p:txBody>
      </p:sp>
      <p:sp>
        <p:nvSpPr>
          <p:cNvPr id="52226" name="Shape 153"/>
          <p:cNvSpPr txBox="1">
            <a:spLocks noChangeArrowheads="1"/>
          </p:cNvSpPr>
          <p:nvPr/>
        </p:nvSpPr>
        <p:spPr bwMode="auto">
          <a:xfrm>
            <a:off x="5029200" y="1241425"/>
            <a:ext cx="3673475" cy="5364163"/>
          </a:xfrm>
          <a:prstGeom prst="rect">
            <a:avLst/>
          </a:prstGeom>
          <a:noFill/>
          <a:ln w="9525">
            <a:noFill/>
            <a:miter lim="800000"/>
            <a:headEnd/>
            <a:tailEnd/>
          </a:ln>
        </p:spPr>
        <p:txBody>
          <a:bodyPr lIns="91425" tIns="91425" rIns="91425" bIns="91425"/>
          <a:lstStyle/>
          <a:p>
            <a:r>
              <a:rPr lang="en-US" sz="2400">
                <a:latin typeface="Calibri" pitchFamily="34" charset="0"/>
              </a:rPr>
              <a:t>• Vitamin K use in last 24 hours </a:t>
            </a:r>
          </a:p>
          <a:p>
            <a:endParaRPr lang="en-US" sz="2400">
              <a:latin typeface="Calibri" pitchFamily="34" charset="0"/>
            </a:endParaRPr>
          </a:p>
          <a:p>
            <a:r>
              <a:rPr lang="en-US" sz="2400">
                <a:latin typeface="Calibri" pitchFamily="34" charset="0"/>
              </a:rPr>
              <a:t>• Hgb drop ≥ 20 g/L or 10% </a:t>
            </a:r>
          </a:p>
          <a:p>
            <a:endParaRPr lang="en-US" sz="2400">
              <a:latin typeface="Calibri" pitchFamily="34" charset="0"/>
            </a:endParaRPr>
          </a:p>
          <a:p>
            <a:r>
              <a:rPr lang="en-US" sz="2400">
                <a:latin typeface="Calibri" pitchFamily="34" charset="0"/>
              </a:rPr>
              <a:t>• Epidural catheter placement or removal </a:t>
            </a:r>
          </a:p>
          <a:p>
            <a:endParaRPr lang="en-US" sz="2400">
              <a:latin typeface="Calibri" pitchFamily="34" charset="0"/>
            </a:endParaRPr>
          </a:p>
          <a:p>
            <a:r>
              <a:rPr lang="en-US" sz="2400">
                <a:latin typeface="Calibri" pitchFamily="34" charset="0"/>
              </a:rPr>
              <a:t>• Craniotomy within the past 2 weeks </a:t>
            </a:r>
          </a:p>
        </p:txBody>
      </p:sp>
      <p:sp>
        <p:nvSpPr>
          <p:cNvPr id="52227" name="Shape 154"/>
          <p:cNvSpPr txBox="1">
            <a:spLocks noChangeArrowheads="1"/>
          </p:cNvSpPr>
          <p:nvPr/>
        </p:nvSpPr>
        <p:spPr bwMode="auto">
          <a:xfrm>
            <a:off x="169863" y="157163"/>
            <a:ext cx="8401050" cy="949325"/>
          </a:xfrm>
          <a:prstGeom prst="rect">
            <a:avLst/>
          </a:prstGeom>
          <a:noFill/>
          <a:ln w="9525">
            <a:noFill/>
            <a:miter lim="800000"/>
            <a:headEnd/>
            <a:tailEnd/>
          </a:ln>
        </p:spPr>
        <p:txBody>
          <a:bodyPr lIns="91425" tIns="91425" rIns="91425" bIns="91425"/>
          <a:lstStyle/>
          <a:p>
            <a:r>
              <a:rPr lang="en-US" sz="2800" b="1">
                <a:latin typeface="Calibri" pitchFamily="34" charset="0"/>
              </a:rPr>
              <a:t>Relative Bleeding Risk -</a:t>
            </a:r>
          </a:p>
          <a:p>
            <a:r>
              <a:rPr lang="en-US" sz="2800" b="1">
                <a:latin typeface="Calibri" pitchFamily="34" charset="0"/>
              </a:rPr>
              <a:t>If the risk for bleed out weighs the risk for VTE: </a:t>
            </a:r>
          </a:p>
        </p:txBody>
      </p:sp>
      <p:pic>
        <p:nvPicPr>
          <p:cNvPr id="52228" name="Picture 2" descr="http://images.clipartpanda.com/hypothesis-clipart-questioning-clipart-question_clipart.png"/>
          <p:cNvPicPr>
            <a:picLocks noChangeAspect="1" noChangeArrowheads="1"/>
          </p:cNvPicPr>
          <p:nvPr/>
        </p:nvPicPr>
        <p:blipFill>
          <a:blip r:embed="rId3"/>
          <a:srcRect/>
          <a:stretch>
            <a:fillRect/>
          </a:stretch>
        </p:blipFill>
        <p:spPr bwMode="auto">
          <a:xfrm>
            <a:off x="3713163" y="2298700"/>
            <a:ext cx="1316037" cy="3200400"/>
          </a:xfrm>
          <a:prstGeom prst="rect">
            <a:avLst/>
          </a:prstGeom>
          <a:noFill/>
          <a:ln w="9525">
            <a:noFill/>
            <a:miter lim="800000"/>
            <a:headEnd/>
            <a:tailEnd/>
          </a:ln>
        </p:spPr>
      </p:pic>
      <p:sp>
        <p:nvSpPr>
          <p:cNvPr id="52230" name="Rectangle 6"/>
          <p:cNvSpPr>
            <a:spLocks noChangeArrowheads="1"/>
          </p:cNvSpPr>
          <p:nvPr/>
        </p:nvSpPr>
        <p:spPr bwMode="auto">
          <a:xfrm>
            <a:off x="0" y="6583363"/>
            <a:ext cx="7351713"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1200"/>
              <a:t>http://www.saferhealthcarenow.ca/EN/Interventions/vte/Documents/VTE%20Getting%20Started%20Kit.pdf</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Placeholder 2"/>
          <p:cNvSpPr txBox="1">
            <a:spLocks noGrp="1"/>
          </p:cNvSpPr>
          <p:nvPr>
            <p:ph type="body" idx="1"/>
          </p:nvPr>
        </p:nvSpPr>
        <p:spPr>
          <a:xfrm>
            <a:off x="304800" y="1187450"/>
            <a:ext cx="3408363" cy="4967288"/>
          </a:xfrm>
        </p:spPr>
        <p:txBody>
          <a:bodyPr/>
          <a:lstStyle/>
          <a:p>
            <a:pPr eaLnBrk="1" hangingPunct="1">
              <a:spcBef>
                <a:spcPts val="600"/>
              </a:spcBef>
              <a:buClr>
                <a:srgbClr val="000000"/>
              </a:buClr>
              <a:buSzPct val="50000"/>
            </a:pPr>
            <a:r>
              <a:rPr lang="en-US" sz="2400" smtClean="0">
                <a:cs typeface="Arial" charset="0"/>
              </a:rPr>
              <a:t>• Severe trauma to spinal cord or head with hemorrhage in the past 4 weeks </a:t>
            </a:r>
          </a:p>
          <a:p>
            <a:pPr eaLnBrk="1" hangingPunct="1">
              <a:spcBef>
                <a:spcPts val="600"/>
              </a:spcBef>
              <a:buClr>
                <a:srgbClr val="000000"/>
              </a:buClr>
              <a:buSzPct val="50000"/>
            </a:pPr>
            <a:endParaRPr lang="en-US" sz="2400" smtClean="0">
              <a:cs typeface="Arial" charset="0"/>
            </a:endParaRPr>
          </a:p>
          <a:p>
            <a:pPr eaLnBrk="1" hangingPunct="1">
              <a:spcBef>
                <a:spcPts val="600"/>
              </a:spcBef>
              <a:buClr>
                <a:srgbClr val="000000"/>
              </a:buClr>
              <a:buSzPct val="50000"/>
            </a:pPr>
            <a:r>
              <a:rPr lang="en-US" sz="2400" smtClean="0">
                <a:cs typeface="Arial" charset="0"/>
              </a:rPr>
              <a:t>• Recent intraocular, spinal or intracranial surgery </a:t>
            </a:r>
          </a:p>
          <a:p>
            <a:pPr eaLnBrk="1" hangingPunct="1">
              <a:spcBef>
                <a:spcPts val="600"/>
              </a:spcBef>
              <a:buClr>
                <a:srgbClr val="000000"/>
              </a:buClr>
              <a:buSzPct val="50000"/>
            </a:pPr>
            <a:endParaRPr lang="en-US" sz="2400" smtClean="0">
              <a:cs typeface="Arial" charset="0"/>
            </a:endParaRPr>
          </a:p>
          <a:p>
            <a:pPr eaLnBrk="1" hangingPunct="1">
              <a:spcBef>
                <a:spcPts val="600"/>
              </a:spcBef>
              <a:buClr>
                <a:srgbClr val="000000"/>
              </a:buClr>
              <a:buSzPct val="50000"/>
            </a:pPr>
            <a:r>
              <a:rPr lang="en-US" sz="2400" smtClean="0">
                <a:cs typeface="Arial" charset="0"/>
              </a:rPr>
              <a:t>• Recent intraabdominal, retroperitoneal, intrathoracic surgery in last 24 hours </a:t>
            </a:r>
          </a:p>
          <a:p>
            <a:pPr eaLnBrk="1" hangingPunct="1">
              <a:spcBef>
                <a:spcPct val="0"/>
              </a:spcBef>
              <a:buClr>
                <a:srgbClr val="000000"/>
              </a:buClr>
            </a:pPr>
            <a:endParaRPr lang="en-US" sz="2400" smtClean="0">
              <a:cs typeface="Arial" charset="0"/>
            </a:endParaRPr>
          </a:p>
        </p:txBody>
      </p:sp>
      <p:sp>
        <p:nvSpPr>
          <p:cNvPr id="54274" name="Shape 154"/>
          <p:cNvSpPr txBox="1">
            <a:spLocks noChangeArrowheads="1"/>
          </p:cNvSpPr>
          <p:nvPr/>
        </p:nvSpPr>
        <p:spPr bwMode="auto">
          <a:xfrm>
            <a:off x="169863" y="176213"/>
            <a:ext cx="8401050" cy="950912"/>
          </a:xfrm>
          <a:prstGeom prst="rect">
            <a:avLst/>
          </a:prstGeom>
          <a:noFill/>
          <a:ln w="9525">
            <a:noFill/>
            <a:miter lim="800000"/>
            <a:headEnd/>
            <a:tailEnd/>
          </a:ln>
        </p:spPr>
        <p:txBody>
          <a:bodyPr lIns="91425" tIns="91425" rIns="91425" bIns="91425"/>
          <a:lstStyle/>
          <a:p>
            <a:r>
              <a:rPr lang="en-US" sz="2800" b="1">
                <a:latin typeface="Calibri" pitchFamily="34" charset="0"/>
              </a:rPr>
              <a:t>Relative Bleeding Risk – continued…</a:t>
            </a:r>
          </a:p>
          <a:p>
            <a:r>
              <a:rPr lang="en-US" sz="2800" b="1">
                <a:latin typeface="Calibri" pitchFamily="34" charset="0"/>
              </a:rPr>
              <a:t>If the risk for bleed out weighs the risk for VTE: </a:t>
            </a:r>
          </a:p>
        </p:txBody>
      </p:sp>
      <p:sp>
        <p:nvSpPr>
          <p:cNvPr id="54275" name="TextBox 4"/>
          <p:cNvSpPr txBox="1">
            <a:spLocks noChangeArrowheads="1"/>
          </p:cNvSpPr>
          <p:nvPr/>
        </p:nvSpPr>
        <p:spPr bwMode="auto">
          <a:xfrm>
            <a:off x="5562600" y="1676400"/>
            <a:ext cx="3008313" cy="3354388"/>
          </a:xfrm>
          <a:prstGeom prst="rect">
            <a:avLst/>
          </a:prstGeom>
          <a:noFill/>
          <a:ln w="9525">
            <a:noFill/>
            <a:miter lim="800000"/>
            <a:headEnd/>
            <a:tailEnd/>
          </a:ln>
        </p:spPr>
        <p:txBody>
          <a:bodyPr>
            <a:spAutoFit/>
          </a:bodyPr>
          <a:lstStyle/>
          <a:p>
            <a:pPr>
              <a:spcBef>
                <a:spcPts val="600"/>
              </a:spcBef>
              <a:buSzPct val="50000"/>
            </a:pPr>
            <a:r>
              <a:rPr lang="en-US" sz="2400">
                <a:latin typeface="Calibri" pitchFamily="34" charset="0"/>
              </a:rPr>
              <a:t>• Hypertensive crisis </a:t>
            </a:r>
          </a:p>
          <a:p>
            <a:pPr>
              <a:spcBef>
                <a:spcPts val="600"/>
              </a:spcBef>
              <a:buSzPct val="50000"/>
            </a:pPr>
            <a:endParaRPr lang="en-US" sz="2400">
              <a:latin typeface="Calibri" pitchFamily="34" charset="0"/>
            </a:endParaRPr>
          </a:p>
          <a:p>
            <a:pPr>
              <a:spcBef>
                <a:spcPts val="600"/>
              </a:spcBef>
              <a:buSzPct val="50000"/>
            </a:pPr>
            <a:r>
              <a:rPr lang="en-US" sz="2400">
                <a:latin typeface="Calibri" pitchFamily="34" charset="0"/>
              </a:rPr>
              <a:t>• Multiple trauma </a:t>
            </a:r>
          </a:p>
          <a:p>
            <a:pPr>
              <a:spcBef>
                <a:spcPts val="600"/>
              </a:spcBef>
              <a:buSzPct val="50000"/>
            </a:pPr>
            <a:endParaRPr lang="en-US" sz="2400">
              <a:latin typeface="Calibri" pitchFamily="34" charset="0"/>
            </a:endParaRPr>
          </a:p>
          <a:p>
            <a:pPr>
              <a:spcBef>
                <a:spcPts val="600"/>
              </a:spcBef>
              <a:buSzPct val="50000"/>
            </a:pPr>
            <a:r>
              <a:rPr lang="en-US" sz="2400">
                <a:latin typeface="Calibri" pitchFamily="34" charset="0"/>
              </a:rPr>
              <a:t>• Acute leukemia or other high-grade hematologic malignancy</a:t>
            </a:r>
          </a:p>
        </p:txBody>
      </p:sp>
      <p:pic>
        <p:nvPicPr>
          <p:cNvPr id="54276" name="Picture 2" descr="http://images.clipartpanda.com/hypothesis-clipart-questioning-clipart-question_clipart.png"/>
          <p:cNvPicPr>
            <a:picLocks noChangeAspect="1" noChangeArrowheads="1"/>
          </p:cNvPicPr>
          <p:nvPr/>
        </p:nvPicPr>
        <p:blipFill>
          <a:blip r:embed="rId2"/>
          <a:srcRect/>
          <a:stretch>
            <a:fillRect/>
          </a:stretch>
        </p:blipFill>
        <p:spPr bwMode="auto">
          <a:xfrm>
            <a:off x="3713163" y="2298700"/>
            <a:ext cx="1316037" cy="3200400"/>
          </a:xfrm>
          <a:prstGeom prst="rect">
            <a:avLst/>
          </a:prstGeom>
          <a:noFill/>
          <a:ln w="9525">
            <a:noFill/>
            <a:miter lim="800000"/>
            <a:headEnd/>
            <a:tailEnd/>
          </a:ln>
        </p:spPr>
      </p:pic>
      <p:sp>
        <p:nvSpPr>
          <p:cNvPr id="54278" name="Rectangle 6"/>
          <p:cNvSpPr>
            <a:spLocks noChangeArrowheads="1"/>
          </p:cNvSpPr>
          <p:nvPr/>
        </p:nvSpPr>
        <p:spPr bwMode="auto">
          <a:xfrm>
            <a:off x="0" y="6583363"/>
            <a:ext cx="7351713" cy="274637"/>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sz="1200"/>
              <a:t>http://www.saferhealthcarenow.ca/EN/Interventions/vte/Documents/VTE%20Getting%20Started%20Kit.pdf</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46"/>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Bleed Risks: HASBLED</a:t>
            </a:r>
          </a:p>
        </p:txBody>
      </p:sp>
      <p:sp>
        <p:nvSpPr>
          <p:cNvPr id="55298" name="Shape 147"/>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55299" name="Picture 2" descr="http://pngimg.com/upload/small/calculator_PNG7952.png"/>
          <p:cNvPicPr>
            <a:picLocks noChangeAspect="1" noChangeArrowheads="1"/>
          </p:cNvPicPr>
          <p:nvPr/>
        </p:nvPicPr>
        <p:blipFill>
          <a:blip r:embed="rId3"/>
          <a:srcRect/>
          <a:stretch>
            <a:fillRect/>
          </a:stretch>
        </p:blipFill>
        <p:spPr bwMode="auto">
          <a:xfrm>
            <a:off x="6042025" y="373063"/>
            <a:ext cx="1905000" cy="1905000"/>
          </a:xfrm>
          <a:prstGeom prst="rect">
            <a:avLst/>
          </a:prstGeom>
          <a:noFill/>
          <a:ln w="9525">
            <a:noFill/>
            <a:miter lim="800000"/>
            <a:headEnd/>
            <a:tailEnd/>
          </a:ln>
        </p:spPr>
      </p:pic>
      <p:pic>
        <p:nvPicPr>
          <p:cNvPr id="55300" name="Picture 4" descr="http://m4.wyanokecdn.com/c585b0a5954670b364c5130715a54097.gif"/>
          <p:cNvPicPr>
            <a:picLocks noChangeAspect="1" noChangeArrowheads="1"/>
          </p:cNvPicPr>
          <p:nvPr/>
        </p:nvPicPr>
        <p:blipFill>
          <a:blip r:embed="rId4"/>
          <a:srcRect/>
          <a:stretch>
            <a:fillRect/>
          </a:stretch>
        </p:blipFill>
        <p:spPr bwMode="auto">
          <a:xfrm>
            <a:off x="-26988" y="2514600"/>
            <a:ext cx="9170988" cy="4038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59"/>
          <p:cNvSpPr txBox="1">
            <a:spLocks noGrp="1"/>
          </p:cNvSpPr>
          <p:nvPr>
            <p:ph type="title"/>
          </p:nvPr>
        </p:nvSpPr>
        <p:spPr>
          <a:xfrm>
            <a:off x="457200" y="274638"/>
            <a:ext cx="8229600" cy="1143000"/>
          </a:xfrm>
        </p:spPr>
        <p:txBody>
          <a:bodyPr/>
          <a:lstStyle/>
          <a:p>
            <a:pPr eaLnBrk="1" hangingPunct="1">
              <a:spcBef>
                <a:spcPct val="0"/>
              </a:spcBef>
              <a:buClr>
                <a:srgbClr val="000000"/>
              </a:buClr>
            </a:pPr>
            <a:endParaRPr lang="en-US" sz="3600" b="1" smtClean="0">
              <a:cs typeface="Arial" charset="0"/>
            </a:endParaRPr>
          </a:p>
        </p:txBody>
      </p:sp>
      <p:sp>
        <p:nvSpPr>
          <p:cNvPr id="57346" name="Shape 160"/>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57347" name="Shape 161"/>
          <p:cNvPicPr preferRelativeResize="0">
            <a:picLocks noChangeAspect="1" noChangeArrowheads="1"/>
          </p:cNvPicPr>
          <p:nvPr/>
        </p:nvPicPr>
        <p:blipFill>
          <a:blip r:embed="rId3"/>
          <a:srcRect/>
          <a:stretch>
            <a:fillRect/>
          </a:stretch>
        </p:blipFill>
        <p:spPr bwMode="auto">
          <a:xfrm>
            <a:off x="0" y="1219200"/>
            <a:ext cx="9144000" cy="2422525"/>
          </a:xfrm>
          <a:prstGeom prst="rect">
            <a:avLst/>
          </a:prstGeom>
          <a:noFill/>
          <a:ln w="9525">
            <a:noFill/>
            <a:miter lim="800000"/>
            <a:headEnd/>
            <a:tailEnd/>
          </a:ln>
        </p:spPr>
      </p:pic>
      <p:pic>
        <p:nvPicPr>
          <p:cNvPr id="57348" name="Picture 2" descr="http://pics.livejournal.com/shinylunarsea/pic/003r3he8/s320x240"/>
          <p:cNvPicPr>
            <a:picLocks noChangeAspect="1" noChangeArrowheads="1"/>
          </p:cNvPicPr>
          <p:nvPr/>
        </p:nvPicPr>
        <p:blipFill>
          <a:blip r:embed="rId4"/>
          <a:srcRect/>
          <a:stretch>
            <a:fillRect/>
          </a:stretch>
        </p:blipFill>
        <p:spPr bwMode="auto">
          <a:xfrm>
            <a:off x="2049463" y="3429000"/>
            <a:ext cx="5045075" cy="3783013"/>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121"/>
          <p:cNvSpPr txBox="1">
            <a:spLocks noGrp="1"/>
          </p:cNvSpPr>
          <p:nvPr>
            <p:ph type="title"/>
          </p:nvPr>
        </p:nvSpPr>
        <p:spPr>
          <a:xfrm>
            <a:off x="457200" y="274638"/>
            <a:ext cx="8229600" cy="700087"/>
          </a:xfrm>
        </p:spPr>
        <p:txBody>
          <a:bodyPr/>
          <a:lstStyle/>
          <a:p>
            <a:pPr eaLnBrk="1" hangingPunct="1">
              <a:spcBef>
                <a:spcPct val="0"/>
              </a:spcBef>
              <a:buClr>
                <a:srgbClr val="000000"/>
              </a:buClr>
            </a:pPr>
            <a:r>
              <a:rPr lang="en-US" sz="3600" b="1" smtClean="0">
                <a:cs typeface="Arial" charset="0"/>
              </a:rPr>
              <a:t>Agents for VTE prophylaxis</a:t>
            </a:r>
          </a:p>
        </p:txBody>
      </p:sp>
      <p:graphicFrame>
        <p:nvGraphicFramePr>
          <p:cNvPr id="58413" name="Group 45"/>
          <p:cNvGraphicFramePr>
            <a:graphicFrameLocks noGrp="1"/>
          </p:cNvGraphicFramePr>
          <p:nvPr/>
        </p:nvGraphicFramePr>
        <p:xfrm>
          <a:off x="152400" y="838200"/>
          <a:ext cx="8763000" cy="5763200"/>
        </p:xfrm>
        <a:graphic>
          <a:graphicData uri="http://schemas.openxmlformats.org/drawingml/2006/table">
            <a:tbl>
              <a:tblPr/>
              <a:tblGrid>
                <a:gridCol w="1930400"/>
                <a:gridCol w="2451100"/>
                <a:gridCol w="3332163"/>
                <a:gridCol w="1049337"/>
              </a:tblGrid>
              <a:tr h="4460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DRUG</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MOA</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Dosing for Prophylaxis</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Route</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977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Unfractionated </a:t>
                      </a: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heparin</a:t>
                      </a: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 (UFH)**</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Inactivation of Factor Xa and thrombin</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5000 Units BID-TID</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IV</a:t>
                      </a: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 </a:t>
                      </a: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SubQ</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977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Low molecular weight heparin </a:t>
                      </a: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(LMWH)</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Factor Xa inhibition; some thrombin inhibition</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Lovenox: 40 mg daily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Adjust if &gt;100 kg, poor renal function, or &lt;40 kg</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SubQ,</a:t>
                      </a: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 IV</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Fondaparinux</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Factor Xa inhibition</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2.5 mg daily</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SubQ</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Warfarin</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Vitamin K antagonist</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Daily</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PO</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NOAC: </a:t>
                      </a: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Rivaroxaban</a:t>
                      </a: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 </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Factor Xa inhibitor</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10 mg daily</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PO</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800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NOAC: </a:t>
                      </a: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Apixaban</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Factor Xa inhibitor</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2.5 mg BID</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PO</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127"/>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61442" name="Shape 128"/>
          <p:cNvPicPr preferRelativeResize="0">
            <a:picLocks noChangeAspect="1" noChangeArrowheads="1"/>
          </p:cNvPicPr>
          <p:nvPr/>
        </p:nvPicPr>
        <p:blipFill>
          <a:blip r:embed="rId3"/>
          <a:srcRect/>
          <a:stretch>
            <a:fillRect/>
          </a:stretch>
        </p:blipFill>
        <p:spPr bwMode="auto">
          <a:xfrm>
            <a:off x="-361950" y="-993775"/>
            <a:ext cx="9604375" cy="7851775"/>
          </a:xfrm>
          <a:prstGeom prst="rect">
            <a:avLst/>
          </a:prstGeom>
          <a:noFill/>
          <a:ln w="9525">
            <a:noFill/>
            <a:miter lim="800000"/>
            <a:headEnd/>
            <a:tailEnd/>
          </a:ln>
        </p:spPr>
      </p:pic>
      <p:pic>
        <p:nvPicPr>
          <p:cNvPr id="61443" name="Picture 2" descr="http://images2.fanpop.com/images/photos/4000000/-You-Drive-Me-Crazy-britney-spears-4095626-640-480.jpg"/>
          <p:cNvPicPr>
            <a:picLocks noChangeAspect="1" noChangeArrowheads="1"/>
          </p:cNvPicPr>
          <p:nvPr/>
        </p:nvPicPr>
        <p:blipFill>
          <a:blip r:embed="rId4"/>
          <a:srcRect/>
          <a:stretch>
            <a:fillRect/>
          </a:stretch>
        </p:blipFill>
        <p:spPr bwMode="auto">
          <a:xfrm>
            <a:off x="5029200" y="-838200"/>
            <a:ext cx="3779838" cy="28352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166"/>
          <p:cNvSpPr txBox="1">
            <a:spLocks noGrp="1"/>
          </p:cNvSpPr>
          <p:nvPr>
            <p:ph type="title"/>
          </p:nvPr>
        </p:nvSpPr>
        <p:spPr>
          <a:xfrm>
            <a:off x="457200" y="304800"/>
            <a:ext cx="8229600" cy="595313"/>
          </a:xfrm>
        </p:spPr>
        <p:txBody>
          <a:bodyPr/>
          <a:lstStyle/>
          <a:p>
            <a:pPr eaLnBrk="1" hangingPunct="1">
              <a:spcBef>
                <a:spcPct val="0"/>
              </a:spcBef>
              <a:buClr>
                <a:srgbClr val="000000"/>
              </a:buClr>
            </a:pPr>
            <a:r>
              <a:rPr lang="en-US" sz="2800" smtClean="0">
                <a:solidFill>
                  <a:srgbClr val="333333"/>
                </a:solidFill>
                <a:cs typeface="Arial" charset="0"/>
              </a:rPr>
              <a:t>Approximate Risks of DVT in Hospitalized Patients </a:t>
            </a:r>
          </a:p>
        </p:txBody>
      </p:sp>
      <p:graphicFrame>
        <p:nvGraphicFramePr>
          <p:cNvPr id="167" name="Shape 167"/>
          <p:cNvGraphicFramePr/>
          <p:nvPr/>
        </p:nvGraphicFramePr>
        <p:xfrm>
          <a:off x="533400" y="914400"/>
          <a:ext cx="7772400" cy="5578632"/>
        </p:xfrm>
        <a:graphic>
          <a:graphicData uri="http://schemas.openxmlformats.org/drawingml/2006/table">
            <a:tbl>
              <a:tblPr>
                <a:noFill/>
                <a:tableStyleId>{45A67F86-3B4C-44D8-874A-660BD8BC1D31}</a:tableStyleId>
              </a:tblPr>
              <a:tblGrid>
                <a:gridCol w="4191000"/>
                <a:gridCol w="3581400"/>
              </a:tblGrid>
              <a:tr h="556207">
                <a:tc>
                  <a:txBody>
                    <a:bodyPr/>
                    <a:lstStyle/>
                    <a:p>
                      <a:pPr algn="ctr">
                        <a:spcBef>
                          <a:spcPts val="0"/>
                        </a:spcBef>
                        <a:buNone/>
                      </a:pPr>
                      <a:r>
                        <a:rPr lang="en" sz="2400" b="1" dirty="0"/>
                        <a:t>Patient Group</a:t>
                      </a:r>
                    </a:p>
                  </a:txBody>
                  <a:tcPr marL="91425" marR="91425" marT="91425" marB="91425"/>
                </a:tc>
                <a:tc>
                  <a:txBody>
                    <a:bodyPr/>
                    <a:lstStyle/>
                    <a:p>
                      <a:pPr algn="ctr">
                        <a:spcBef>
                          <a:spcPts val="0"/>
                        </a:spcBef>
                        <a:buNone/>
                      </a:pPr>
                      <a:r>
                        <a:rPr lang="en" sz="2400" b="1"/>
                        <a:t>Prevalence of DVT (%)</a:t>
                      </a:r>
                    </a:p>
                  </a:txBody>
                  <a:tcPr marL="91425" marR="91425" marT="91425" marB="91425"/>
                </a:tc>
              </a:tr>
              <a:tr h="469919">
                <a:tc>
                  <a:txBody>
                    <a:bodyPr/>
                    <a:lstStyle/>
                    <a:p>
                      <a:pPr lvl="0" rtl="0">
                        <a:spcBef>
                          <a:spcPts val="0"/>
                        </a:spcBef>
                        <a:buNone/>
                      </a:pPr>
                      <a:r>
                        <a:rPr lang="en" sz="2400"/>
                        <a:t>Medical patients</a:t>
                      </a:r>
                    </a:p>
                  </a:txBody>
                  <a:tcPr marL="25400" marR="25400" marT="25400" marB="25400" anchor="ctr"/>
                </a:tc>
                <a:tc>
                  <a:txBody>
                    <a:bodyPr/>
                    <a:lstStyle/>
                    <a:p>
                      <a:pPr lvl="0" algn="ctr" rtl="0">
                        <a:spcBef>
                          <a:spcPts val="0"/>
                        </a:spcBef>
                        <a:buNone/>
                      </a:pPr>
                      <a:r>
                        <a:rPr lang="en" sz="2400"/>
                        <a:t>10–20</a:t>
                      </a:r>
                    </a:p>
                  </a:txBody>
                  <a:tcPr marL="25400" marR="25400" marT="25400" marB="25400" anchor="ctr"/>
                </a:tc>
              </a:tr>
              <a:tr h="469919">
                <a:tc>
                  <a:txBody>
                    <a:bodyPr/>
                    <a:lstStyle/>
                    <a:p>
                      <a:pPr lvl="0" rtl="0">
                        <a:spcBef>
                          <a:spcPts val="0"/>
                        </a:spcBef>
                        <a:buNone/>
                      </a:pPr>
                      <a:r>
                        <a:rPr lang="en" sz="2400"/>
                        <a:t>General surgery</a:t>
                      </a:r>
                    </a:p>
                  </a:txBody>
                  <a:tcPr marL="25400" marR="25400" marT="25400" marB="25400" anchor="ctr"/>
                </a:tc>
                <a:tc rowSpan="4">
                  <a:txBody>
                    <a:bodyPr/>
                    <a:lstStyle/>
                    <a:p>
                      <a:pPr lvl="0" algn="ctr" rtl="0">
                        <a:spcBef>
                          <a:spcPts val="0"/>
                        </a:spcBef>
                        <a:buNone/>
                      </a:pPr>
                      <a:r>
                        <a:rPr lang="en" sz="2400" dirty="0" smtClean="0"/>
                        <a:t>15–40</a:t>
                      </a:r>
                      <a:endParaRPr lang="en" sz="2400" dirty="0"/>
                    </a:p>
                  </a:txBody>
                  <a:tcPr marL="25400" marR="25400" marT="25400" marB="25400" anchor="ctr"/>
                </a:tc>
              </a:tr>
              <a:tr h="469919">
                <a:tc>
                  <a:txBody>
                    <a:bodyPr/>
                    <a:lstStyle/>
                    <a:p>
                      <a:pPr lvl="0" rtl="0">
                        <a:spcBef>
                          <a:spcPts val="0"/>
                        </a:spcBef>
                        <a:buNone/>
                      </a:pPr>
                      <a:r>
                        <a:rPr lang="en" sz="2400"/>
                        <a:t>Major gynecologic surgery</a:t>
                      </a:r>
                    </a:p>
                  </a:txBody>
                  <a:tcPr marL="25400" marR="25400" marT="25400" marB="25400" anchor="ctr"/>
                </a:tc>
                <a:tc vMerge="1">
                  <a:txBody>
                    <a:bodyPr/>
                    <a:lstStyle/>
                    <a:p>
                      <a:pPr lvl="0" algn="ctr" rtl="0">
                        <a:spcBef>
                          <a:spcPts val="0"/>
                        </a:spcBef>
                        <a:buNone/>
                      </a:pPr>
                      <a:endParaRPr lang="en" sz="2400"/>
                    </a:p>
                  </a:txBody>
                  <a:tcPr marL="25400" marR="25400" marT="25400" marB="25400" anchor="ctr"/>
                </a:tc>
              </a:tr>
              <a:tr h="469919">
                <a:tc>
                  <a:txBody>
                    <a:bodyPr/>
                    <a:lstStyle/>
                    <a:p>
                      <a:pPr lvl="0" rtl="0">
                        <a:spcBef>
                          <a:spcPts val="0"/>
                        </a:spcBef>
                        <a:buNone/>
                      </a:pPr>
                      <a:r>
                        <a:rPr lang="en" sz="2400"/>
                        <a:t>Major urologic surgery</a:t>
                      </a:r>
                    </a:p>
                  </a:txBody>
                  <a:tcPr marL="25400" marR="25400" marT="25400" marB="25400" anchor="ctr"/>
                </a:tc>
                <a:tc vMerge="1">
                  <a:txBody>
                    <a:bodyPr/>
                    <a:lstStyle/>
                    <a:p>
                      <a:pPr lvl="0" algn="ctr" rtl="0">
                        <a:spcBef>
                          <a:spcPts val="0"/>
                        </a:spcBef>
                        <a:buNone/>
                      </a:pPr>
                      <a:endParaRPr lang="en" sz="2400" dirty="0"/>
                    </a:p>
                  </a:txBody>
                  <a:tcPr marL="25400" marR="25400" marT="25400" marB="25400" anchor="ctr"/>
                </a:tc>
              </a:tr>
              <a:tr h="469919">
                <a:tc>
                  <a:txBody>
                    <a:bodyPr/>
                    <a:lstStyle/>
                    <a:p>
                      <a:pPr lvl="0" rtl="0">
                        <a:spcBef>
                          <a:spcPts val="0"/>
                        </a:spcBef>
                        <a:buNone/>
                      </a:pPr>
                      <a:r>
                        <a:rPr lang="en" sz="2400"/>
                        <a:t>Neurosurgery</a:t>
                      </a:r>
                    </a:p>
                  </a:txBody>
                  <a:tcPr marL="25400" marR="25400" marT="25400" marB="25400" anchor="ctr"/>
                </a:tc>
                <a:tc vMerge="1">
                  <a:txBody>
                    <a:bodyPr/>
                    <a:lstStyle/>
                    <a:p>
                      <a:pPr lvl="0" algn="ctr" rtl="0">
                        <a:spcBef>
                          <a:spcPts val="0"/>
                        </a:spcBef>
                        <a:buNone/>
                      </a:pPr>
                      <a:endParaRPr lang="en" sz="2400" dirty="0"/>
                    </a:p>
                  </a:txBody>
                  <a:tcPr marL="25400" marR="25400" marT="25400" marB="25400" anchor="ctr"/>
                </a:tc>
              </a:tr>
              <a:tr h="469919">
                <a:tc>
                  <a:txBody>
                    <a:bodyPr/>
                    <a:lstStyle/>
                    <a:p>
                      <a:pPr lvl="0" rtl="0">
                        <a:spcBef>
                          <a:spcPts val="0"/>
                        </a:spcBef>
                        <a:buNone/>
                      </a:pPr>
                      <a:r>
                        <a:rPr lang="en" sz="2400"/>
                        <a:t>Stroke</a:t>
                      </a:r>
                    </a:p>
                  </a:txBody>
                  <a:tcPr marL="25400" marR="25400" marT="25400" marB="25400" anchor="ctr"/>
                </a:tc>
                <a:tc>
                  <a:txBody>
                    <a:bodyPr/>
                    <a:lstStyle/>
                    <a:p>
                      <a:pPr lvl="0" algn="ctr" rtl="0">
                        <a:spcBef>
                          <a:spcPts val="0"/>
                        </a:spcBef>
                        <a:buNone/>
                      </a:pPr>
                      <a:r>
                        <a:rPr lang="en" sz="2400"/>
                        <a:t>20–50</a:t>
                      </a:r>
                    </a:p>
                  </a:txBody>
                  <a:tcPr marL="25400" marR="25400" marT="25400" marB="25400" anchor="ctr"/>
                </a:tc>
              </a:tr>
              <a:tr h="793154">
                <a:tc>
                  <a:txBody>
                    <a:bodyPr/>
                    <a:lstStyle/>
                    <a:p>
                      <a:pPr lvl="0" rtl="0">
                        <a:spcBef>
                          <a:spcPts val="0"/>
                        </a:spcBef>
                        <a:buNone/>
                      </a:pPr>
                      <a:r>
                        <a:rPr lang="en" sz="2400" dirty="0"/>
                        <a:t>Hip or knee arthroplasty, </a:t>
                      </a:r>
                      <a:endParaRPr lang="en" sz="2400" dirty="0" smtClean="0"/>
                    </a:p>
                    <a:p>
                      <a:pPr lvl="0" rtl="0">
                        <a:spcBef>
                          <a:spcPts val="0"/>
                        </a:spcBef>
                        <a:buNone/>
                      </a:pPr>
                      <a:r>
                        <a:rPr lang="en" sz="2400" dirty="0" smtClean="0"/>
                        <a:t>Hip Fracture Surgery</a:t>
                      </a:r>
                      <a:endParaRPr lang="en" sz="2400" dirty="0"/>
                    </a:p>
                  </a:txBody>
                  <a:tcPr marL="25400" marR="25400" marT="25400" marB="25400" anchor="ctr"/>
                </a:tc>
                <a:tc>
                  <a:txBody>
                    <a:bodyPr/>
                    <a:lstStyle/>
                    <a:p>
                      <a:pPr lvl="0" algn="ctr" rtl="0">
                        <a:spcBef>
                          <a:spcPts val="0"/>
                        </a:spcBef>
                        <a:buNone/>
                      </a:pPr>
                      <a:r>
                        <a:rPr lang="en" sz="2400"/>
                        <a:t>40–60</a:t>
                      </a:r>
                    </a:p>
                  </a:txBody>
                  <a:tcPr marL="25400" marR="25400" marT="25400" marB="25400" anchor="ctr"/>
                </a:tc>
              </a:tr>
              <a:tr h="469919">
                <a:tc>
                  <a:txBody>
                    <a:bodyPr/>
                    <a:lstStyle/>
                    <a:p>
                      <a:pPr lvl="0" rtl="0">
                        <a:spcBef>
                          <a:spcPts val="0"/>
                        </a:spcBef>
                        <a:buNone/>
                      </a:pPr>
                      <a:r>
                        <a:rPr lang="en" sz="2400"/>
                        <a:t>Major trauma</a:t>
                      </a:r>
                    </a:p>
                  </a:txBody>
                  <a:tcPr marL="25400" marR="25400" marT="25400" marB="25400" anchor="ctr"/>
                </a:tc>
                <a:tc>
                  <a:txBody>
                    <a:bodyPr/>
                    <a:lstStyle/>
                    <a:p>
                      <a:pPr lvl="0" algn="ctr" rtl="0">
                        <a:spcBef>
                          <a:spcPts val="0"/>
                        </a:spcBef>
                        <a:buNone/>
                      </a:pPr>
                      <a:r>
                        <a:rPr lang="en" sz="2400"/>
                        <a:t>40–80</a:t>
                      </a:r>
                    </a:p>
                  </a:txBody>
                  <a:tcPr marL="25400" marR="25400" marT="25400" marB="25400" anchor="ctr"/>
                </a:tc>
              </a:tr>
              <a:tr h="469919">
                <a:tc>
                  <a:txBody>
                    <a:bodyPr/>
                    <a:lstStyle/>
                    <a:p>
                      <a:pPr lvl="0" rtl="0">
                        <a:spcBef>
                          <a:spcPts val="0"/>
                        </a:spcBef>
                        <a:buNone/>
                      </a:pPr>
                      <a:r>
                        <a:rPr lang="en" sz="2400" dirty="0" smtClean="0"/>
                        <a:t>Spinal</a:t>
                      </a:r>
                      <a:r>
                        <a:rPr lang="en" sz="2400" baseline="0" dirty="0" smtClean="0"/>
                        <a:t> Cord Injury</a:t>
                      </a:r>
                      <a:endParaRPr lang="en" sz="2400" dirty="0"/>
                    </a:p>
                  </a:txBody>
                  <a:tcPr marL="25400" marR="25400" marT="25400" marB="25400" anchor="ctr"/>
                </a:tc>
                <a:tc>
                  <a:txBody>
                    <a:bodyPr/>
                    <a:lstStyle/>
                    <a:p>
                      <a:pPr lvl="0" algn="ctr" rtl="0">
                        <a:spcBef>
                          <a:spcPts val="0"/>
                        </a:spcBef>
                        <a:buNone/>
                      </a:pPr>
                      <a:r>
                        <a:rPr lang="en" sz="2400" dirty="0"/>
                        <a:t>60–80</a:t>
                      </a:r>
                    </a:p>
                  </a:txBody>
                  <a:tcPr marL="25400" marR="25400" marT="25400" marB="25400" anchor="ctr"/>
                </a:tc>
              </a:tr>
              <a:tr h="469919">
                <a:tc>
                  <a:txBody>
                    <a:bodyPr/>
                    <a:lstStyle/>
                    <a:p>
                      <a:pPr lvl="0" rtl="0">
                        <a:spcBef>
                          <a:spcPts val="0"/>
                        </a:spcBef>
                        <a:buNone/>
                      </a:pPr>
                      <a:r>
                        <a:rPr lang="en" sz="2400"/>
                        <a:t>Critical care patients</a:t>
                      </a:r>
                    </a:p>
                  </a:txBody>
                  <a:tcPr marL="25400" marR="25400" marT="25400" marB="25400" anchor="ctr"/>
                </a:tc>
                <a:tc>
                  <a:txBody>
                    <a:bodyPr/>
                    <a:lstStyle/>
                    <a:p>
                      <a:pPr lvl="0" algn="ctr" rtl="0">
                        <a:spcBef>
                          <a:spcPts val="0"/>
                        </a:spcBef>
                        <a:buNone/>
                      </a:pPr>
                      <a:r>
                        <a:rPr lang="en" sz="2400" dirty="0"/>
                        <a:t>10–80</a:t>
                      </a:r>
                    </a:p>
                  </a:txBody>
                  <a:tcPr marL="25400" marR="25400" marT="25400" marB="25400" anchor="ctr"/>
                </a:tc>
              </a:tr>
            </a:tbl>
          </a:graphicData>
        </a:graphic>
      </p:graphicFrame>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172"/>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Low Risk: &lt;10% risk of DVT without thromboprophylaxis</a:t>
            </a:r>
          </a:p>
        </p:txBody>
      </p:sp>
      <p:graphicFrame>
        <p:nvGraphicFramePr>
          <p:cNvPr id="173" name="Shape 173"/>
          <p:cNvGraphicFramePr>
            <a:graphicFrameLocks noGrp="1"/>
          </p:cNvGraphicFramePr>
          <p:nvPr/>
        </p:nvGraphicFramePr>
        <p:xfrm>
          <a:off x="636588" y="1639888"/>
          <a:ext cx="7894637" cy="4270375"/>
        </p:xfrm>
        <a:graphic>
          <a:graphicData uri="http://schemas.openxmlformats.org/drawingml/2006/table">
            <a:tbl>
              <a:tblPr/>
              <a:tblGrid>
                <a:gridCol w="3946525"/>
                <a:gridCol w="3948112"/>
              </a:tblGrid>
              <a:tr h="600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Patient Group</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Recommended</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183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rPr>
                        <a:t>Medical patients who are fully mobile</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No thromboprophylaxis</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Early ambulation</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183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Minor surgery in mobile patients</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pic>
        <p:nvPicPr>
          <p:cNvPr id="65551" name="Picture 2" descr="https://pixabay.com/static/uploads/photo/2014/04/03/10/07/man-309875_640.png"/>
          <p:cNvPicPr>
            <a:picLocks noChangeAspect="1" noChangeArrowheads="1"/>
          </p:cNvPicPr>
          <p:nvPr/>
        </p:nvPicPr>
        <p:blipFill>
          <a:blip r:embed="rId3"/>
          <a:srcRect/>
          <a:stretch>
            <a:fillRect/>
          </a:stretch>
        </p:blipFill>
        <p:spPr bwMode="auto">
          <a:xfrm>
            <a:off x="5562600" y="3124200"/>
            <a:ext cx="1849438" cy="2524125"/>
          </a:xfrm>
          <a:prstGeom prst="rect">
            <a:avLst/>
          </a:prstGeom>
          <a:noFill/>
          <a:ln w="9525">
            <a:noFill/>
            <a:miter lim="800000"/>
            <a:headEnd/>
            <a:tailEnd/>
          </a:ln>
        </p:spPr>
      </p:pic>
      <p:sp>
        <p:nvSpPr>
          <p:cNvPr id="65553" name="Rectangle 17"/>
          <p:cNvSpPr>
            <a:spLocks noChangeArrowheads="1"/>
          </p:cNvSpPr>
          <p:nvPr/>
        </p:nvSpPr>
        <p:spPr bwMode="auto">
          <a:xfrm>
            <a:off x="0" y="6553200"/>
            <a:ext cx="85455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http://www.saferhealthcarenow.ca/EN/Interventions/vte/Documents/VTE%20Getting%20Started%20Kit.pdf</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178"/>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Moderate Risk:10-40% risk of DVT without thromboprophylaxis</a:t>
            </a:r>
          </a:p>
        </p:txBody>
      </p:sp>
      <p:graphicFrame>
        <p:nvGraphicFramePr>
          <p:cNvPr id="179" name="Shape 179"/>
          <p:cNvGraphicFramePr>
            <a:graphicFrameLocks noGrp="1"/>
          </p:cNvGraphicFramePr>
          <p:nvPr/>
        </p:nvGraphicFramePr>
        <p:xfrm>
          <a:off x="422275" y="1665288"/>
          <a:ext cx="8189913" cy="4656139"/>
        </p:xfrm>
        <a:graphic>
          <a:graphicData uri="http://schemas.openxmlformats.org/drawingml/2006/table">
            <a:tbl>
              <a:tblPr/>
              <a:tblGrid>
                <a:gridCol w="4094163"/>
                <a:gridCol w="4095750"/>
              </a:tblGrid>
              <a:tr h="655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Patient Group</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Recommended</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1385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Most general, open gynecologic or urologic surgery patients</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LMWH </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UFH</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Fondaparinux</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1089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Medical patients, bed rest or sick</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vMerge="1">
                  <a:txBody>
                    <a:bodyPr/>
                    <a:lstStyle/>
                    <a:p>
                      <a:endParaRPr lang="en-US"/>
                    </a:p>
                  </a:txBody>
                  <a:tcPr/>
                </a:tc>
              </a:tr>
              <a:tr h="1525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Moderate VTE risk plus high bleeding risk</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Mechanical thromboprophylaxis</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bl>
          </a:graphicData>
        </a:graphic>
      </p:graphicFrame>
      <p:pic>
        <p:nvPicPr>
          <p:cNvPr id="67602" name="Picture 2" descr="http://www.clker.com/cliparts/o/C/a/T/k/7/sleep-hotel-hi.png"/>
          <p:cNvPicPr>
            <a:picLocks noChangeAspect="1" noChangeArrowheads="1"/>
          </p:cNvPicPr>
          <p:nvPr/>
        </p:nvPicPr>
        <p:blipFill>
          <a:blip r:embed="rId3"/>
          <a:srcRect/>
          <a:stretch>
            <a:fillRect/>
          </a:stretch>
        </p:blipFill>
        <p:spPr bwMode="auto">
          <a:xfrm>
            <a:off x="5181600" y="3352800"/>
            <a:ext cx="2590800" cy="1981200"/>
          </a:xfrm>
          <a:prstGeom prst="rect">
            <a:avLst/>
          </a:prstGeom>
          <a:noFill/>
          <a:ln w="9525">
            <a:noFill/>
            <a:miter lim="800000"/>
            <a:headEnd/>
            <a:tailEnd/>
          </a:ln>
        </p:spPr>
      </p:pic>
      <p:sp>
        <p:nvSpPr>
          <p:cNvPr id="67604" name="Rectangle 20"/>
          <p:cNvSpPr>
            <a:spLocks noChangeArrowheads="1"/>
          </p:cNvSpPr>
          <p:nvPr/>
        </p:nvSpPr>
        <p:spPr bwMode="auto">
          <a:xfrm>
            <a:off x="0" y="6553200"/>
            <a:ext cx="85455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http://www.saferhealthcarenow.ca/EN/Interventions/vte/Documents/VTE%20Getting%20Started%20Kit.pdf</a:t>
            </a:r>
          </a:p>
        </p:txBody>
      </p:sp>
      <p:sp>
        <p:nvSpPr>
          <p:cNvPr id="67605" name="Rectangle 21"/>
          <p:cNvSpPr>
            <a:spLocks noChangeArrowheads="1"/>
          </p:cNvSpPr>
          <p:nvPr/>
        </p:nvSpPr>
        <p:spPr bwMode="auto">
          <a:xfrm>
            <a:off x="0" y="6248400"/>
            <a:ext cx="33893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http://thrombosiscanada.ca/?page_id=18</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hape 42"/>
          <p:cNvSpPr txBox="1">
            <a:spLocks noGrp="1"/>
          </p:cNvSpPr>
          <p:nvPr>
            <p:ph type="title"/>
          </p:nvPr>
        </p:nvSpPr>
        <p:spPr>
          <a:xfrm>
            <a:off x="457200" y="274638"/>
            <a:ext cx="8229600" cy="792162"/>
          </a:xfrm>
        </p:spPr>
        <p:txBody>
          <a:bodyPr/>
          <a:lstStyle/>
          <a:p>
            <a:pPr eaLnBrk="1" hangingPunct="1">
              <a:spcBef>
                <a:spcPct val="0"/>
              </a:spcBef>
              <a:buClr>
                <a:srgbClr val="000000"/>
              </a:buClr>
            </a:pPr>
            <a:r>
              <a:rPr lang="en-US" sz="3600" b="1" smtClean="0">
                <a:cs typeface="Arial" charset="0"/>
              </a:rPr>
              <a:t>Learning Objectives</a:t>
            </a:r>
          </a:p>
        </p:txBody>
      </p:sp>
      <p:sp>
        <p:nvSpPr>
          <p:cNvPr id="43" name="Shape 43"/>
          <p:cNvSpPr txBox="1">
            <a:spLocks noGrp="1"/>
          </p:cNvSpPr>
          <p:nvPr>
            <p:ph type="body" idx="1"/>
          </p:nvPr>
        </p:nvSpPr>
        <p:spPr>
          <a:xfrm>
            <a:off x="457200" y="1143000"/>
            <a:ext cx="8229600" cy="4967288"/>
          </a:xfrm>
        </p:spPr>
        <p:txBody>
          <a:bodyPr>
            <a:noAutofit/>
          </a:bodyPr>
          <a:lstStyle/>
          <a:p>
            <a:pPr marL="457200" indent="-457200" eaLnBrk="1" hangingPunct="1">
              <a:spcBef>
                <a:spcPct val="0"/>
              </a:spcBef>
              <a:buClr>
                <a:srgbClr val="000000"/>
              </a:buClr>
              <a:buFontTx/>
              <a:buChar char="•"/>
            </a:pPr>
            <a:r>
              <a:rPr lang="en-US" sz="2800" smtClean="0">
                <a:cs typeface="Arial" charset="0"/>
              </a:rPr>
              <a:t>Identifying </a:t>
            </a:r>
            <a:r>
              <a:rPr lang="en-US" sz="2800" b="1" smtClean="0">
                <a:solidFill>
                  <a:srgbClr val="FF0000"/>
                </a:solidFill>
                <a:cs typeface="Arial" charset="0"/>
              </a:rPr>
              <a:t>the risk &amp; likelihood </a:t>
            </a:r>
            <a:r>
              <a:rPr lang="en-US" sz="2800" smtClean="0">
                <a:cs typeface="Arial" charset="0"/>
              </a:rPr>
              <a:t>of developing a VTE</a:t>
            </a:r>
          </a:p>
          <a:p>
            <a:pPr marL="457200" indent="-457200" eaLnBrk="1" hangingPunct="1">
              <a:spcBef>
                <a:spcPct val="0"/>
              </a:spcBef>
              <a:buClr>
                <a:srgbClr val="000000"/>
              </a:buClr>
              <a:buFontTx/>
              <a:buChar char="•"/>
            </a:pPr>
            <a:endParaRPr lang="en-US" sz="2800" smtClean="0">
              <a:cs typeface="Arial" charset="0"/>
            </a:endParaRPr>
          </a:p>
          <a:p>
            <a:pPr marL="457200" indent="-457200" eaLnBrk="1" hangingPunct="1">
              <a:spcBef>
                <a:spcPct val="0"/>
              </a:spcBef>
              <a:buClr>
                <a:srgbClr val="000000"/>
              </a:buClr>
              <a:buFontTx/>
              <a:buChar char="•"/>
            </a:pPr>
            <a:r>
              <a:rPr lang="en-US" sz="2800" smtClean="0">
                <a:cs typeface="Arial" charset="0"/>
              </a:rPr>
              <a:t>Rationale for </a:t>
            </a:r>
            <a:r>
              <a:rPr lang="en-US" sz="2800" b="1" smtClean="0">
                <a:solidFill>
                  <a:srgbClr val="FF0000"/>
                </a:solidFill>
                <a:cs typeface="Arial" charset="0"/>
              </a:rPr>
              <a:t>initiating</a:t>
            </a:r>
            <a:r>
              <a:rPr lang="en-US" sz="2800" smtClean="0">
                <a:cs typeface="Arial" charset="0"/>
              </a:rPr>
              <a:t> VTE prophylaxis</a:t>
            </a:r>
          </a:p>
          <a:p>
            <a:pPr marL="457200" indent="-457200" eaLnBrk="1" hangingPunct="1">
              <a:spcBef>
                <a:spcPct val="0"/>
              </a:spcBef>
              <a:buClr>
                <a:srgbClr val="000000"/>
              </a:buClr>
              <a:buFontTx/>
              <a:buChar char="•"/>
            </a:pPr>
            <a:endParaRPr lang="en-US" sz="2800" smtClean="0">
              <a:cs typeface="Arial" charset="0"/>
            </a:endParaRPr>
          </a:p>
          <a:p>
            <a:pPr marL="457200" indent="-457200" eaLnBrk="1" hangingPunct="1">
              <a:spcBef>
                <a:spcPct val="0"/>
              </a:spcBef>
              <a:buClr>
                <a:srgbClr val="000000"/>
              </a:buClr>
              <a:buFontTx/>
              <a:buChar char="•"/>
            </a:pPr>
            <a:r>
              <a:rPr lang="en-US" sz="2800" smtClean="0">
                <a:cs typeface="Arial" charset="0"/>
              </a:rPr>
              <a:t>Available </a:t>
            </a:r>
            <a:r>
              <a:rPr lang="en-US" sz="2800" b="1" smtClean="0">
                <a:solidFill>
                  <a:srgbClr val="FF0000"/>
                </a:solidFill>
                <a:cs typeface="Arial" charset="0"/>
              </a:rPr>
              <a:t>agents</a:t>
            </a:r>
            <a:r>
              <a:rPr lang="en-US" sz="2800" smtClean="0">
                <a:cs typeface="Arial" charset="0"/>
              </a:rPr>
              <a:t> for VTE prophylaxis </a:t>
            </a:r>
          </a:p>
          <a:p>
            <a:pPr marL="457200" indent="-457200" eaLnBrk="1" hangingPunct="1">
              <a:spcBef>
                <a:spcPct val="0"/>
              </a:spcBef>
              <a:buClr>
                <a:srgbClr val="000000"/>
              </a:buClr>
              <a:buFontTx/>
              <a:buChar char="•"/>
            </a:pPr>
            <a:r>
              <a:rPr lang="en-US" sz="2800" smtClean="0">
                <a:cs typeface="Arial" charset="0"/>
              </a:rPr>
              <a:t>and associated ODB </a:t>
            </a:r>
            <a:r>
              <a:rPr lang="en-US" sz="2800" b="1" smtClean="0">
                <a:solidFill>
                  <a:srgbClr val="FF0000"/>
                </a:solidFill>
                <a:cs typeface="Arial" charset="0"/>
              </a:rPr>
              <a:t>coverage</a:t>
            </a:r>
          </a:p>
          <a:p>
            <a:pPr marL="457200" indent="-457200" eaLnBrk="1" hangingPunct="1">
              <a:spcBef>
                <a:spcPct val="0"/>
              </a:spcBef>
              <a:buClr>
                <a:srgbClr val="000000"/>
              </a:buClr>
              <a:buFontTx/>
              <a:buChar char="•"/>
            </a:pPr>
            <a:endParaRPr lang="en-US" sz="2800" smtClean="0">
              <a:cs typeface="Arial" charset="0"/>
            </a:endParaRPr>
          </a:p>
          <a:p>
            <a:pPr marL="457200" indent="-457200" eaLnBrk="1" hangingPunct="1">
              <a:spcBef>
                <a:spcPct val="0"/>
              </a:spcBef>
              <a:buClr>
                <a:srgbClr val="000000"/>
              </a:buClr>
              <a:buFontTx/>
              <a:buChar char="•"/>
            </a:pPr>
            <a:r>
              <a:rPr lang="en-US" sz="2800" smtClean="0">
                <a:cs typeface="Arial" charset="0"/>
              </a:rPr>
              <a:t>Familiarization of </a:t>
            </a:r>
            <a:r>
              <a:rPr lang="en-US" sz="2800" b="1" smtClean="0">
                <a:solidFill>
                  <a:srgbClr val="FF0000"/>
                </a:solidFill>
                <a:cs typeface="Arial" charset="0"/>
              </a:rPr>
              <a:t>HSN VTE prophylaxis </a:t>
            </a:r>
            <a:r>
              <a:rPr lang="en-US" sz="2800" smtClean="0">
                <a:cs typeface="Arial" charset="0"/>
              </a:rPr>
              <a:t>policy</a:t>
            </a:r>
          </a:p>
          <a:p>
            <a:pPr marL="457200" indent="-457200" eaLnBrk="1" hangingPunct="1">
              <a:spcBef>
                <a:spcPct val="0"/>
              </a:spcBef>
              <a:buClr>
                <a:srgbClr val="000000"/>
              </a:buClr>
              <a:buFontTx/>
              <a:buChar char="•"/>
            </a:pPr>
            <a:endParaRPr lang="en-US" sz="2800" smtClean="0">
              <a:cs typeface="Arial" charset="0"/>
            </a:endParaRPr>
          </a:p>
          <a:p>
            <a:pPr marL="457200" indent="-457200" eaLnBrk="1" hangingPunct="1">
              <a:spcBef>
                <a:spcPct val="0"/>
              </a:spcBef>
              <a:buClr>
                <a:srgbClr val="000000"/>
              </a:buClr>
              <a:buFontTx/>
              <a:buChar char="•"/>
            </a:pPr>
            <a:r>
              <a:rPr lang="en-US" sz="2800" smtClean="0">
                <a:cs typeface="Arial" charset="0"/>
              </a:rPr>
              <a:t>Identifying which patients require </a:t>
            </a:r>
            <a:r>
              <a:rPr lang="en-US" sz="2800" b="1" smtClean="0">
                <a:solidFill>
                  <a:srgbClr val="FF0000"/>
                </a:solidFill>
                <a:cs typeface="Arial" charset="0"/>
              </a:rPr>
              <a:t>post-discharge prophylaxis</a:t>
            </a:r>
            <a:r>
              <a:rPr lang="en-US" sz="2800" b="1" smtClean="0">
                <a:cs typeface="Arial" charset="0"/>
              </a:rPr>
              <a:t> </a:t>
            </a:r>
            <a:r>
              <a:rPr lang="en-US" sz="2800" smtClean="0">
                <a:cs typeface="Arial" charset="0"/>
              </a:rPr>
              <a:t>and the </a:t>
            </a:r>
            <a:r>
              <a:rPr lang="en-US" sz="2800" b="1" smtClean="0">
                <a:solidFill>
                  <a:srgbClr val="FF0000"/>
                </a:solidFill>
                <a:cs typeface="Arial" charset="0"/>
              </a:rPr>
              <a:t>duration</a:t>
            </a:r>
            <a:r>
              <a:rPr lang="en-US" sz="2800" b="1" smtClean="0">
                <a:cs typeface="Arial" charset="0"/>
              </a:rPr>
              <a:t> </a:t>
            </a:r>
            <a:r>
              <a:rPr lang="en-US" sz="2800" smtClean="0">
                <a:cs typeface="Arial" charset="0"/>
              </a:rPr>
              <a:t>of such treatment</a:t>
            </a:r>
          </a:p>
          <a:p>
            <a:pPr marL="457200" indent="-457200" eaLnBrk="1" hangingPunct="1">
              <a:spcBef>
                <a:spcPct val="0"/>
              </a:spcBef>
              <a:buClr>
                <a:srgbClr val="000000"/>
              </a:buClr>
            </a:pPr>
            <a:endParaRPr lang="en-US" sz="2800" smtClean="0">
              <a:cs typeface="Arial" charset="0"/>
            </a:endParaRPr>
          </a:p>
        </p:txBody>
      </p:sp>
      <p:pic>
        <p:nvPicPr>
          <p:cNvPr id="15363" name="Picture 2" descr="https://cdn0.iconfinder.com/data/icons/customicondesign-office6-shadow/128/checklist.png"/>
          <p:cNvPicPr>
            <a:picLocks noChangeAspect="1" noChangeArrowheads="1"/>
          </p:cNvPicPr>
          <p:nvPr/>
        </p:nvPicPr>
        <p:blipFill>
          <a:blip r:embed="rId3"/>
          <a:srcRect/>
          <a:stretch>
            <a:fillRect/>
          </a:stretch>
        </p:blipFill>
        <p:spPr bwMode="auto">
          <a:xfrm rot="1231445">
            <a:off x="7010400" y="1905000"/>
            <a:ext cx="1676400" cy="16764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184"/>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High Risk:40-80% risk of DVT </a:t>
            </a:r>
            <a:br>
              <a:rPr lang="en-US" sz="3600" b="1" smtClean="0">
                <a:cs typeface="Arial" charset="0"/>
              </a:rPr>
            </a:br>
            <a:r>
              <a:rPr lang="en-US" sz="3600" b="1" smtClean="0">
                <a:cs typeface="Arial" charset="0"/>
              </a:rPr>
              <a:t>without thromboprophylaxis</a:t>
            </a:r>
          </a:p>
        </p:txBody>
      </p:sp>
      <p:graphicFrame>
        <p:nvGraphicFramePr>
          <p:cNvPr id="185" name="Shape 185"/>
          <p:cNvGraphicFramePr>
            <a:graphicFrameLocks noGrp="1"/>
          </p:cNvGraphicFramePr>
          <p:nvPr/>
        </p:nvGraphicFramePr>
        <p:xfrm>
          <a:off x="134938" y="1524000"/>
          <a:ext cx="8399462" cy="4470402"/>
        </p:xfrm>
        <a:graphic>
          <a:graphicData uri="http://schemas.openxmlformats.org/drawingml/2006/table">
            <a:tbl>
              <a:tblPr/>
              <a:tblGrid>
                <a:gridCol w="4818062"/>
                <a:gridCol w="3581400"/>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Patient Group</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Calibri" pitchFamily="34" charset="0"/>
                          <a:ea typeface="Calibri" pitchFamily="34" charset="0"/>
                          <a:cs typeface="Arial" charset="0"/>
                          <a:sym typeface="Arial" charset="0"/>
                        </a:rPr>
                        <a:t>Recommended</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1011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 Hip or knee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Arial" charset="0"/>
                          <a:sym typeface="Arial" charset="0"/>
                        </a:rPr>
                        <a:t>arthroplasty</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Hip Fracture Surgery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rPr>
                        <a:t>LMWH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rPr>
                        <a:t>Fondaparinux</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rPr>
                        <a:t>Warfarin (INR 2–3)</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CA"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rPr>
                        <a:t>NOACs</a:t>
                      </a:r>
                      <a:endPar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endParaRP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r h="1328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 Major trauma, spinal cord injury</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vMerge="1">
                  <a:txBody>
                    <a:bodyPr/>
                    <a:lstStyle/>
                    <a:p>
                      <a:endParaRPr lang="en-US"/>
                    </a:p>
                  </a:txBody>
                  <a:tcPr/>
                </a:tc>
              </a:tr>
              <a:tr h="1490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Arial" charset="0"/>
                          <a:sym typeface="Arial" charset="0"/>
                        </a:rPr>
                        <a:t>    High VTE risk + high bleed risk</a:t>
                      </a:r>
                    </a:p>
                  </a:txBody>
                  <a:tcPr marL="25400" marR="25400" marT="25400" marB="25400" anchor="ctr"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400" b="0" i="0" u="none" strike="noStrike" cap="none" normalizeH="0" baseline="0" smtClean="0">
                          <a:ln>
                            <a:noFill/>
                          </a:ln>
                          <a:solidFill>
                            <a:srgbClr val="000000"/>
                          </a:solidFill>
                          <a:effectLst/>
                          <a:latin typeface="Calibri" pitchFamily="34" charset="0"/>
                          <a:ea typeface="Calibri" pitchFamily="34" charset="0"/>
                          <a:cs typeface="Arial" charset="0"/>
                          <a:sym typeface="Arial" charset="0"/>
                        </a:rPr>
                        <a:t>Mechanical thromboprophylaxis</a:t>
                      </a:r>
                    </a:p>
                  </a:txBody>
                  <a:tcPr marL="91425" marR="91425" marT="91425" marB="91425" horzOverflow="overflow">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lnTlToBr>
                      <a:noFill/>
                    </a:lnTlToBr>
                    <a:lnBlToTr>
                      <a:noFill/>
                    </a:lnBlToTr>
                    <a:noFill/>
                  </a:tcPr>
                </a:tc>
              </a:tr>
            </a:tbl>
          </a:graphicData>
        </a:graphic>
      </p:graphicFrame>
      <p:pic>
        <p:nvPicPr>
          <p:cNvPr id="69650" name="Picture 2" descr="https://flashingformoney.files.wordpress.com/2012/02/band-aid-on-knee.png"/>
          <p:cNvPicPr>
            <a:picLocks noChangeAspect="1" noChangeArrowheads="1"/>
          </p:cNvPicPr>
          <p:nvPr/>
        </p:nvPicPr>
        <p:blipFill>
          <a:blip r:embed="rId3"/>
          <a:srcRect/>
          <a:stretch>
            <a:fillRect/>
          </a:stretch>
        </p:blipFill>
        <p:spPr bwMode="auto">
          <a:xfrm>
            <a:off x="7239000" y="0"/>
            <a:ext cx="1524000" cy="1590675"/>
          </a:xfrm>
          <a:prstGeom prst="rect">
            <a:avLst/>
          </a:prstGeom>
          <a:noFill/>
          <a:ln w="9525">
            <a:noFill/>
            <a:miter lim="800000"/>
            <a:headEnd/>
            <a:tailEnd/>
          </a:ln>
        </p:spPr>
      </p:pic>
      <p:sp>
        <p:nvSpPr>
          <p:cNvPr id="69652" name="Rectangle 20"/>
          <p:cNvSpPr>
            <a:spLocks noChangeArrowheads="1"/>
          </p:cNvSpPr>
          <p:nvPr/>
        </p:nvSpPr>
        <p:spPr bwMode="auto">
          <a:xfrm>
            <a:off x="0" y="6553200"/>
            <a:ext cx="85455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http://www.saferhealthcarenow.ca/EN/Interventions/vte/Documents/VTE%20Getting%20Started%20Kit.pdf</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190"/>
          <p:cNvSpPr txBox="1">
            <a:spLocks noGrp="1"/>
          </p:cNvSpPr>
          <p:nvPr>
            <p:ph type="title"/>
          </p:nvPr>
        </p:nvSpPr>
        <p:spPr>
          <a:xfrm>
            <a:off x="457200" y="274638"/>
            <a:ext cx="8229600" cy="1143000"/>
          </a:xfrm>
        </p:spPr>
        <p:txBody>
          <a:bodyPr/>
          <a:lstStyle/>
          <a:p>
            <a:pPr eaLnBrk="1" hangingPunct="1">
              <a:spcBef>
                <a:spcPct val="0"/>
              </a:spcBef>
              <a:buClr>
                <a:srgbClr val="000000"/>
              </a:buClr>
            </a:pPr>
            <a:endParaRPr lang="en-US" sz="3600" b="1" smtClean="0">
              <a:cs typeface="Arial" charset="0"/>
            </a:endParaRPr>
          </a:p>
        </p:txBody>
      </p:sp>
      <p:sp>
        <p:nvSpPr>
          <p:cNvPr id="71682" name="Shape 191"/>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71683" name="Shape 192"/>
          <p:cNvPicPr preferRelativeResize="0">
            <a:picLocks noChangeAspect="1" noChangeArrowheads="1"/>
          </p:cNvPicPr>
          <p:nvPr/>
        </p:nvPicPr>
        <p:blipFill>
          <a:blip r:embed="rId3"/>
          <a:srcRect/>
          <a:stretch>
            <a:fillRect/>
          </a:stretch>
        </p:blipFill>
        <p:spPr bwMode="auto">
          <a:xfrm>
            <a:off x="0" y="457200"/>
            <a:ext cx="9144000" cy="2427288"/>
          </a:xfrm>
          <a:prstGeom prst="rect">
            <a:avLst/>
          </a:prstGeom>
          <a:noFill/>
          <a:ln w="9525">
            <a:noFill/>
            <a:miter lim="800000"/>
            <a:headEnd/>
            <a:tailEnd/>
          </a:ln>
        </p:spPr>
      </p:pic>
      <p:pic>
        <p:nvPicPr>
          <p:cNvPr id="71685" name="Picture 2" descr="https://upload.wikimedia.org/wikipedia/en/thumb/a/aa/Byebyebye.jpg/220px-Byebyebye.jpg"/>
          <p:cNvPicPr>
            <a:picLocks noChangeAspect="1" noChangeArrowheads="1"/>
          </p:cNvPicPr>
          <p:nvPr/>
        </p:nvPicPr>
        <p:blipFill>
          <a:blip r:embed="rId4"/>
          <a:srcRect/>
          <a:stretch>
            <a:fillRect/>
          </a:stretch>
        </p:blipFill>
        <p:spPr bwMode="auto">
          <a:xfrm>
            <a:off x="4267200" y="2362200"/>
            <a:ext cx="4114800" cy="41148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Who SHOULD NOT continue prophylaxis?</a:t>
            </a:r>
          </a:p>
        </p:txBody>
      </p:sp>
      <p:sp>
        <p:nvSpPr>
          <p:cNvPr id="77826" name="Text Placeholder 2"/>
          <p:cNvSpPr txBox="1">
            <a:spLocks noGrp="1"/>
          </p:cNvSpPr>
          <p:nvPr>
            <p:ph type="body" idx="1"/>
          </p:nvPr>
        </p:nvSpPr>
        <p:spPr>
          <a:xfrm>
            <a:off x="990600" y="1447800"/>
            <a:ext cx="7848600" cy="4433888"/>
          </a:xfrm>
        </p:spPr>
        <p:txBody>
          <a:bodyPr/>
          <a:lstStyle/>
          <a:p>
            <a:pPr eaLnBrk="1" hangingPunct="1">
              <a:spcBef>
                <a:spcPct val="0"/>
              </a:spcBef>
              <a:buClr>
                <a:srgbClr val="000000"/>
              </a:buClr>
            </a:pPr>
            <a:r>
              <a:rPr lang="en-US" altLang="en-US" sz="3200" b="1" smtClean="0">
                <a:solidFill>
                  <a:srgbClr val="FF0000"/>
                </a:solidFill>
                <a:cs typeface="Arial" charset="0"/>
              </a:rPr>
              <a:t>Acutely</a:t>
            </a:r>
            <a:r>
              <a:rPr lang="en-US" altLang="en-US" sz="3200" b="1" smtClean="0">
                <a:solidFill>
                  <a:schemeClr val="tx1"/>
                </a:solidFill>
                <a:cs typeface="Arial" charset="0"/>
              </a:rPr>
              <a:t> </a:t>
            </a:r>
            <a:r>
              <a:rPr lang="en-US" altLang="en-US" sz="3200" b="1" smtClean="0">
                <a:solidFill>
                  <a:srgbClr val="FF0000"/>
                </a:solidFill>
                <a:cs typeface="Arial" charset="0"/>
              </a:rPr>
              <a:t>ill hospitalized medical patients</a:t>
            </a:r>
          </a:p>
          <a:p>
            <a:pPr eaLnBrk="1" hangingPunct="1">
              <a:spcBef>
                <a:spcPct val="0"/>
              </a:spcBef>
              <a:buClr>
                <a:srgbClr val="000000"/>
              </a:buClr>
            </a:pPr>
            <a:endParaRPr lang="en-US" altLang="en-US" sz="3200" smtClean="0">
              <a:solidFill>
                <a:schemeClr val="tx1"/>
              </a:solidFill>
              <a:cs typeface="Arial" charset="0"/>
            </a:endParaRPr>
          </a:p>
          <a:p>
            <a:pPr eaLnBrk="1" hangingPunct="1">
              <a:spcBef>
                <a:spcPct val="0"/>
              </a:spcBef>
              <a:buClr>
                <a:srgbClr val="000000"/>
              </a:buClr>
            </a:pPr>
            <a:r>
              <a:rPr lang="en-US" altLang="en-US" sz="3200" b="1" smtClean="0">
                <a:solidFill>
                  <a:srgbClr val="FF0000"/>
                </a:solidFill>
                <a:cs typeface="Arial" charset="0"/>
              </a:rPr>
              <a:t>Outpatients with cancer who have no additional risk factors</a:t>
            </a:r>
            <a:endParaRPr lang="en-US" altLang="en-US" sz="3200" b="1" smtClean="0">
              <a:solidFill>
                <a:schemeClr val="tx1"/>
              </a:solidFill>
              <a:cs typeface="Arial" charset="0"/>
            </a:endParaRPr>
          </a:p>
          <a:p>
            <a:pPr eaLnBrk="1" hangingPunct="1">
              <a:spcBef>
                <a:spcPct val="0"/>
              </a:spcBef>
              <a:buClr>
                <a:srgbClr val="000000"/>
              </a:buClr>
            </a:pPr>
            <a:endParaRPr lang="en-US" sz="2800" smtClean="0">
              <a:solidFill>
                <a:schemeClr val="tx1"/>
              </a:solidFill>
              <a:cs typeface="Arial" charset="0"/>
            </a:endParaRPr>
          </a:p>
        </p:txBody>
      </p:sp>
      <p:pic>
        <p:nvPicPr>
          <p:cNvPr id="77827" name="Picture 2" descr="http://upload.wikimedia.org/wikipedia/en/1/1f/Destiny's_Child_%E2%80%93_No,_No,_No.jpg"/>
          <p:cNvPicPr>
            <a:picLocks noChangeAspect="1" noChangeArrowheads="1"/>
          </p:cNvPicPr>
          <p:nvPr/>
        </p:nvPicPr>
        <p:blipFill>
          <a:blip r:embed="rId3"/>
          <a:srcRect/>
          <a:stretch>
            <a:fillRect/>
          </a:stretch>
        </p:blipFill>
        <p:spPr bwMode="auto">
          <a:xfrm>
            <a:off x="5638800" y="3657600"/>
            <a:ext cx="2857500" cy="2857500"/>
          </a:xfrm>
          <a:prstGeom prst="rect">
            <a:avLst/>
          </a:prstGeom>
          <a:noFill/>
          <a:ln w="9525">
            <a:noFill/>
            <a:miter lim="800000"/>
            <a:headEnd/>
            <a:tailEnd/>
          </a:ln>
        </p:spPr>
      </p:pic>
      <p:sp>
        <p:nvSpPr>
          <p:cNvPr id="77830" name="Rectangle 6"/>
          <p:cNvSpPr>
            <a:spLocks noChangeArrowheads="1"/>
          </p:cNvSpPr>
          <p:nvPr/>
        </p:nvSpPr>
        <p:spPr bwMode="auto">
          <a:xfrm>
            <a:off x="0" y="6553200"/>
            <a:ext cx="33893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http://thrombosiscanada.ca/?page_id=18</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203"/>
          <p:cNvSpPr txBox="1">
            <a:spLocks noGrp="1"/>
          </p:cNvSpPr>
          <p:nvPr>
            <p:ph type="title"/>
          </p:nvPr>
        </p:nvSpPr>
        <p:spPr>
          <a:xfrm>
            <a:off x="457200" y="274638"/>
            <a:ext cx="8229600" cy="715962"/>
          </a:xfrm>
        </p:spPr>
        <p:txBody>
          <a:bodyPr/>
          <a:lstStyle/>
          <a:p>
            <a:pPr eaLnBrk="1" hangingPunct="1">
              <a:spcBef>
                <a:spcPct val="0"/>
              </a:spcBef>
              <a:buClr>
                <a:srgbClr val="000000"/>
              </a:buClr>
            </a:pPr>
            <a:r>
              <a:rPr lang="en-US" sz="3600" b="1" smtClean="0">
                <a:cs typeface="Arial" charset="0"/>
              </a:rPr>
              <a:t>VTE prophylaxis </a:t>
            </a:r>
            <a:r>
              <a:rPr lang="en-US" sz="3600" b="1" u="sng" smtClean="0">
                <a:cs typeface="Arial" charset="0"/>
              </a:rPr>
              <a:t>until </a:t>
            </a:r>
            <a:r>
              <a:rPr lang="en-US" sz="3600" b="1" smtClean="0">
                <a:cs typeface="Arial" charset="0"/>
              </a:rPr>
              <a:t>discharge</a:t>
            </a:r>
          </a:p>
        </p:txBody>
      </p:sp>
      <p:sp>
        <p:nvSpPr>
          <p:cNvPr id="204" name="Shape 204"/>
          <p:cNvSpPr txBox="1">
            <a:spLocks noGrp="1"/>
          </p:cNvSpPr>
          <p:nvPr>
            <p:ph type="body" idx="1"/>
          </p:nvPr>
        </p:nvSpPr>
        <p:spPr>
          <a:xfrm>
            <a:off x="152400" y="979488"/>
            <a:ext cx="4876800" cy="5119687"/>
          </a:xfrm>
        </p:spPr>
        <p:txBody>
          <a:bodyPr>
            <a:noAutofit/>
          </a:bodyPr>
          <a:lstStyle/>
          <a:p>
            <a:pPr marL="342900" indent="-342900" eaLnBrk="1" fontAlgn="auto" hangingPunct="1">
              <a:spcAft>
                <a:spcPts val="0"/>
              </a:spcAft>
              <a:buClr>
                <a:schemeClr val="dk1"/>
              </a:buClr>
              <a:buSzPct val="100000"/>
              <a:buFont typeface="Arial" pitchFamily="34" charset="0"/>
              <a:buChar char="•"/>
              <a:defRPr/>
            </a:pPr>
            <a:r>
              <a:rPr lang="en" sz="2400" dirty="0" smtClean="0">
                <a:solidFill>
                  <a:schemeClr val="dk1"/>
                </a:solidFill>
                <a:sym typeface="Arial"/>
              </a:rPr>
              <a:t>Cardiovascular surgery</a:t>
            </a:r>
          </a:p>
          <a:p>
            <a:pPr marL="342900" indent="-342900" eaLnBrk="1" fontAlgn="auto" hangingPunct="1">
              <a:spcAft>
                <a:spcPts val="0"/>
              </a:spcAft>
              <a:buClr>
                <a:schemeClr val="dk1"/>
              </a:buClr>
              <a:buSzPct val="100000"/>
              <a:buFont typeface="Arial" pitchFamily="34" charset="0"/>
              <a:buChar char="•"/>
              <a:defRPr/>
            </a:pPr>
            <a:endParaRPr lang="en" sz="2400" dirty="0">
              <a:solidFill>
                <a:schemeClr val="dk1"/>
              </a:solidFill>
              <a:sym typeface="Arial"/>
            </a:endParaRPr>
          </a:p>
          <a:p>
            <a:pPr marL="342900" indent="-342900" eaLnBrk="1" fontAlgn="auto" hangingPunct="1">
              <a:spcAft>
                <a:spcPts val="0"/>
              </a:spcAft>
              <a:buClr>
                <a:schemeClr val="dk1"/>
              </a:buClr>
              <a:buSzPct val="100000"/>
              <a:buFont typeface="Arial" pitchFamily="34" charset="0"/>
              <a:buChar char="•"/>
              <a:defRPr/>
            </a:pPr>
            <a:r>
              <a:rPr lang="en" sz="2400" dirty="0">
                <a:solidFill>
                  <a:schemeClr val="dk1"/>
                </a:solidFill>
                <a:sym typeface="Arial"/>
              </a:rPr>
              <a:t>Critical Care </a:t>
            </a:r>
            <a:r>
              <a:rPr lang="en" sz="2000" dirty="0">
                <a:solidFill>
                  <a:schemeClr val="dk1"/>
                </a:solidFill>
                <a:sym typeface="Arial"/>
              </a:rPr>
              <a:t>(until transfer</a:t>
            </a:r>
            <a:r>
              <a:rPr lang="en" sz="2000" dirty="0" smtClean="0">
                <a:solidFill>
                  <a:schemeClr val="dk1"/>
                </a:solidFill>
                <a:sym typeface="Arial"/>
              </a:rPr>
              <a:t>)</a:t>
            </a:r>
          </a:p>
          <a:p>
            <a:pPr marL="342900" indent="-342900" eaLnBrk="1" fontAlgn="auto" hangingPunct="1">
              <a:spcAft>
                <a:spcPts val="0"/>
              </a:spcAft>
              <a:buClr>
                <a:schemeClr val="dk1"/>
              </a:buClr>
              <a:buSzPct val="100000"/>
              <a:buFont typeface="Arial" pitchFamily="34" charset="0"/>
              <a:buChar char="•"/>
              <a:defRPr/>
            </a:pPr>
            <a:endParaRPr lang="en" sz="2400" dirty="0">
              <a:solidFill>
                <a:schemeClr val="dk1"/>
              </a:solidFill>
              <a:sym typeface="Arial"/>
            </a:endParaRPr>
          </a:p>
          <a:p>
            <a:pPr marL="342900" indent="-342900" eaLnBrk="1" fontAlgn="auto" hangingPunct="1">
              <a:spcAft>
                <a:spcPts val="0"/>
              </a:spcAft>
              <a:buClr>
                <a:schemeClr val="dk1"/>
              </a:buClr>
              <a:buSzPct val="100000"/>
              <a:buFont typeface="Arial" pitchFamily="34" charset="0"/>
              <a:buChar char="•"/>
              <a:defRPr/>
            </a:pPr>
            <a:r>
              <a:rPr lang="en" sz="2400" dirty="0">
                <a:solidFill>
                  <a:schemeClr val="dk1"/>
                </a:solidFill>
                <a:sym typeface="Arial"/>
              </a:rPr>
              <a:t>General Major </a:t>
            </a:r>
            <a:r>
              <a:rPr lang="en" sz="2400" dirty="0" smtClean="0">
                <a:solidFill>
                  <a:schemeClr val="dk1"/>
                </a:solidFill>
                <a:sym typeface="Arial"/>
              </a:rPr>
              <a:t>Surgery</a:t>
            </a:r>
          </a:p>
          <a:p>
            <a:pPr marL="342900" indent="-342900" eaLnBrk="1" fontAlgn="auto" hangingPunct="1">
              <a:spcAft>
                <a:spcPts val="0"/>
              </a:spcAft>
              <a:buClr>
                <a:schemeClr val="dk1"/>
              </a:buClr>
              <a:buSzPct val="100000"/>
              <a:buFont typeface="Arial" pitchFamily="34" charset="0"/>
              <a:buChar char="•"/>
              <a:defRPr/>
            </a:pPr>
            <a:endParaRPr lang="en" sz="2400" dirty="0">
              <a:solidFill>
                <a:schemeClr val="dk1"/>
              </a:solidFill>
              <a:sym typeface="Arial"/>
            </a:endParaRPr>
          </a:p>
          <a:p>
            <a:pPr marL="342900" indent="-342900" eaLnBrk="1" fontAlgn="auto" hangingPunct="1">
              <a:spcAft>
                <a:spcPts val="0"/>
              </a:spcAft>
              <a:buClr>
                <a:schemeClr val="dk1"/>
              </a:buClr>
              <a:buSzPct val="100000"/>
              <a:buFont typeface="Arial" pitchFamily="34" charset="0"/>
              <a:buChar char="•"/>
              <a:defRPr/>
            </a:pPr>
            <a:r>
              <a:rPr lang="en" sz="2400" dirty="0" smtClean="0">
                <a:solidFill>
                  <a:schemeClr val="dk1"/>
                </a:solidFill>
                <a:sym typeface="Arial"/>
              </a:rPr>
              <a:t>Gynecology</a:t>
            </a:r>
          </a:p>
          <a:p>
            <a:pPr marL="342900" indent="-342900" eaLnBrk="1" fontAlgn="auto" hangingPunct="1">
              <a:spcAft>
                <a:spcPts val="0"/>
              </a:spcAft>
              <a:buClr>
                <a:schemeClr val="dk1"/>
              </a:buClr>
              <a:buSzPct val="100000"/>
              <a:buFont typeface="Arial" pitchFamily="34" charset="0"/>
              <a:buChar char="•"/>
              <a:defRPr/>
            </a:pPr>
            <a:endParaRPr lang="en" sz="2400" dirty="0">
              <a:solidFill>
                <a:schemeClr val="dk1"/>
              </a:solidFill>
              <a:sym typeface="Arial"/>
            </a:endParaRPr>
          </a:p>
          <a:p>
            <a:pPr marL="342900" indent="-342900" eaLnBrk="1" fontAlgn="auto" hangingPunct="1">
              <a:spcAft>
                <a:spcPts val="0"/>
              </a:spcAft>
              <a:buClr>
                <a:schemeClr val="dk1"/>
              </a:buClr>
              <a:buSzPct val="100000"/>
              <a:buFont typeface="Arial" pitchFamily="34" charset="0"/>
              <a:buChar char="•"/>
              <a:defRPr/>
            </a:pPr>
            <a:r>
              <a:rPr lang="en" sz="2400" dirty="0">
                <a:solidFill>
                  <a:schemeClr val="dk1"/>
                </a:solidFill>
                <a:sym typeface="Arial"/>
              </a:rPr>
              <a:t>Internal </a:t>
            </a:r>
            <a:r>
              <a:rPr lang="en" sz="2400" dirty="0" smtClean="0">
                <a:solidFill>
                  <a:schemeClr val="dk1"/>
                </a:solidFill>
                <a:sym typeface="Arial"/>
              </a:rPr>
              <a:t>medicine/subspecialties</a:t>
            </a:r>
          </a:p>
          <a:p>
            <a:pPr marL="342900" indent="-342900" eaLnBrk="1" fontAlgn="auto" hangingPunct="1">
              <a:spcAft>
                <a:spcPts val="0"/>
              </a:spcAft>
              <a:buClr>
                <a:schemeClr val="dk1"/>
              </a:buClr>
              <a:buSzPct val="100000"/>
              <a:buFont typeface="Arial" pitchFamily="34" charset="0"/>
              <a:buChar char="•"/>
              <a:defRPr/>
            </a:pPr>
            <a:endParaRPr lang="en" sz="2400" dirty="0">
              <a:solidFill>
                <a:schemeClr val="dk1"/>
              </a:solidFill>
              <a:sym typeface="Arial"/>
            </a:endParaRPr>
          </a:p>
          <a:p>
            <a:pPr marL="342900" indent="-342900" eaLnBrk="1" fontAlgn="auto" hangingPunct="1">
              <a:spcAft>
                <a:spcPts val="0"/>
              </a:spcAft>
              <a:buClr>
                <a:schemeClr val="dk1"/>
              </a:buClr>
              <a:buSzPct val="100000"/>
              <a:buFont typeface="Arial" pitchFamily="34" charset="0"/>
              <a:buChar char="•"/>
              <a:defRPr/>
            </a:pPr>
            <a:r>
              <a:rPr lang="en" sz="2400" dirty="0" smtClean="0">
                <a:solidFill>
                  <a:schemeClr val="dk1"/>
                </a:solidFill>
                <a:sym typeface="Arial"/>
              </a:rPr>
              <a:t>Neurosurgery</a:t>
            </a:r>
          </a:p>
          <a:p>
            <a:pPr marL="342900" indent="-342900" eaLnBrk="1" fontAlgn="auto" hangingPunct="1">
              <a:spcAft>
                <a:spcPts val="0"/>
              </a:spcAft>
              <a:buClr>
                <a:schemeClr val="dk1"/>
              </a:buClr>
              <a:buSzPct val="100000"/>
              <a:buFont typeface="Arial" pitchFamily="34" charset="0"/>
              <a:buChar char="•"/>
              <a:defRPr/>
            </a:pPr>
            <a:endParaRPr lang="en" sz="2400" dirty="0">
              <a:solidFill>
                <a:schemeClr val="dk1"/>
              </a:solidFill>
              <a:sym typeface="Arial"/>
            </a:endParaRPr>
          </a:p>
          <a:p>
            <a:pPr marL="342900" indent="-342900" eaLnBrk="1" fontAlgn="auto" hangingPunct="1">
              <a:spcAft>
                <a:spcPts val="0"/>
              </a:spcAft>
              <a:buClr>
                <a:schemeClr val="dk1"/>
              </a:buClr>
              <a:buSzPct val="100000"/>
              <a:buFont typeface="Arial" pitchFamily="34" charset="0"/>
              <a:buChar char="•"/>
              <a:defRPr/>
            </a:pPr>
            <a:r>
              <a:rPr lang="en" sz="2400" dirty="0">
                <a:solidFill>
                  <a:schemeClr val="dk1"/>
                </a:solidFill>
                <a:sym typeface="Arial"/>
              </a:rPr>
              <a:t>Oncology (</a:t>
            </a:r>
            <a:r>
              <a:rPr lang="en" sz="2400" dirty="0" smtClean="0">
                <a:solidFill>
                  <a:schemeClr val="dk1"/>
                </a:solidFill>
                <a:sym typeface="Arial"/>
              </a:rPr>
              <a:t>depends)</a:t>
            </a:r>
          </a:p>
          <a:p>
            <a:pPr marL="342900" indent="-342900" eaLnBrk="1" fontAlgn="auto" hangingPunct="1">
              <a:spcAft>
                <a:spcPts val="0"/>
              </a:spcAft>
              <a:buClr>
                <a:schemeClr val="dk1"/>
              </a:buClr>
              <a:buSzPct val="100000"/>
              <a:buFont typeface="Arial" pitchFamily="34" charset="0"/>
              <a:buChar char="•"/>
              <a:defRPr/>
            </a:pPr>
            <a:endParaRPr lang="en" sz="2400" dirty="0">
              <a:solidFill>
                <a:schemeClr val="dk1"/>
              </a:solidFill>
              <a:sym typeface="Arial"/>
            </a:endParaRPr>
          </a:p>
          <a:p>
            <a:pPr marL="342900" indent="-342900" eaLnBrk="1" fontAlgn="auto" hangingPunct="1">
              <a:spcAft>
                <a:spcPts val="0"/>
              </a:spcAft>
              <a:buClr>
                <a:schemeClr val="dk1"/>
              </a:buClr>
              <a:buSzPct val="100000"/>
              <a:buFont typeface="Arial" pitchFamily="34" charset="0"/>
              <a:buChar char="•"/>
              <a:defRPr/>
            </a:pPr>
            <a:r>
              <a:rPr lang="en" sz="2400" dirty="0">
                <a:solidFill>
                  <a:schemeClr val="dk1"/>
                </a:solidFill>
                <a:sym typeface="Arial"/>
              </a:rPr>
              <a:t>Peds</a:t>
            </a:r>
          </a:p>
          <a:p>
            <a:pPr marL="342900" indent="-342900" eaLnBrk="1" fontAlgn="auto" hangingPunct="1">
              <a:spcAft>
                <a:spcPts val="0"/>
              </a:spcAft>
              <a:buClr>
                <a:schemeClr val="dk1"/>
              </a:buClr>
              <a:buSzPct val="100000"/>
              <a:buFont typeface="Arial" pitchFamily="34" charset="0"/>
              <a:buChar char="•"/>
              <a:defRPr/>
            </a:pPr>
            <a:endParaRPr sz="2400" dirty="0">
              <a:solidFill>
                <a:schemeClr val="dk1"/>
              </a:solidFill>
              <a:sym typeface="Arial"/>
            </a:endParaRPr>
          </a:p>
          <a:p>
            <a:pPr eaLnBrk="1" fontAlgn="auto" hangingPunct="1">
              <a:spcAft>
                <a:spcPts val="0"/>
              </a:spcAft>
              <a:buClr>
                <a:schemeClr val="dk1"/>
              </a:buClr>
              <a:buSzPct val="100000"/>
              <a:defRPr/>
            </a:pPr>
            <a:endParaRPr sz="2400" dirty="0">
              <a:solidFill>
                <a:schemeClr val="dk1"/>
              </a:solidFill>
              <a:sym typeface="Arial"/>
            </a:endParaRPr>
          </a:p>
        </p:txBody>
      </p:sp>
      <p:sp>
        <p:nvSpPr>
          <p:cNvPr id="79875" name="Shape 205"/>
          <p:cNvSpPr txBox="1">
            <a:spLocks noChangeArrowheads="1"/>
          </p:cNvSpPr>
          <p:nvPr/>
        </p:nvSpPr>
        <p:spPr bwMode="auto">
          <a:xfrm>
            <a:off x="4648200" y="990600"/>
            <a:ext cx="4343400" cy="5556250"/>
          </a:xfrm>
          <a:prstGeom prst="rect">
            <a:avLst/>
          </a:prstGeom>
          <a:noFill/>
          <a:ln w="9525">
            <a:noFill/>
            <a:miter lim="800000"/>
            <a:headEnd/>
            <a:tailEnd/>
          </a:ln>
        </p:spPr>
        <p:txBody>
          <a:bodyPr lIns="91425" tIns="91425" rIns="91425" bIns="91425"/>
          <a:lstStyle/>
          <a:p>
            <a:pPr marL="342900" indent="-342900">
              <a:spcBef>
                <a:spcPts val="600"/>
              </a:spcBef>
              <a:buClr>
                <a:srgbClr val="000000"/>
              </a:buClr>
              <a:buSzPct val="46000"/>
              <a:buFont typeface="Arial" charset="0"/>
              <a:buChar char="•"/>
            </a:pPr>
            <a:r>
              <a:rPr lang="en-US" sz="2400">
                <a:latin typeface="Calibri" pitchFamily="34" charset="0"/>
              </a:rPr>
              <a:t>Spinal Cord injury </a:t>
            </a:r>
            <a:r>
              <a:rPr lang="en-US" sz="2000">
                <a:latin typeface="Calibri" pitchFamily="34" charset="0"/>
              </a:rPr>
              <a:t>(discharge from rehab)</a:t>
            </a:r>
          </a:p>
          <a:p>
            <a:pPr marL="342900" indent="-342900">
              <a:spcBef>
                <a:spcPts val="600"/>
              </a:spcBef>
              <a:buClr>
                <a:srgbClr val="000000"/>
              </a:buClr>
              <a:buSzPct val="46000"/>
              <a:buFont typeface="Arial" charset="0"/>
              <a:buChar char="•"/>
            </a:pPr>
            <a:endParaRPr lang="en-US" sz="2000">
              <a:latin typeface="Calibri" pitchFamily="34" charset="0"/>
            </a:endParaRPr>
          </a:p>
          <a:p>
            <a:pPr marL="342900" indent="-342900">
              <a:spcBef>
                <a:spcPts val="600"/>
              </a:spcBef>
              <a:buClr>
                <a:srgbClr val="000000"/>
              </a:buClr>
              <a:buSzPct val="46000"/>
              <a:buFont typeface="Arial" charset="0"/>
              <a:buChar char="•"/>
            </a:pPr>
            <a:r>
              <a:rPr lang="en-US" sz="2400">
                <a:latin typeface="Calibri" pitchFamily="34" charset="0"/>
              </a:rPr>
              <a:t>Spine surgery</a:t>
            </a:r>
          </a:p>
          <a:p>
            <a:pPr marL="342900" indent="-342900">
              <a:spcBef>
                <a:spcPts val="600"/>
              </a:spcBef>
              <a:buClr>
                <a:srgbClr val="000000"/>
              </a:buClr>
              <a:buSzPct val="46000"/>
              <a:buFont typeface="Arial" charset="0"/>
              <a:buChar char="•"/>
            </a:pPr>
            <a:endParaRPr lang="en-US" sz="2400">
              <a:latin typeface="Calibri" pitchFamily="34" charset="0"/>
            </a:endParaRPr>
          </a:p>
          <a:p>
            <a:pPr marL="342900" indent="-342900">
              <a:spcBef>
                <a:spcPts val="600"/>
              </a:spcBef>
              <a:buClr>
                <a:srgbClr val="000000"/>
              </a:buClr>
              <a:buSzPct val="46000"/>
              <a:buFont typeface="Arial" charset="0"/>
              <a:buChar char="•"/>
            </a:pPr>
            <a:r>
              <a:rPr lang="en-US" sz="2400">
                <a:latin typeface="Calibri" pitchFamily="34" charset="0"/>
              </a:rPr>
              <a:t>Stroke (ischemic or hemorrhagic)</a:t>
            </a:r>
          </a:p>
          <a:p>
            <a:pPr marL="342900" indent="-342900">
              <a:spcBef>
                <a:spcPts val="600"/>
              </a:spcBef>
              <a:buClr>
                <a:srgbClr val="000000"/>
              </a:buClr>
              <a:buSzPct val="46000"/>
              <a:buFont typeface="Arial" charset="0"/>
              <a:buChar char="•"/>
            </a:pPr>
            <a:endParaRPr lang="en-US" sz="2400">
              <a:latin typeface="Calibri" pitchFamily="34" charset="0"/>
            </a:endParaRPr>
          </a:p>
          <a:p>
            <a:pPr marL="342900" indent="-342900">
              <a:spcBef>
                <a:spcPts val="600"/>
              </a:spcBef>
              <a:buClr>
                <a:srgbClr val="000000"/>
              </a:buClr>
              <a:buSzPct val="46000"/>
              <a:buFont typeface="Arial" charset="0"/>
              <a:buChar char="•"/>
            </a:pPr>
            <a:r>
              <a:rPr lang="en-US" sz="2400">
                <a:latin typeface="Calibri" pitchFamily="34" charset="0"/>
              </a:rPr>
              <a:t>Trauma </a:t>
            </a:r>
            <a:r>
              <a:rPr lang="en-US" sz="2000">
                <a:latin typeface="Calibri" pitchFamily="34" charset="0"/>
              </a:rPr>
              <a:t>(discharge from rehab)</a:t>
            </a:r>
          </a:p>
          <a:p>
            <a:pPr marL="342900" indent="-342900">
              <a:spcBef>
                <a:spcPts val="600"/>
              </a:spcBef>
              <a:buClr>
                <a:srgbClr val="000000"/>
              </a:buClr>
              <a:buSzPct val="46000"/>
              <a:buFont typeface="Arial" charset="0"/>
              <a:buChar char="•"/>
            </a:pPr>
            <a:endParaRPr lang="en-US" sz="2000">
              <a:latin typeface="Calibri" pitchFamily="34" charset="0"/>
            </a:endParaRPr>
          </a:p>
          <a:p>
            <a:pPr marL="342900" indent="-342900">
              <a:spcBef>
                <a:spcPts val="600"/>
              </a:spcBef>
              <a:buClr>
                <a:srgbClr val="000000"/>
              </a:buClr>
              <a:buSzPct val="46000"/>
              <a:buFont typeface="Arial" charset="0"/>
              <a:buChar char="•"/>
            </a:pPr>
            <a:r>
              <a:rPr lang="en-US" sz="2400">
                <a:latin typeface="Calibri" pitchFamily="34" charset="0"/>
              </a:rPr>
              <a:t>Urology</a:t>
            </a:r>
          </a:p>
          <a:p>
            <a:pPr marL="342900" indent="-342900">
              <a:spcBef>
                <a:spcPts val="600"/>
              </a:spcBef>
              <a:buClr>
                <a:srgbClr val="000000"/>
              </a:buClr>
              <a:buSzPct val="46000"/>
              <a:buFont typeface="Arial" charset="0"/>
              <a:buChar char="•"/>
            </a:pPr>
            <a:endParaRPr lang="en-US" sz="2400">
              <a:latin typeface="Calibri" pitchFamily="34" charset="0"/>
            </a:endParaRPr>
          </a:p>
          <a:p>
            <a:pPr marL="342900" indent="-342900">
              <a:spcBef>
                <a:spcPts val="600"/>
              </a:spcBef>
              <a:buClr>
                <a:srgbClr val="000000"/>
              </a:buClr>
              <a:buSzPct val="46000"/>
              <a:buFont typeface="Arial" charset="0"/>
              <a:buChar char="•"/>
            </a:pPr>
            <a:r>
              <a:rPr lang="en-US" sz="2400">
                <a:latin typeface="Calibri" pitchFamily="34" charset="0"/>
              </a:rPr>
              <a:t>Nephrology	</a:t>
            </a: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Special Scenarios</a:t>
            </a:r>
          </a:p>
        </p:txBody>
      </p:sp>
      <p:sp>
        <p:nvSpPr>
          <p:cNvPr id="73730" name="Text Placeholder 2"/>
          <p:cNvSpPr txBox="1">
            <a:spLocks noGrp="1"/>
          </p:cNvSpPr>
          <p:nvPr>
            <p:ph type="body" idx="1"/>
          </p:nvPr>
        </p:nvSpPr>
        <p:spPr>
          <a:xfrm>
            <a:off x="457200" y="1600200"/>
            <a:ext cx="8229600" cy="4967288"/>
          </a:xfrm>
        </p:spPr>
        <p:txBody>
          <a:bodyPr/>
          <a:lstStyle/>
          <a:p>
            <a:pPr eaLnBrk="1" hangingPunct="1">
              <a:spcBef>
                <a:spcPct val="0"/>
              </a:spcBef>
              <a:buClr>
                <a:srgbClr val="000000"/>
              </a:buClr>
            </a:pPr>
            <a:r>
              <a:rPr lang="en-US" sz="3000" b="1" smtClean="0">
                <a:cs typeface="Arial" charset="0"/>
              </a:rPr>
              <a:t>Transfer to nursing home</a:t>
            </a:r>
          </a:p>
          <a:p>
            <a:pPr eaLnBrk="1" hangingPunct="1">
              <a:spcBef>
                <a:spcPct val="0"/>
              </a:spcBef>
              <a:buClr>
                <a:srgbClr val="000000"/>
              </a:buClr>
              <a:buFontTx/>
              <a:buChar char="•"/>
            </a:pPr>
            <a:r>
              <a:rPr lang="en-US" altLang="en-US" sz="2800" i="1" smtClean="0">
                <a:solidFill>
                  <a:schemeClr val="tx1"/>
                </a:solidFill>
                <a:cs typeface="Times New Roman" pitchFamily="18" charset="0"/>
              </a:rPr>
              <a:t>In chronically immobilized persons residing at home or at a nursing home, we suggest </a:t>
            </a:r>
            <a:r>
              <a:rPr lang="en-US" altLang="en-US" sz="2800" i="1" u="sng" smtClean="0">
                <a:solidFill>
                  <a:schemeClr val="tx1"/>
                </a:solidFill>
                <a:cs typeface="Times New Roman" pitchFamily="18" charset="0"/>
              </a:rPr>
              <a:t>against</a:t>
            </a:r>
            <a:r>
              <a:rPr lang="en-US" altLang="en-US" sz="2800" i="1" smtClean="0">
                <a:solidFill>
                  <a:schemeClr val="tx1"/>
                </a:solidFill>
                <a:cs typeface="Times New Roman" pitchFamily="18" charset="0"/>
              </a:rPr>
              <a:t> the routine use of thromboprophylaxis (Grade 2C).</a:t>
            </a:r>
          </a:p>
          <a:p>
            <a:pPr eaLnBrk="1" hangingPunct="1">
              <a:spcBef>
                <a:spcPct val="0"/>
              </a:spcBef>
              <a:buClr>
                <a:srgbClr val="000000"/>
              </a:buClr>
            </a:pPr>
            <a:endParaRPr lang="en-US" sz="3000" i="1" smtClean="0">
              <a:cs typeface="Arial" charset="0"/>
            </a:endParaRPr>
          </a:p>
          <a:p>
            <a:pPr eaLnBrk="1" hangingPunct="1">
              <a:spcBef>
                <a:spcPct val="0"/>
              </a:spcBef>
              <a:buClr>
                <a:srgbClr val="000000"/>
              </a:buClr>
            </a:pPr>
            <a:r>
              <a:rPr lang="en-US" sz="3000" b="1" smtClean="0">
                <a:cs typeface="Arial" charset="0"/>
              </a:rPr>
              <a:t>In-hospital &gt; 30 days</a:t>
            </a:r>
          </a:p>
          <a:p>
            <a:pPr eaLnBrk="1" hangingPunct="1">
              <a:spcBef>
                <a:spcPct val="0"/>
              </a:spcBef>
              <a:buClr>
                <a:srgbClr val="000000"/>
              </a:buClr>
              <a:buFontTx/>
              <a:buChar char="•"/>
            </a:pPr>
            <a:r>
              <a:rPr lang="en-US" sz="3000" smtClean="0">
                <a:cs typeface="Arial" charset="0"/>
              </a:rPr>
              <a:t>Automatic stop date of 15 days</a:t>
            </a:r>
          </a:p>
          <a:p>
            <a:pPr eaLnBrk="1" hangingPunct="1">
              <a:spcBef>
                <a:spcPct val="0"/>
              </a:spcBef>
              <a:buClr>
                <a:srgbClr val="000000"/>
              </a:buClr>
              <a:buFontTx/>
              <a:buChar char="•"/>
            </a:pPr>
            <a:r>
              <a:rPr lang="en-US" sz="3000" smtClean="0">
                <a:cs typeface="Arial" charset="0"/>
              </a:rPr>
              <a:t>Checkpoint for re-assessment</a:t>
            </a:r>
          </a:p>
        </p:txBody>
      </p:sp>
      <p:pic>
        <p:nvPicPr>
          <p:cNvPr id="73731" name="Picture 2" descr="http://www.seek108.com/images/hospital.png"/>
          <p:cNvPicPr>
            <a:picLocks noChangeAspect="1" noChangeArrowheads="1"/>
          </p:cNvPicPr>
          <p:nvPr/>
        </p:nvPicPr>
        <p:blipFill>
          <a:blip r:embed="rId3"/>
          <a:srcRect/>
          <a:stretch>
            <a:fillRect/>
          </a:stretch>
        </p:blipFill>
        <p:spPr bwMode="auto">
          <a:xfrm>
            <a:off x="6019800" y="228600"/>
            <a:ext cx="1958975" cy="177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197"/>
          <p:cNvSpPr txBox="1">
            <a:spLocks noGrp="1"/>
          </p:cNvSpPr>
          <p:nvPr>
            <p:ph type="title"/>
          </p:nvPr>
        </p:nvSpPr>
        <p:spPr>
          <a:xfrm>
            <a:off x="1600200" y="2286000"/>
            <a:ext cx="6096000" cy="1143000"/>
          </a:xfrm>
        </p:spPr>
        <p:txBody>
          <a:bodyPr/>
          <a:lstStyle/>
          <a:p>
            <a:pPr eaLnBrk="1" hangingPunct="1">
              <a:spcBef>
                <a:spcPct val="0"/>
              </a:spcBef>
              <a:buClr>
                <a:srgbClr val="000000"/>
              </a:buClr>
            </a:pPr>
            <a:r>
              <a:rPr lang="en-US" sz="3600" b="1" smtClean="0">
                <a:cs typeface="Arial" charset="0"/>
              </a:rPr>
              <a:t>Who SHOULD get discharged on prophylaxis?</a:t>
            </a: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VTE Prophylaxis </a:t>
            </a:r>
            <a:r>
              <a:rPr lang="en-US" sz="3600" b="1" u="sng" smtClean="0">
                <a:cs typeface="Arial" charset="0"/>
              </a:rPr>
              <a:t>post</a:t>
            </a:r>
            <a:r>
              <a:rPr lang="en-US" sz="3600" b="1" smtClean="0">
                <a:cs typeface="Arial" charset="0"/>
              </a:rPr>
              <a:t> - discharge</a:t>
            </a:r>
          </a:p>
        </p:txBody>
      </p:sp>
      <p:sp>
        <p:nvSpPr>
          <p:cNvPr id="3" name="Text Placeholder 2"/>
          <p:cNvSpPr>
            <a:spLocks noGrp="1"/>
          </p:cNvSpPr>
          <p:nvPr>
            <p:ph type="body" idx="1"/>
          </p:nvPr>
        </p:nvSpPr>
        <p:spPr>
          <a:xfrm>
            <a:off x="457200" y="1600200"/>
            <a:ext cx="8229600" cy="4967288"/>
          </a:xfrm>
        </p:spPr>
        <p:txBody>
          <a:bodyPr/>
          <a:lstStyle/>
          <a:p>
            <a:pPr eaLnBrk="1" fontAlgn="auto" hangingPunct="1">
              <a:spcAft>
                <a:spcPts val="0"/>
              </a:spcAft>
              <a:buClr>
                <a:schemeClr val="dk1"/>
              </a:buClr>
              <a:buSzPct val="100000"/>
              <a:defRPr/>
            </a:pPr>
            <a:r>
              <a:rPr lang="en-US" sz="3000" b="1" dirty="0" smtClean="0">
                <a:solidFill>
                  <a:schemeClr val="dk1"/>
                </a:solidFill>
                <a:sym typeface="Arial"/>
              </a:rPr>
              <a:t>Post-natal at high risk</a:t>
            </a:r>
          </a:p>
          <a:p>
            <a:pPr marL="457200" indent="-457200" eaLnBrk="1" fontAlgn="auto" hangingPunct="1">
              <a:spcAft>
                <a:spcPts val="0"/>
              </a:spcAft>
              <a:buClr>
                <a:schemeClr val="dk1"/>
              </a:buClr>
              <a:buSzPct val="100000"/>
              <a:buFont typeface="Arial" pitchFamily="34" charset="0"/>
              <a:buChar char="•"/>
              <a:defRPr/>
            </a:pPr>
            <a:r>
              <a:rPr lang="en-US" sz="3000" dirty="0" err="1" smtClean="0">
                <a:solidFill>
                  <a:schemeClr val="dk1"/>
                </a:solidFill>
                <a:sym typeface="Arial"/>
              </a:rPr>
              <a:t>Hx</a:t>
            </a:r>
            <a:r>
              <a:rPr lang="en-US" sz="3000" dirty="0" smtClean="0">
                <a:solidFill>
                  <a:schemeClr val="dk1"/>
                </a:solidFill>
                <a:sym typeface="Arial"/>
              </a:rPr>
              <a:t> VTE (unprovoked/estrogen, multiple VTEs, family </a:t>
            </a:r>
            <a:r>
              <a:rPr lang="en-US" sz="3000" dirty="0" err="1" smtClean="0">
                <a:solidFill>
                  <a:schemeClr val="dk1"/>
                </a:solidFill>
                <a:sym typeface="Arial"/>
              </a:rPr>
              <a:t>hx</a:t>
            </a:r>
            <a:r>
              <a:rPr lang="en-US" sz="3000" dirty="0" smtClean="0">
                <a:solidFill>
                  <a:schemeClr val="dk1"/>
                </a:solidFill>
                <a:sym typeface="Arial"/>
              </a:rPr>
              <a:t>, thrombophilia)</a:t>
            </a:r>
          </a:p>
          <a:p>
            <a:pPr marL="457200" indent="-457200" eaLnBrk="1" fontAlgn="auto" hangingPunct="1">
              <a:spcAft>
                <a:spcPts val="0"/>
              </a:spcAft>
              <a:buClr>
                <a:schemeClr val="dk1"/>
              </a:buClr>
              <a:buSzPct val="100000"/>
              <a:buFont typeface="Arial" pitchFamily="34" charset="0"/>
              <a:buChar char="•"/>
              <a:defRPr/>
            </a:pPr>
            <a:r>
              <a:rPr lang="en-US" sz="3000" dirty="0" smtClean="0">
                <a:solidFill>
                  <a:schemeClr val="dk1"/>
                </a:solidFill>
                <a:sym typeface="Arial"/>
              </a:rPr>
              <a:t>6 weeks</a:t>
            </a:r>
          </a:p>
          <a:p>
            <a:pPr eaLnBrk="1" fontAlgn="auto" hangingPunct="1">
              <a:spcAft>
                <a:spcPts val="0"/>
              </a:spcAft>
              <a:buClr>
                <a:schemeClr val="dk1"/>
              </a:buClr>
              <a:buSzPct val="100000"/>
              <a:defRPr/>
            </a:pPr>
            <a:endParaRPr lang="en-US" sz="3000" dirty="0">
              <a:solidFill>
                <a:schemeClr val="dk1"/>
              </a:solidFill>
              <a:sym typeface="Arial"/>
            </a:endParaRPr>
          </a:p>
          <a:p>
            <a:pPr eaLnBrk="1" fontAlgn="auto" hangingPunct="1">
              <a:spcAft>
                <a:spcPts val="0"/>
              </a:spcAft>
              <a:buClr>
                <a:schemeClr val="dk1"/>
              </a:buClr>
              <a:buSzPct val="100000"/>
              <a:defRPr/>
            </a:pPr>
            <a:r>
              <a:rPr lang="en-US" sz="3000" b="1" dirty="0" smtClean="0">
                <a:solidFill>
                  <a:schemeClr val="dk1"/>
                </a:solidFill>
                <a:sym typeface="Arial"/>
              </a:rPr>
              <a:t>Post-natal at intermediate risk</a:t>
            </a:r>
          </a:p>
          <a:p>
            <a:pPr marL="457200" indent="-457200" eaLnBrk="1" fontAlgn="auto" hangingPunct="1">
              <a:spcAft>
                <a:spcPts val="0"/>
              </a:spcAft>
              <a:buClr>
                <a:schemeClr val="dk1"/>
              </a:buClr>
              <a:buSzPct val="100000"/>
              <a:buFont typeface="Arial" pitchFamily="34" charset="0"/>
              <a:buChar char="•"/>
              <a:defRPr/>
            </a:pPr>
            <a:r>
              <a:rPr lang="en-US" sz="3000" dirty="0" smtClean="0">
                <a:solidFill>
                  <a:schemeClr val="dk1"/>
                </a:solidFill>
                <a:sym typeface="Arial"/>
              </a:rPr>
              <a:t>C-section, BMI&gt;40, </a:t>
            </a:r>
            <a:r>
              <a:rPr lang="en-US" sz="3000" dirty="0">
                <a:solidFill>
                  <a:schemeClr val="dk1"/>
                </a:solidFill>
                <a:sym typeface="Arial"/>
              </a:rPr>
              <a:t> </a:t>
            </a:r>
            <a:r>
              <a:rPr lang="en-US" sz="3000" dirty="0" smtClean="0">
                <a:solidFill>
                  <a:schemeClr val="dk1"/>
                </a:solidFill>
                <a:sym typeface="Arial"/>
              </a:rPr>
              <a:t>                                      prolonged hospitalization,                                   medical comorbidities</a:t>
            </a:r>
          </a:p>
          <a:p>
            <a:pPr marL="457200" indent="-457200" eaLnBrk="1" fontAlgn="auto" hangingPunct="1">
              <a:spcAft>
                <a:spcPts val="0"/>
              </a:spcAft>
              <a:buClr>
                <a:schemeClr val="dk1"/>
              </a:buClr>
              <a:buSzPct val="100000"/>
              <a:buFont typeface="Arial" pitchFamily="34" charset="0"/>
              <a:buChar char="•"/>
              <a:defRPr/>
            </a:pPr>
            <a:r>
              <a:rPr lang="en-US" sz="3000" dirty="0" smtClean="0">
                <a:solidFill>
                  <a:schemeClr val="dk1"/>
                </a:solidFill>
                <a:sym typeface="Arial"/>
              </a:rPr>
              <a:t>7 days</a:t>
            </a:r>
          </a:p>
          <a:p>
            <a:pPr eaLnBrk="1" fontAlgn="auto" hangingPunct="1">
              <a:spcAft>
                <a:spcPts val="0"/>
              </a:spcAft>
              <a:buClr>
                <a:schemeClr val="dk1"/>
              </a:buClr>
              <a:buSzPct val="100000"/>
              <a:defRPr/>
            </a:pPr>
            <a:endParaRPr lang="en-US" sz="3000" dirty="0" smtClean="0">
              <a:solidFill>
                <a:schemeClr val="dk1"/>
              </a:solidFill>
              <a:sym typeface="Arial"/>
            </a:endParaRPr>
          </a:p>
        </p:txBody>
      </p:sp>
      <p:pic>
        <p:nvPicPr>
          <p:cNvPr id="81923" name="Picture 2" descr="http://www.clipartbest.com/cliparts/niB/85b/niB85boiA.png"/>
          <p:cNvPicPr>
            <a:picLocks noChangeAspect="1" noChangeArrowheads="1"/>
          </p:cNvPicPr>
          <p:nvPr/>
        </p:nvPicPr>
        <p:blipFill>
          <a:blip r:embed="rId3"/>
          <a:srcRect/>
          <a:stretch>
            <a:fillRect/>
          </a:stretch>
        </p:blipFill>
        <p:spPr bwMode="auto">
          <a:xfrm>
            <a:off x="6248400" y="2844800"/>
            <a:ext cx="2438400" cy="4279900"/>
          </a:xfrm>
          <a:prstGeom prst="rect">
            <a:avLst/>
          </a:prstGeom>
          <a:noFill/>
          <a:ln w="9525">
            <a:noFill/>
            <a:miter lim="800000"/>
            <a:headEnd/>
            <a:tailEnd/>
          </a:ln>
        </p:spPr>
      </p:pic>
      <p:sp>
        <p:nvSpPr>
          <p:cNvPr id="81925" name="Rectangle 5"/>
          <p:cNvSpPr>
            <a:spLocks noChangeArrowheads="1"/>
          </p:cNvSpPr>
          <p:nvPr/>
        </p:nvSpPr>
        <p:spPr bwMode="auto">
          <a:xfrm>
            <a:off x="0" y="6553200"/>
            <a:ext cx="3487738"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http://thrombosiscanada.ca/?page_id=18#</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VTE Prophylaxis </a:t>
            </a:r>
            <a:r>
              <a:rPr lang="en-US" sz="3600" b="1" u="sng" smtClean="0">
                <a:cs typeface="Arial" charset="0"/>
              </a:rPr>
              <a:t>post</a:t>
            </a:r>
            <a:r>
              <a:rPr lang="en-US" sz="3600" b="1" i="1" smtClean="0">
                <a:cs typeface="Arial" charset="0"/>
              </a:rPr>
              <a:t> </a:t>
            </a:r>
            <a:r>
              <a:rPr lang="en-US" sz="3600" b="1" smtClean="0">
                <a:cs typeface="Arial" charset="0"/>
              </a:rPr>
              <a:t>- discharge</a:t>
            </a:r>
          </a:p>
        </p:txBody>
      </p:sp>
      <p:sp>
        <p:nvSpPr>
          <p:cNvPr id="83970" name="Text Placeholder 2"/>
          <p:cNvSpPr txBox="1">
            <a:spLocks noGrp="1"/>
          </p:cNvSpPr>
          <p:nvPr>
            <p:ph type="body" idx="1"/>
          </p:nvPr>
        </p:nvSpPr>
        <p:spPr>
          <a:xfrm>
            <a:off x="457200" y="1600200"/>
            <a:ext cx="8229600" cy="4967288"/>
          </a:xfrm>
        </p:spPr>
        <p:txBody>
          <a:bodyPr/>
          <a:lstStyle/>
          <a:p>
            <a:pPr eaLnBrk="1" hangingPunct="1">
              <a:spcBef>
                <a:spcPct val="0"/>
              </a:spcBef>
              <a:buClr>
                <a:srgbClr val="000000"/>
              </a:buClr>
            </a:pPr>
            <a:r>
              <a:rPr lang="en-US" sz="3000" b="1" smtClean="0">
                <a:solidFill>
                  <a:schemeClr val="tx1"/>
                </a:solidFill>
                <a:cs typeface="Arial" charset="0"/>
              </a:rPr>
              <a:t>Oncology </a:t>
            </a:r>
            <a:r>
              <a:rPr lang="en-US" altLang="en-US" sz="3000" b="1" smtClean="0">
                <a:solidFill>
                  <a:schemeClr val="tx1"/>
                </a:solidFill>
                <a:cs typeface="Arial" charset="0"/>
              </a:rPr>
              <a:t>outpatients</a:t>
            </a:r>
          </a:p>
          <a:p>
            <a:pPr eaLnBrk="1" hangingPunct="1">
              <a:spcBef>
                <a:spcPct val="0"/>
              </a:spcBef>
              <a:buClr>
                <a:srgbClr val="000000"/>
              </a:buClr>
            </a:pPr>
            <a:r>
              <a:rPr lang="en-US" altLang="en-US" sz="3000" smtClean="0">
                <a:solidFill>
                  <a:schemeClr val="tx1"/>
                </a:solidFill>
                <a:cs typeface="Arial" charset="0"/>
              </a:rPr>
              <a:t>	+ solid tumours </a:t>
            </a:r>
          </a:p>
          <a:p>
            <a:pPr eaLnBrk="1" hangingPunct="1">
              <a:spcBef>
                <a:spcPct val="0"/>
              </a:spcBef>
              <a:buClr>
                <a:srgbClr val="000000"/>
              </a:buClr>
            </a:pPr>
            <a:r>
              <a:rPr lang="en-US" altLang="en-US" sz="3000" smtClean="0">
                <a:solidFill>
                  <a:schemeClr val="tx1"/>
                </a:solidFill>
                <a:cs typeface="Arial" charset="0"/>
              </a:rPr>
              <a:t>	+ risk factors </a:t>
            </a:r>
          </a:p>
          <a:p>
            <a:pPr eaLnBrk="1" hangingPunct="1">
              <a:spcBef>
                <a:spcPct val="0"/>
              </a:spcBef>
              <a:buClr>
                <a:srgbClr val="000000"/>
              </a:buClr>
            </a:pPr>
            <a:r>
              <a:rPr lang="en-US" altLang="en-US" sz="3000" smtClean="0">
                <a:solidFill>
                  <a:schemeClr val="tx1"/>
                </a:solidFill>
                <a:cs typeface="Arial" charset="0"/>
              </a:rPr>
              <a:t>	- risk of bleeds</a:t>
            </a:r>
          </a:p>
          <a:p>
            <a:pPr eaLnBrk="1" hangingPunct="1">
              <a:spcBef>
                <a:spcPct val="0"/>
              </a:spcBef>
              <a:buClr>
                <a:srgbClr val="000000"/>
              </a:buClr>
            </a:pPr>
            <a:endParaRPr lang="en-US" altLang="en-US" sz="3000" b="1" smtClean="0">
              <a:solidFill>
                <a:schemeClr val="tx1"/>
              </a:solidFill>
              <a:cs typeface="Arial" charset="0"/>
            </a:endParaRPr>
          </a:p>
          <a:p>
            <a:pPr eaLnBrk="1" hangingPunct="1">
              <a:spcBef>
                <a:spcPct val="0"/>
              </a:spcBef>
              <a:buClr>
                <a:srgbClr val="000000"/>
              </a:buClr>
            </a:pPr>
            <a:r>
              <a:rPr lang="en-US" altLang="en-US" sz="2400" smtClean="0">
                <a:solidFill>
                  <a:schemeClr val="tx1"/>
                </a:solidFill>
                <a:cs typeface="Arial" charset="0"/>
              </a:rPr>
              <a:t>Additional risk factors for venous thrombosis</a:t>
            </a:r>
          </a:p>
          <a:p>
            <a:pPr eaLnBrk="1" hangingPunct="1">
              <a:spcBef>
                <a:spcPct val="0"/>
              </a:spcBef>
              <a:buClr>
                <a:srgbClr val="000000"/>
              </a:buClr>
            </a:pPr>
            <a:r>
              <a:rPr lang="en-US" altLang="en-US" sz="2400" smtClean="0">
                <a:solidFill>
                  <a:schemeClr val="tx1"/>
                </a:solidFill>
                <a:cs typeface="Arial" charset="0"/>
              </a:rPr>
              <a:t>in cancer outpatients include previous venous thrombosis, immobilization, hormonal therapy, angiogenesis inhibitors, thalidomide, and lenalidomide.</a:t>
            </a:r>
          </a:p>
          <a:p>
            <a:pPr eaLnBrk="1" hangingPunct="1">
              <a:spcBef>
                <a:spcPct val="0"/>
              </a:spcBef>
              <a:buClr>
                <a:srgbClr val="000000"/>
              </a:buClr>
            </a:pPr>
            <a:endParaRPr lang="en-US" sz="3000" smtClean="0">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hape 210"/>
          <p:cNvSpPr txBox="1">
            <a:spLocks noGrp="1"/>
          </p:cNvSpPr>
          <p:nvPr>
            <p:ph type="title"/>
          </p:nvPr>
        </p:nvSpPr>
        <p:spPr>
          <a:xfrm>
            <a:off x="457200" y="274638"/>
            <a:ext cx="8229600" cy="868362"/>
          </a:xfrm>
        </p:spPr>
        <p:txBody>
          <a:bodyPr/>
          <a:lstStyle/>
          <a:p>
            <a:pPr eaLnBrk="1" hangingPunct="1">
              <a:spcBef>
                <a:spcPct val="0"/>
              </a:spcBef>
              <a:buClr>
                <a:srgbClr val="000000"/>
              </a:buClr>
            </a:pPr>
            <a:r>
              <a:rPr lang="en-US" sz="3600" b="1" smtClean="0">
                <a:cs typeface="Arial" charset="0"/>
              </a:rPr>
              <a:t>VTE Prophylaxis post-discharge</a:t>
            </a:r>
          </a:p>
        </p:txBody>
      </p:sp>
      <p:sp>
        <p:nvSpPr>
          <p:cNvPr id="84994" name="Shape 211"/>
          <p:cNvSpPr txBox="1">
            <a:spLocks noGrp="1"/>
          </p:cNvSpPr>
          <p:nvPr>
            <p:ph type="body" idx="1"/>
          </p:nvPr>
        </p:nvSpPr>
        <p:spPr>
          <a:xfrm>
            <a:off x="0" y="914400"/>
            <a:ext cx="8458200" cy="5086350"/>
          </a:xfrm>
        </p:spPr>
        <p:txBody>
          <a:bodyPr/>
          <a:lstStyle/>
          <a:p>
            <a:pPr eaLnBrk="1" hangingPunct="1">
              <a:spcBef>
                <a:spcPct val="0"/>
              </a:spcBef>
              <a:buClr>
                <a:srgbClr val="000000"/>
              </a:buClr>
            </a:pPr>
            <a:r>
              <a:rPr lang="en-US" sz="3000" b="1" smtClean="0">
                <a:cs typeface="Arial" charset="0"/>
              </a:rPr>
              <a:t>Hip and Knee arthroplasty</a:t>
            </a:r>
            <a:r>
              <a:rPr lang="en-US" sz="3000" smtClean="0">
                <a:cs typeface="Arial" charset="0"/>
              </a:rPr>
              <a:t>: </a:t>
            </a:r>
          </a:p>
          <a:p>
            <a:pPr eaLnBrk="1" hangingPunct="1">
              <a:spcBef>
                <a:spcPct val="0"/>
              </a:spcBef>
              <a:buClr>
                <a:srgbClr val="000000"/>
              </a:buClr>
            </a:pPr>
            <a:r>
              <a:rPr lang="en-US" sz="2800" smtClean="0">
                <a:cs typeface="Arial" charset="0"/>
              </a:rPr>
              <a:t>Rivaroxaban 10 mg or Lovenox 40 mg subQ daily</a:t>
            </a:r>
          </a:p>
          <a:p>
            <a:pPr eaLnBrk="1" hangingPunct="1">
              <a:spcBef>
                <a:spcPct val="0"/>
              </a:spcBef>
              <a:buClr>
                <a:srgbClr val="000000"/>
              </a:buClr>
            </a:pPr>
            <a:endParaRPr lang="en-US" sz="2800" smtClean="0">
              <a:cs typeface="Arial" charset="0"/>
            </a:endParaRPr>
          </a:p>
          <a:p>
            <a:pPr eaLnBrk="1" hangingPunct="1">
              <a:spcBef>
                <a:spcPct val="0"/>
              </a:spcBef>
              <a:buClr>
                <a:srgbClr val="000000"/>
              </a:buClr>
            </a:pPr>
            <a:r>
              <a:rPr lang="en-US" sz="2800" smtClean="0">
                <a:cs typeface="Arial" charset="0"/>
              </a:rPr>
              <a:t>			: </a:t>
            </a:r>
            <a:r>
              <a:rPr lang="en-US" sz="2400" smtClean="0">
                <a:cs typeface="Arial" charset="0"/>
              </a:rPr>
              <a:t>15 days; 28 days if high risk (hx VTE post 									TJR)</a:t>
            </a:r>
          </a:p>
          <a:p>
            <a:pPr eaLnBrk="1" hangingPunct="1">
              <a:spcBef>
                <a:spcPct val="0"/>
              </a:spcBef>
              <a:buClr>
                <a:srgbClr val="000000"/>
              </a:buClr>
            </a:pPr>
            <a:endParaRPr lang="en-US" sz="2400" smtClean="0">
              <a:cs typeface="Arial" charset="0"/>
            </a:endParaRPr>
          </a:p>
          <a:p>
            <a:pPr eaLnBrk="1" hangingPunct="1">
              <a:spcBef>
                <a:spcPct val="0"/>
              </a:spcBef>
              <a:buClr>
                <a:srgbClr val="000000"/>
              </a:buClr>
            </a:pPr>
            <a:r>
              <a:rPr lang="en-US" sz="2400" smtClean="0">
                <a:cs typeface="Arial" charset="0"/>
              </a:rPr>
              <a:t>			: minimum 10 days (up to 35 days)</a:t>
            </a:r>
          </a:p>
          <a:p>
            <a:pPr eaLnBrk="1" hangingPunct="1">
              <a:spcBef>
                <a:spcPct val="0"/>
              </a:spcBef>
              <a:buClr>
                <a:srgbClr val="000000"/>
              </a:buClr>
            </a:pPr>
            <a:endParaRPr lang="en-US" sz="3000" smtClean="0">
              <a:cs typeface="Arial" charset="0"/>
            </a:endParaRPr>
          </a:p>
          <a:p>
            <a:pPr eaLnBrk="1" hangingPunct="1">
              <a:spcBef>
                <a:spcPct val="0"/>
              </a:spcBef>
              <a:buClr>
                <a:srgbClr val="000000"/>
              </a:buClr>
            </a:pPr>
            <a:r>
              <a:rPr lang="en-US" sz="3000" b="1" smtClean="0">
                <a:cs typeface="Arial" charset="0"/>
              </a:rPr>
              <a:t>Hip fracture</a:t>
            </a:r>
            <a:r>
              <a:rPr lang="en-US" sz="3000" smtClean="0">
                <a:cs typeface="Arial" charset="0"/>
              </a:rPr>
              <a:t>:  </a:t>
            </a:r>
            <a:r>
              <a:rPr lang="en-US" sz="2800" smtClean="0">
                <a:cs typeface="Arial" charset="0"/>
              </a:rPr>
              <a:t>Lovenox 40 mg subQ daily </a:t>
            </a:r>
          </a:p>
          <a:p>
            <a:pPr eaLnBrk="1" hangingPunct="1">
              <a:spcBef>
                <a:spcPct val="0"/>
              </a:spcBef>
              <a:buClr>
                <a:srgbClr val="000000"/>
              </a:buClr>
            </a:pPr>
            <a:endParaRPr lang="en-US" sz="2800" smtClean="0">
              <a:cs typeface="Arial" charset="0"/>
            </a:endParaRPr>
          </a:p>
          <a:p>
            <a:pPr eaLnBrk="1" hangingPunct="1">
              <a:spcBef>
                <a:spcPct val="0"/>
              </a:spcBef>
              <a:buClr>
                <a:srgbClr val="000000"/>
              </a:buClr>
            </a:pPr>
            <a:r>
              <a:rPr lang="en-US" sz="2800" smtClean="0">
                <a:cs typeface="Arial" charset="0"/>
              </a:rPr>
              <a:t>			: </a:t>
            </a:r>
            <a:r>
              <a:rPr lang="en-US" sz="2400" smtClean="0">
                <a:cs typeface="Arial" charset="0"/>
              </a:rPr>
              <a:t>minimum 10 days</a:t>
            </a:r>
          </a:p>
          <a:p>
            <a:pPr eaLnBrk="1" hangingPunct="1">
              <a:spcBef>
                <a:spcPct val="0"/>
              </a:spcBef>
              <a:buClr>
                <a:srgbClr val="000000"/>
              </a:buClr>
            </a:pPr>
            <a:r>
              <a:rPr lang="en-US" sz="2400" smtClean="0">
                <a:cs typeface="Arial" charset="0"/>
              </a:rPr>
              <a:t> </a:t>
            </a:r>
          </a:p>
          <a:p>
            <a:pPr eaLnBrk="1" hangingPunct="1">
              <a:spcBef>
                <a:spcPct val="0"/>
              </a:spcBef>
              <a:buClr>
                <a:srgbClr val="000000"/>
              </a:buClr>
            </a:pPr>
            <a:r>
              <a:rPr lang="en-US" sz="2400" smtClean="0">
                <a:cs typeface="Arial" charset="0"/>
              </a:rPr>
              <a:t>			: minimum 10 days (up to 35 days)</a:t>
            </a:r>
          </a:p>
        </p:txBody>
      </p:sp>
      <p:pic>
        <p:nvPicPr>
          <p:cNvPr id="84995" name="Picture 2" descr="http://www.ontariobariatricnetwork.ca/ModuleFile/HSN_logo.png?id=34"/>
          <p:cNvPicPr>
            <a:picLocks noChangeAspect="1" noChangeArrowheads="1"/>
          </p:cNvPicPr>
          <p:nvPr/>
        </p:nvPicPr>
        <p:blipFill>
          <a:blip r:embed="rId3"/>
          <a:srcRect/>
          <a:stretch>
            <a:fillRect/>
          </a:stretch>
        </p:blipFill>
        <p:spPr bwMode="auto">
          <a:xfrm>
            <a:off x="609600" y="2209800"/>
            <a:ext cx="2057400" cy="782638"/>
          </a:xfrm>
          <a:prstGeom prst="rect">
            <a:avLst/>
          </a:prstGeom>
          <a:noFill/>
          <a:ln w="9525">
            <a:noFill/>
            <a:miter lim="800000"/>
            <a:headEnd/>
            <a:tailEnd/>
          </a:ln>
        </p:spPr>
      </p:pic>
      <p:pic>
        <p:nvPicPr>
          <p:cNvPr id="84996" name="Picture 2" descr="http://www.ontariobariatricnetwork.ca/ModuleFile/HSN_logo.png?id=34"/>
          <p:cNvPicPr>
            <a:picLocks noChangeAspect="1" noChangeArrowheads="1"/>
          </p:cNvPicPr>
          <p:nvPr/>
        </p:nvPicPr>
        <p:blipFill>
          <a:blip r:embed="rId3"/>
          <a:srcRect/>
          <a:stretch>
            <a:fillRect/>
          </a:stretch>
        </p:blipFill>
        <p:spPr bwMode="auto">
          <a:xfrm>
            <a:off x="685800" y="4876800"/>
            <a:ext cx="1995488" cy="758825"/>
          </a:xfrm>
          <a:prstGeom prst="rect">
            <a:avLst/>
          </a:prstGeom>
          <a:noFill/>
          <a:ln w="9525">
            <a:noFill/>
            <a:miter lim="800000"/>
            <a:headEnd/>
            <a:tailEnd/>
          </a:ln>
        </p:spPr>
      </p:pic>
      <p:pic>
        <p:nvPicPr>
          <p:cNvPr id="84997" name="Picture 2" descr="http://journal.publications.chestnet.org/Images/backgrounds/logo_footer_accp.png"/>
          <p:cNvPicPr>
            <a:picLocks noChangeAspect="1" noChangeArrowheads="1"/>
          </p:cNvPicPr>
          <p:nvPr/>
        </p:nvPicPr>
        <p:blipFill>
          <a:blip r:embed="rId4"/>
          <a:srcRect/>
          <a:stretch>
            <a:fillRect/>
          </a:stretch>
        </p:blipFill>
        <p:spPr bwMode="auto">
          <a:xfrm>
            <a:off x="1143000" y="3429000"/>
            <a:ext cx="1676400" cy="569913"/>
          </a:xfrm>
          <a:prstGeom prst="rect">
            <a:avLst/>
          </a:prstGeom>
          <a:noFill/>
          <a:ln w="9525">
            <a:noFill/>
            <a:miter lim="800000"/>
            <a:headEnd/>
            <a:tailEnd/>
          </a:ln>
        </p:spPr>
      </p:pic>
      <p:pic>
        <p:nvPicPr>
          <p:cNvPr id="84998" name="Picture 4" descr="http://journal.publications.chestnet.org/Images/backgrounds/logo_footer_accp.png"/>
          <p:cNvPicPr>
            <a:picLocks noChangeAspect="1" noChangeArrowheads="1"/>
          </p:cNvPicPr>
          <p:nvPr/>
        </p:nvPicPr>
        <p:blipFill>
          <a:blip r:embed="rId4"/>
          <a:srcRect/>
          <a:stretch>
            <a:fillRect/>
          </a:stretch>
        </p:blipFill>
        <p:spPr bwMode="auto">
          <a:xfrm>
            <a:off x="914400" y="5791200"/>
            <a:ext cx="1905000" cy="647700"/>
          </a:xfrm>
          <a:prstGeom prst="rect">
            <a:avLst/>
          </a:prstGeom>
          <a:noFill/>
          <a:ln w="9525">
            <a:noFill/>
            <a:miter lim="800000"/>
            <a:headEnd/>
            <a:tailEnd/>
          </a:ln>
        </p:spPr>
      </p:pic>
      <p:sp>
        <p:nvSpPr>
          <p:cNvPr id="85000" name="Rectangle 8"/>
          <p:cNvSpPr>
            <a:spLocks noChangeArrowheads="1"/>
          </p:cNvSpPr>
          <p:nvPr/>
        </p:nvSpPr>
        <p:spPr bwMode="auto">
          <a:xfrm>
            <a:off x="5754688" y="6553200"/>
            <a:ext cx="3389312"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http://thrombosiscanada.ca/?page_id=18</a:t>
            </a:r>
          </a:p>
        </p:txBody>
      </p:sp>
      <p:sp>
        <p:nvSpPr>
          <p:cNvPr id="85001" name="Rectangle 9"/>
          <p:cNvSpPr>
            <a:spLocks noChangeArrowheads="1"/>
          </p:cNvSpPr>
          <p:nvPr/>
        </p:nvSpPr>
        <p:spPr bwMode="auto">
          <a:xfrm>
            <a:off x="4038600" y="6340475"/>
            <a:ext cx="4746625" cy="51752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solidFill>
                  <a:schemeClr val="tx1"/>
                </a:solidFill>
                <a:sym typeface="Trebuchet MS" pitchFamily="34" charset="0"/>
              </a:rPr>
              <a:t>Falck-Ytter Y, et al. Chest 2012;141(2 Suppl):e278S-325S</a:t>
            </a:r>
          </a:p>
          <a:p>
            <a:endParaRPr lang="en-US">
              <a:solidFill>
                <a:schemeClr val="tx1"/>
              </a:solidFill>
              <a:sym typeface="Trebuchet MS" pitchFamily="34" charset="0"/>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hape 216"/>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Coverage</a:t>
            </a:r>
          </a:p>
        </p:txBody>
      </p:sp>
      <p:sp>
        <p:nvSpPr>
          <p:cNvPr id="87042" name="Shape 217"/>
          <p:cNvSpPr txBox="1">
            <a:spLocks noGrp="1"/>
          </p:cNvSpPr>
          <p:nvPr>
            <p:ph type="body" idx="1"/>
          </p:nvPr>
        </p:nvSpPr>
        <p:spPr>
          <a:xfrm>
            <a:off x="457200" y="1600200"/>
            <a:ext cx="8229600" cy="4967288"/>
          </a:xfrm>
        </p:spPr>
        <p:txBody>
          <a:bodyPr/>
          <a:lstStyle/>
          <a:p>
            <a:pPr eaLnBrk="1" hangingPunct="1">
              <a:spcBef>
                <a:spcPct val="0"/>
              </a:spcBef>
              <a:buClr>
                <a:srgbClr val="000000"/>
              </a:buClr>
            </a:pPr>
            <a:r>
              <a:rPr lang="en-US" sz="3000" b="1" smtClean="0">
                <a:cs typeface="Arial" charset="0"/>
              </a:rPr>
              <a:t>Lovenox (enoxaparin)</a:t>
            </a:r>
          </a:p>
          <a:p>
            <a:pPr eaLnBrk="1" hangingPunct="1">
              <a:spcBef>
                <a:spcPct val="0"/>
              </a:spcBef>
              <a:buClr>
                <a:srgbClr val="000000"/>
              </a:buClr>
            </a:pPr>
            <a:r>
              <a:rPr lang="en-US" sz="3000" smtClean="0">
                <a:cs typeface="Arial" charset="0"/>
              </a:rPr>
              <a:t>No LU code for prophylaxis</a:t>
            </a:r>
          </a:p>
          <a:p>
            <a:pPr eaLnBrk="1" hangingPunct="1">
              <a:spcBef>
                <a:spcPct val="0"/>
              </a:spcBef>
              <a:buClr>
                <a:srgbClr val="000000"/>
              </a:buClr>
            </a:pPr>
            <a:r>
              <a:rPr lang="en-US" sz="3000" smtClean="0">
                <a:cs typeface="Arial" charset="0"/>
              </a:rPr>
              <a:t>Patients must pay out of pocket</a:t>
            </a:r>
          </a:p>
          <a:p>
            <a:pPr eaLnBrk="1" hangingPunct="1">
              <a:spcBef>
                <a:spcPct val="0"/>
              </a:spcBef>
              <a:buClr>
                <a:srgbClr val="000000"/>
              </a:buClr>
            </a:pPr>
            <a:endParaRPr lang="en-US" sz="3000" smtClean="0">
              <a:cs typeface="Arial" charset="0"/>
            </a:endParaRPr>
          </a:p>
          <a:p>
            <a:pPr eaLnBrk="1" hangingPunct="1">
              <a:spcBef>
                <a:spcPct val="0"/>
              </a:spcBef>
              <a:buClr>
                <a:srgbClr val="000000"/>
              </a:buClr>
            </a:pPr>
            <a:r>
              <a:rPr lang="en-US" sz="3000" b="1" smtClean="0">
                <a:cs typeface="Arial" charset="0"/>
              </a:rPr>
              <a:t>Heparin</a:t>
            </a:r>
            <a:r>
              <a:rPr lang="en-US" sz="3000" smtClean="0">
                <a:cs typeface="Arial" charset="0"/>
              </a:rPr>
              <a:t> </a:t>
            </a:r>
          </a:p>
          <a:p>
            <a:pPr eaLnBrk="1" hangingPunct="1">
              <a:spcBef>
                <a:spcPct val="0"/>
              </a:spcBef>
              <a:buClr>
                <a:srgbClr val="000000"/>
              </a:buClr>
            </a:pPr>
            <a:r>
              <a:rPr lang="en-US" sz="3000" smtClean="0">
                <a:cs typeface="Arial" charset="0"/>
              </a:rPr>
              <a:t>Not covered</a:t>
            </a:r>
          </a:p>
          <a:p>
            <a:pPr eaLnBrk="1" hangingPunct="1">
              <a:spcBef>
                <a:spcPct val="0"/>
              </a:spcBef>
              <a:buClr>
                <a:srgbClr val="000000"/>
              </a:buClr>
            </a:pPr>
            <a:endParaRPr lang="en-US" sz="3000" smtClean="0">
              <a:cs typeface="Arial" charset="0"/>
            </a:endParaRPr>
          </a:p>
          <a:p>
            <a:pPr eaLnBrk="1" hangingPunct="1">
              <a:spcBef>
                <a:spcPct val="0"/>
              </a:spcBef>
              <a:buClr>
                <a:srgbClr val="000000"/>
              </a:buClr>
              <a:buSzPct val="37000"/>
            </a:pPr>
            <a:r>
              <a:rPr lang="en-US" sz="3000" b="1" smtClean="0">
                <a:cs typeface="Arial" charset="0"/>
              </a:rPr>
              <a:t>Warfarin</a:t>
            </a:r>
          </a:p>
          <a:p>
            <a:pPr eaLnBrk="1" hangingPunct="1">
              <a:spcBef>
                <a:spcPct val="0"/>
              </a:spcBef>
              <a:buClr>
                <a:srgbClr val="000000"/>
              </a:buClr>
              <a:buSzPct val="37000"/>
            </a:pPr>
            <a:r>
              <a:rPr lang="en-US" sz="3000" smtClean="0">
                <a:cs typeface="Arial" charset="0"/>
              </a:rPr>
              <a:t>Covered</a:t>
            </a:r>
          </a:p>
        </p:txBody>
      </p:sp>
      <p:pic>
        <p:nvPicPr>
          <p:cNvPr id="87043" name="Picture 4" descr="http://i.imgur.com/qnePsaB.png"/>
          <p:cNvPicPr>
            <a:picLocks noChangeAspect="1" noChangeArrowheads="1"/>
          </p:cNvPicPr>
          <p:nvPr/>
        </p:nvPicPr>
        <p:blipFill>
          <a:blip r:embed="rId3"/>
          <a:srcRect/>
          <a:stretch>
            <a:fillRect/>
          </a:stretch>
        </p:blipFill>
        <p:spPr bwMode="auto">
          <a:xfrm>
            <a:off x="5943600" y="71438"/>
            <a:ext cx="2952750" cy="2065337"/>
          </a:xfrm>
          <a:prstGeom prst="rect">
            <a:avLst/>
          </a:prstGeom>
          <a:noFill/>
          <a:ln w="9525">
            <a:noFill/>
            <a:miter lim="800000"/>
            <a:headEnd/>
            <a:tailEnd/>
          </a:ln>
        </p:spPr>
      </p:pic>
      <p:sp>
        <p:nvSpPr>
          <p:cNvPr id="87045" name="Rectangle 5"/>
          <p:cNvSpPr>
            <a:spLocks noChangeArrowheads="1"/>
          </p:cNvSpPr>
          <p:nvPr/>
        </p:nvSpPr>
        <p:spPr bwMode="auto">
          <a:xfrm>
            <a:off x="4572000" y="6324600"/>
            <a:ext cx="396716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https://www.healthinfo.moh.gov.on.ca/formulary/</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48"/>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What does VTE Prophylaxis mean?</a:t>
            </a:r>
          </a:p>
        </p:txBody>
      </p:sp>
      <p:sp>
        <p:nvSpPr>
          <p:cNvPr id="49" name="Shape 49"/>
          <p:cNvSpPr txBox="1">
            <a:spLocks noGrp="1"/>
          </p:cNvSpPr>
          <p:nvPr>
            <p:ph type="body" idx="1"/>
          </p:nvPr>
        </p:nvSpPr>
        <p:spPr>
          <a:xfrm>
            <a:off x="457200" y="1600200"/>
            <a:ext cx="8229600" cy="4967288"/>
          </a:xfrm>
        </p:spPr>
        <p:txBody>
          <a:bodyPr>
            <a:noAutofit/>
          </a:bodyPr>
          <a:lstStyle/>
          <a:p>
            <a:pPr eaLnBrk="1" fontAlgn="auto" hangingPunct="1">
              <a:spcAft>
                <a:spcPts val="0"/>
              </a:spcAft>
              <a:buClr>
                <a:schemeClr val="dk1"/>
              </a:buClr>
              <a:buSzPct val="100000"/>
              <a:defRPr/>
            </a:pPr>
            <a:r>
              <a:rPr lang="en" sz="3000" dirty="0">
                <a:solidFill>
                  <a:schemeClr val="dk1"/>
                </a:solidFill>
                <a:sym typeface="Arial"/>
              </a:rPr>
              <a:t>Anticoagulation to </a:t>
            </a:r>
            <a:r>
              <a:rPr lang="en" sz="3600" b="1" dirty="0">
                <a:solidFill>
                  <a:srgbClr val="FF0000"/>
                </a:solidFill>
                <a:sym typeface="Arial"/>
              </a:rPr>
              <a:t>prevent</a:t>
            </a:r>
            <a:r>
              <a:rPr lang="en" sz="3000" dirty="0">
                <a:solidFill>
                  <a:schemeClr val="dk1"/>
                </a:solidFill>
                <a:sym typeface="Arial"/>
              </a:rPr>
              <a:t> venous </a:t>
            </a:r>
            <a:r>
              <a:rPr lang="en" sz="3000" dirty="0" smtClean="0">
                <a:solidFill>
                  <a:schemeClr val="dk1"/>
                </a:solidFill>
                <a:sym typeface="Arial"/>
              </a:rPr>
              <a:t>thromboembolism</a:t>
            </a:r>
          </a:p>
          <a:p>
            <a:pPr eaLnBrk="1" fontAlgn="auto" hangingPunct="1">
              <a:spcAft>
                <a:spcPts val="0"/>
              </a:spcAft>
              <a:buClr>
                <a:schemeClr val="dk1"/>
              </a:buClr>
              <a:buSzPct val="100000"/>
              <a:defRPr/>
            </a:pPr>
            <a:endParaRPr lang="en" sz="3000" dirty="0">
              <a:solidFill>
                <a:schemeClr val="dk1"/>
              </a:solidFill>
              <a:sym typeface="Arial"/>
            </a:endParaRPr>
          </a:p>
          <a:p>
            <a:pPr marL="457200" indent="-419100" eaLnBrk="1" fontAlgn="auto" hangingPunct="1">
              <a:spcAft>
                <a:spcPts val="0"/>
              </a:spcAft>
              <a:buClr>
                <a:schemeClr val="dk1"/>
              </a:buClr>
              <a:buSzPct val="100000"/>
              <a:buFont typeface="Arial"/>
              <a:buChar char="●"/>
              <a:defRPr/>
            </a:pPr>
            <a:r>
              <a:rPr lang="en" sz="3000" dirty="0">
                <a:solidFill>
                  <a:schemeClr val="dk1"/>
                </a:solidFill>
                <a:sym typeface="Arial"/>
              </a:rPr>
              <a:t>Deep vein thrombosis (DVT) </a:t>
            </a:r>
          </a:p>
          <a:p>
            <a:pPr marL="457200" indent="-419100" eaLnBrk="1" fontAlgn="auto" hangingPunct="1">
              <a:spcAft>
                <a:spcPts val="0"/>
              </a:spcAft>
              <a:buClr>
                <a:schemeClr val="dk1"/>
              </a:buClr>
              <a:buSzPct val="100000"/>
              <a:buFont typeface="Arial"/>
              <a:buChar char="●"/>
              <a:defRPr/>
            </a:pPr>
            <a:r>
              <a:rPr lang="en" sz="3000" dirty="0">
                <a:solidFill>
                  <a:schemeClr val="dk1"/>
                </a:solidFill>
                <a:sym typeface="Arial"/>
              </a:rPr>
              <a:t>Pulmonary embolism</a:t>
            </a:r>
          </a:p>
          <a:p>
            <a:pPr eaLnBrk="1" fontAlgn="auto" hangingPunct="1">
              <a:spcAft>
                <a:spcPts val="0"/>
              </a:spcAft>
              <a:buClr>
                <a:schemeClr val="dk1"/>
              </a:buClr>
              <a:buSzPct val="100000"/>
              <a:defRPr/>
            </a:pPr>
            <a:endParaRPr sz="3000" dirty="0">
              <a:solidFill>
                <a:schemeClr val="dk1"/>
              </a:solidFill>
              <a:sym typeface="Arial"/>
            </a:endParaRPr>
          </a:p>
          <a:p>
            <a:pPr algn="ctr" eaLnBrk="1" fontAlgn="auto" hangingPunct="1">
              <a:spcAft>
                <a:spcPts val="0"/>
              </a:spcAft>
              <a:buClr>
                <a:schemeClr val="dk1"/>
              </a:buClr>
              <a:buSzPct val="100000"/>
              <a:defRPr/>
            </a:pPr>
            <a:r>
              <a:rPr lang="en" sz="4400" b="1" dirty="0">
                <a:solidFill>
                  <a:srgbClr val="FF0000"/>
                </a:solidFill>
                <a:sym typeface="Arial"/>
              </a:rPr>
              <a:t>Why? </a:t>
            </a:r>
          </a:p>
          <a:p>
            <a:pPr eaLnBrk="1" fontAlgn="auto" hangingPunct="1">
              <a:spcAft>
                <a:spcPts val="0"/>
              </a:spcAft>
              <a:buClr>
                <a:schemeClr val="dk1"/>
              </a:buClr>
              <a:buSzPct val="100000"/>
              <a:defRPr/>
            </a:pPr>
            <a:endParaRPr sz="3000" dirty="0">
              <a:solidFill>
                <a:schemeClr val="dk1"/>
              </a:solidFill>
              <a:sym typeface="Arial"/>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222"/>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Coverage</a:t>
            </a:r>
          </a:p>
        </p:txBody>
      </p:sp>
      <p:sp>
        <p:nvSpPr>
          <p:cNvPr id="89090" name="Shape 223"/>
          <p:cNvSpPr txBox="1">
            <a:spLocks noGrp="1"/>
          </p:cNvSpPr>
          <p:nvPr>
            <p:ph type="body" idx="1"/>
          </p:nvPr>
        </p:nvSpPr>
        <p:spPr>
          <a:xfrm>
            <a:off x="457200" y="1600200"/>
            <a:ext cx="8229600" cy="4967288"/>
          </a:xfrm>
        </p:spPr>
        <p:txBody>
          <a:bodyPr/>
          <a:lstStyle/>
          <a:p>
            <a:pPr eaLnBrk="1" hangingPunct="1">
              <a:spcBef>
                <a:spcPct val="0"/>
              </a:spcBef>
              <a:buClr>
                <a:srgbClr val="000000"/>
              </a:buClr>
            </a:pPr>
            <a:r>
              <a:rPr lang="en-US" sz="3000" b="1" smtClean="0">
                <a:cs typeface="Arial" charset="0"/>
              </a:rPr>
              <a:t>Fondaparinux 2.5 mg</a:t>
            </a:r>
            <a:r>
              <a:rPr lang="en-US" sz="3000" smtClean="0">
                <a:cs typeface="Arial" charset="0"/>
              </a:rPr>
              <a:t> </a:t>
            </a:r>
          </a:p>
          <a:p>
            <a:pPr eaLnBrk="1" hangingPunct="1">
              <a:spcBef>
                <a:spcPct val="0"/>
              </a:spcBef>
              <a:buClr>
                <a:srgbClr val="000000"/>
              </a:buClr>
            </a:pPr>
            <a:r>
              <a:rPr lang="en-US" sz="2400" smtClean="0">
                <a:cs typeface="Arial" charset="0"/>
              </a:rPr>
              <a:t>Requires LU code</a:t>
            </a:r>
          </a:p>
          <a:p>
            <a:pPr eaLnBrk="1" hangingPunct="1">
              <a:spcBef>
                <a:spcPct val="0"/>
              </a:spcBef>
              <a:buClr>
                <a:srgbClr val="000000"/>
              </a:buClr>
            </a:pPr>
            <a:endParaRPr lang="en-US" sz="2400" smtClean="0">
              <a:cs typeface="Arial" charset="0"/>
            </a:endParaRPr>
          </a:p>
          <a:p>
            <a:pPr eaLnBrk="1" hangingPunct="1">
              <a:lnSpc>
                <a:spcPct val="115000"/>
              </a:lnSpc>
              <a:spcBef>
                <a:spcPct val="0"/>
              </a:spcBef>
              <a:buClr>
                <a:srgbClr val="000000"/>
              </a:buClr>
              <a:buSzPct val="46000"/>
            </a:pPr>
            <a:r>
              <a:rPr lang="en-US" sz="2400" smtClean="0">
                <a:cs typeface="Arial" charset="0"/>
              </a:rPr>
              <a:t>378: For the post-operative prophylaxis of venous thromboembolic events in patients undergoing orthopedic surgery of the lower limbs such as hip fracture, hip replacement or knee surgery.</a:t>
            </a:r>
          </a:p>
          <a:p>
            <a:pPr eaLnBrk="1" hangingPunct="1">
              <a:lnSpc>
                <a:spcPct val="115000"/>
              </a:lnSpc>
              <a:spcBef>
                <a:spcPct val="0"/>
              </a:spcBef>
              <a:buClr>
                <a:srgbClr val="000000"/>
              </a:buClr>
            </a:pPr>
            <a:endParaRPr lang="en-US" sz="2400" smtClean="0">
              <a:cs typeface="Arial" charset="0"/>
            </a:endParaRPr>
          </a:p>
          <a:p>
            <a:pPr eaLnBrk="1" hangingPunct="1">
              <a:lnSpc>
                <a:spcPct val="115000"/>
              </a:lnSpc>
              <a:spcBef>
                <a:spcPct val="0"/>
              </a:spcBef>
              <a:buClr>
                <a:srgbClr val="000000"/>
              </a:buClr>
              <a:buSzPct val="46000"/>
            </a:pPr>
            <a:r>
              <a:rPr lang="en-US" sz="2400" b="1" smtClean="0">
                <a:cs typeface="Arial" charset="0"/>
              </a:rPr>
              <a:t>NOTE: </a:t>
            </a:r>
            <a:r>
              <a:rPr lang="en-US" sz="2400" smtClean="0">
                <a:cs typeface="Arial" charset="0"/>
              </a:rPr>
              <a:t>Limited to 9 days of reimbursement</a:t>
            </a:r>
          </a:p>
          <a:p>
            <a:pPr eaLnBrk="1" hangingPunct="1">
              <a:spcBef>
                <a:spcPct val="0"/>
              </a:spcBef>
              <a:buClr>
                <a:srgbClr val="000000"/>
              </a:buClr>
            </a:pPr>
            <a:endParaRPr lang="en-US" sz="3000" smtClean="0">
              <a:cs typeface="Arial" charset="0"/>
            </a:endParaRPr>
          </a:p>
          <a:p>
            <a:pPr eaLnBrk="1" hangingPunct="1">
              <a:spcBef>
                <a:spcPct val="0"/>
              </a:spcBef>
              <a:buClr>
                <a:srgbClr val="000000"/>
              </a:buClr>
            </a:pPr>
            <a:endParaRPr lang="en-US" sz="3000" smtClean="0">
              <a:cs typeface="Arial" charset="0"/>
            </a:endParaRPr>
          </a:p>
        </p:txBody>
      </p:sp>
      <p:pic>
        <p:nvPicPr>
          <p:cNvPr id="89091" name="Picture 4" descr="http://i.imgur.com/qnePsaB.png"/>
          <p:cNvPicPr>
            <a:picLocks noChangeAspect="1" noChangeArrowheads="1"/>
          </p:cNvPicPr>
          <p:nvPr/>
        </p:nvPicPr>
        <p:blipFill>
          <a:blip r:embed="rId3"/>
          <a:srcRect/>
          <a:stretch>
            <a:fillRect/>
          </a:stretch>
        </p:blipFill>
        <p:spPr bwMode="auto">
          <a:xfrm>
            <a:off x="5943600" y="71438"/>
            <a:ext cx="2952750" cy="2065337"/>
          </a:xfrm>
          <a:prstGeom prst="rect">
            <a:avLst/>
          </a:prstGeom>
          <a:noFill/>
          <a:ln w="9525">
            <a:noFill/>
            <a:miter lim="800000"/>
            <a:headEnd/>
            <a:tailEnd/>
          </a:ln>
        </p:spPr>
      </p:pic>
      <p:sp>
        <p:nvSpPr>
          <p:cNvPr id="89093" name="Rectangle 5"/>
          <p:cNvSpPr>
            <a:spLocks noChangeArrowheads="1"/>
          </p:cNvSpPr>
          <p:nvPr/>
        </p:nvSpPr>
        <p:spPr bwMode="auto">
          <a:xfrm>
            <a:off x="4648200" y="6324600"/>
            <a:ext cx="396716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https://www.healthinfo.moh.gov.on.ca/formulary/</a:t>
            </a: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hape 228"/>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Coverage</a:t>
            </a:r>
          </a:p>
        </p:txBody>
      </p:sp>
      <p:sp>
        <p:nvSpPr>
          <p:cNvPr id="91138" name="Shape 229"/>
          <p:cNvSpPr txBox="1">
            <a:spLocks noGrp="1"/>
          </p:cNvSpPr>
          <p:nvPr>
            <p:ph type="body" idx="1"/>
          </p:nvPr>
        </p:nvSpPr>
        <p:spPr>
          <a:xfrm>
            <a:off x="457200" y="1317625"/>
            <a:ext cx="4495800" cy="4967288"/>
          </a:xfrm>
        </p:spPr>
        <p:txBody>
          <a:bodyPr/>
          <a:lstStyle/>
          <a:p>
            <a:pPr eaLnBrk="1" hangingPunct="1">
              <a:spcBef>
                <a:spcPct val="0"/>
              </a:spcBef>
              <a:buClr>
                <a:srgbClr val="000000"/>
              </a:buClr>
            </a:pPr>
            <a:r>
              <a:rPr lang="en-US" sz="3000" b="1" smtClean="0">
                <a:cs typeface="Arial" charset="0"/>
              </a:rPr>
              <a:t>Xarelto/Apixaban </a:t>
            </a:r>
          </a:p>
          <a:p>
            <a:pPr eaLnBrk="1" hangingPunct="1">
              <a:spcBef>
                <a:spcPct val="0"/>
              </a:spcBef>
              <a:buClr>
                <a:srgbClr val="000000"/>
              </a:buClr>
            </a:pPr>
            <a:r>
              <a:rPr lang="en-US" sz="2400" smtClean="0">
                <a:cs typeface="Arial" charset="0"/>
              </a:rPr>
              <a:t>Requires LU code</a:t>
            </a:r>
          </a:p>
          <a:p>
            <a:pPr eaLnBrk="1" hangingPunct="1">
              <a:lnSpc>
                <a:spcPct val="115000"/>
              </a:lnSpc>
              <a:spcBef>
                <a:spcPct val="0"/>
              </a:spcBef>
              <a:buClr>
                <a:srgbClr val="000000"/>
              </a:buClr>
            </a:pPr>
            <a:endParaRPr lang="en-US" sz="2400" smtClean="0">
              <a:cs typeface="Arial" charset="0"/>
            </a:endParaRPr>
          </a:p>
          <a:p>
            <a:pPr eaLnBrk="1" hangingPunct="1">
              <a:lnSpc>
                <a:spcPct val="115000"/>
              </a:lnSpc>
              <a:spcBef>
                <a:spcPct val="0"/>
              </a:spcBef>
              <a:buClr>
                <a:srgbClr val="000000"/>
              </a:buClr>
            </a:pPr>
            <a:r>
              <a:rPr lang="en-US" sz="2400" smtClean="0">
                <a:cs typeface="Arial" charset="0"/>
              </a:rPr>
              <a:t>433: For the prevention of venous thromboembolic events in patients who have undergone elective </a:t>
            </a:r>
            <a:r>
              <a:rPr lang="en-US" sz="2400" smtClean="0">
                <a:solidFill>
                  <a:srgbClr val="FF0000"/>
                </a:solidFill>
                <a:cs typeface="Arial" charset="0"/>
              </a:rPr>
              <a:t>total knee replacement surgery.</a:t>
            </a:r>
          </a:p>
          <a:p>
            <a:pPr eaLnBrk="1" hangingPunct="1">
              <a:lnSpc>
                <a:spcPct val="115000"/>
              </a:lnSpc>
              <a:spcBef>
                <a:spcPct val="0"/>
              </a:spcBef>
              <a:buClr>
                <a:srgbClr val="000000"/>
              </a:buClr>
            </a:pPr>
            <a:endParaRPr lang="en-US" sz="2400" smtClean="0">
              <a:cs typeface="Arial" charset="0"/>
            </a:endParaRPr>
          </a:p>
          <a:p>
            <a:pPr eaLnBrk="1" hangingPunct="1">
              <a:lnSpc>
                <a:spcPct val="115000"/>
              </a:lnSpc>
              <a:spcBef>
                <a:spcPct val="0"/>
              </a:spcBef>
              <a:buClr>
                <a:srgbClr val="000000"/>
              </a:buClr>
            </a:pPr>
            <a:r>
              <a:rPr lang="en-US" sz="2400" smtClean="0">
                <a:cs typeface="Arial" charset="0"/>
              </a:rPr>
              <a:t>Note: Limited to 14 days of reimbursement in TKR. Limited to 1 claim in a 120 day period.</a:t>
            </a:r>
          </a:p>
          <a:p>
            <a:pPr eaLnBrk="1" hangingPunct="1">
              <a:lnSpc>
                <a:spcPct val="115000"/>
              </a:lnSpc>
              <a:spcBef>
                <a:spcPct val="0"/>
              </a:spcBef>
              <a:buClr>
                <a:srgbClr val="000000"/>
              </a:buClr>
            </a:pPr>
            <a:endParaRPr lang="en-US" sz="2400" smtClean="0">
              <a:cs typeface="Arial" charset="0"/>
            </a:endParaRPr>
          </a:p>
          <a:p>
            <a:pPr eaLnBrk="1" hangingPunct="1">
              <a:spcBef>
                <a:spcPct val="0"/>
              </a:spcBef>
              <a:buClr>
                <a:srgbClr val="000000"/>
              </a:buClr>
            </a:pPr>
            <a:endParaRPr lang="en-US" sz="1800" smtClean="0">
              <a:cs typeface="Arial" charset="0"/>
            </a:endParaRPr>
          </a:p>
          <a:p>
            <a:pPr eaLnBrk="1" hangingPunct="1">
              <a:spcBef>
                <a:spcPct val="0"/>
              </a:spcBef>
              <a:buClr>
                <a:srgbClr val="000000"/>
              </a:buClr>
            </a:pPr>
            <a:endParaRPr lang="en-US" sz="3000" smtClean="0">
              <a:cs typeface="Arial" charset="0"/>
            </a:endParaRPr>
          </a:p>
        </p:txBody>
      </p:sp>
      <p:sp>
        <p:nvSpPr>
          <p:cNvPr id="91139" name="Shape 230"/>
          <p:cNvSpPr txBox="1">
            <a:spLocks noChangeArrowheads="1"/>
          </p:cNvSpPr>
          <p:nvPr/>
        </p:nvSpPr>
        <p:spPr bwMode="auto">
          <a:xfrm>
            <a:off x="5080000" y="1974850"/>
            <a:ext cx="3725863" cy="4811713"/>
          </a:xfrm>
          <a:prstGeom prst="rect">
            <a:avLst/>
          </a:prstGeom>
          <a:noFill/>
          <a:ln w="9525">
            <a:noFill/>
            <a:miter lim="800000"/>
            <a:headEnd/>
            <a:tailEnd/>
          </a:ln>
        </p:spPr>
        <p:txBody>
          <a:bodyPr lIns="91425" tIns="91425" rIns="91425" bIns="91425"/>
          <a:lstStyle/>
          <a:p>
            <a:pPr>
              <a:lnSpc>
                <a:spcPct val="115000"/>
              </a:lnSpc>
              <a:buClr>
                <a:srgbClr val="000000"/>
              </a:buClr>
              <a:buSzPct val="46000"/>
              <a:buFont typeface="Arial" charset="0"/>
              <a:buNone/>
            </a:pPr>
            <a:r>
              <a:rPr lang="en-US" sz="2400">
                <a:latin typeface="Calibri" pitchFamily="34" charset="0"/>
              </a:rPr>
              <a:t>434: For the prevention of venous thromboembolic events in patients who have undergone elective </a:t>
            </a:r>
            <a:r>
              <a:rPr lang="en-US" sz="2400">
                <a:solidFill>
                  <a:srgbClr val="FF0000"/>
                </a:solidFill>
                <a:latin typeface="Calibri" pitchFamily="34" charset="0"/>
              </a:rPr>
              <a:t>total hip replacement.</a:t>
            </a:r>
          </a:p>
          <a:p>
            <a:pPr>
              <a:lnSpc>
                <a:spcPct val="115000"/>
              </a:lnSpc>
              <a:buClr>
                <a:srgbClr val="000000"/>
              </a:buClr>
              <a:buSzPct val="46000"/>
              <a:buFont typeface="Arial" charset="0"/>
              <a:buNone/>
            </a:pPr>
            <a:endParaRPr lang="en-US" sz="2400">
              <a:latin typeface="Calibri" pitchFamily="34" charset="0"/>
            </a:endParaRPr>
          </a:p>
          <a:p>
            <a:pPr>
              <a:lnSpc>
                <a:spcPct val="115000"/>
              </a:lnSpc>
              <a:buClr>
                <a:srgbClr val="000000"/>
              </a:buClr>
              <a:buSzPct val="46000"/>
              <a:buFont typeface="Arial" charset="0"/>
              <a:buNone/>
            </a:pPr>
            <a:r>
              <a:rPr lang="en-US" sz="2400">
                <a:latin typeface="Calibri" pitchFamily="34" charset="0"/>
              </a:rPr>
              <a:t>Note: Limited to 35 days of reimbursement in THR. Limited to1 claim in a 120 day period.</a:t>
            </a:r>
          </a:p>
        </p:txBody>
      </p:sp>
      <p:pic>
        <p:nvPicPr>
          <p:cNvPr id="91140" name="Picture 4" descr="http://i.imgur.com/qnePsaB.png"/>
          <p:cNvPicPr>
            <a:picLocks noChangeAspect="1" noChangeArrowheads="1"/>
          </p:cNvPicPr>
          <p:nvPr/>
        </p:nvPicPr>
        <p:blipFill>
          <a:blip r:embed="rId3"/>
          <a:srcRect/>
          <a:stretch>
            <a:fillRect/>
          </a:stretch>
        </p:blipFill>
        <p:spPr bwMode="auto">
          <a:xfrm>
            <a:off x="5943600" y="71438"/>
            <a:ext cx="2952750" cy="2065337"/>
          </a:xfrm>
          <a:prstGeom prst="rect">
            <a:avLst/>
          </a:prstGeom>
          <a:noFill/>
          <a:ln w="9525">
            <a:noFill/>
            <a:miter lim="800000"/>
            <a:headEnd/>
            <a:tailEnd/>
          </a:ln>
        </p:spPr>
      </p:pic>
      <p:sp>
        <p:nvSpPr>
          <p:cNvPr id="91142" name="Rectangle 6"/>
          <p:cNvSpPr>
            <a:spLocks noChangeArrowheads="1"/>
          </p:cNvSpPr>
          <p:nvPr/>
        </p:nvSpPr>
        <p:spPr bwMode="auto">
          <a:xfrm>
            <a:off x="4800600" y="6553200"/>
            <a:ext cx="396716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US"/>
              <a:t>https://www.healthinfo.moh.gov.on.ca/formulary/</a:t>
            </a: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hape 261"/>
          <p:cNvSpPr txBox="1">
            <a:spLocks noGrp="1"/>
          </p:cNvSpPr>
          <p:nvPr>
            <p:ph type="title"/>
          </p:nvPr>
        </p:nvSpPr>
        <p:spPr>
          <a:xfrm>
            <a:off x="457200" y="274638"/>
            <a:ext cx="8229600" cy="881062"/>
          </a:xfrm>
        </p:spPr>
        <p:txBody>
          <a:bodyPr/>
          <a:lstStyle/>
          <a:p>
            <a:pPr eaLnBrk="1" hangingPunct="1">
              <a:spcBef>
                <a:spcPct val="0"/>
              </a:spcBef>
              <a:buClr>
                <a:srgbClr val="000000"/>
              </a:buClr>
            </a:pPr>
            <a:r>
              <a:rPr lang="en-US" sz="3600" b="1" smtClean="0">
                <a:cs typeface="Arial" charset="0"/>
              </a:rPr>
              <a:t>Dosing Recommendations </a:t>
            </a:r>
          </a:p>
        </p:txBody>
      </p:sp>
      <p:sp>
        <p:nvSpPr>
          <p:cNvPr id="93186" name="Shape 262"/>
          <p:cNvSpPr txBox="1">
            <a:spLocks noGrp="1"/>
          </p:cNvSpPr>
          <p:nvPr>
            <p:ph type="body" idx="1"/>
          </p:nvPr>
        </p:nvSpPr>
        <p:spPr>
          <a:xfrm>
            <a:off x="457200" y="1077913"/>
            <a:ext cx="8229600" cy="4967287"/>
          </a:xfrm>
        </p:spPr>
        <p:txBody>
          <a:bodyPr/>
          <a:lstStyle/>
          <a:p>
            <a:pPr eaLnBrk="1" hangingPunct="1">
              <a:spcBef>
                <a:spcPct val="0"/>
              </a:spcBef>
              <a:buClr>
                <a:srgbClr val="000000"/>
              </a:buClr>
            </a:pPr>
            <a:r>
              <a:rPr lang="en-US" sz="2800" b="1" smtClean="0">
                <a:cs typeface="Arial" charset="0"/>
              </a:rPr>
              <a:t>Heparin </a:t>
            </a:r>
          </a:p>
          <a:p>
            <a:pPr eaLnBrk="1" hangingPunct="1">
              <a:spcBef>
                <a:spcPct val="0"/>
              </a:spcBef>
              <a:buClr>
                <a:srgbClr val="000000"/>
              </a:buClr>
              <a:buFontTx/>
              <a:buChar char="•"/>
            </a:pPr>
            <a:r>
              <a:rPr lang="en-US" sz="2800" smtClean="0">
                <a:cs typeface="Arial" charset="0"/>
              </a:rPr>
              <a:t>5000 units subQ BID-TID</a:t>
            </a:r>
          </a:p>
          <a:p>
            <a:pPr eaLnBrk="1" hangingPunct="1">
              <a:spcBef>
                <a:spcPct val="0"/>
              </a:spcBef>
              <a:buClr>
                <a:srgbClr val="000000"/>
              </a:buClr>
            </a:pPr>
            <a:endParaRPr lang="en-US" sz="2800" smtClean="0">
              <a:cs typeface="Arial" charset="0"/>
            </a:endParaRPr>
          </a:p>
          <a:p>
            <a:pPr eaLnBrk="1" hangingPunct="1">
              <a:spcBef>
                <a:spcPct val="0"/>
              </a:spcBef>
              <a:buClr>
                <a:srgbClr val="000000"/>
              </a:buClr>
            </a:pPr>
            <a:r>
              <a:rPr lang="en-US" sz="2800" b="1" smtClean="0">
                <a:cs typeface="Arial" charset="0"/>
              </a:rPr>
              <a:t>Lovenox</a:t>
            </a:r>
          </a:p>
          <a:p>
            <a:pPr eaLnBrk="1" hangingPunct="1">
              <a:spcBef>
                <a:spcPct val="0"/>
              </a:spcBef>
              <a:buClr>
                <a:srgbClr val="000000"/>
              </a:buClr>
              <a:buFont typeface="Arial" charset="0"/>
              <a:buChar char="●"/>
            </a:pPr>
            <a:r>
              <a:rPr lang="en-US" sz="2800" smtClean="0">
                <a:cs typeface="Arial" charset="0"/>
              </a:rPr>
              <a:t>40 mg SubQ daily</a:t>
            </a:r>
          </a:p>
          <a:p>
            <a:pPr eaLnBrk="1" hangingPunct="1">
              <a:spcBef>
                <a:spcPct val="0"/>
              </a:spcBef>
              <a:buClr>
                <a:srgbClr val="000000"/>
              </a:buClr>
              <a:buFont typeface="Arial" charset="0"/>
              <a:buChar char="●"/>
            </a:pPr>
            <a:r>
              <a:rPr lang="en-US" sz="2800" smtClean="0">
                <a:cs typeface="Arial" charset="0"/>
              </a:rPr>
              <a:t>30 mg SubQ daily if </a:t>
            </a:r>
          </a:p>
          <a:p>
            <a:pPr marL="914400" lvl="1" indent="-381000" eaLnBrk="1" hangingPunct="1">
              <a:spcBef>
                <a:spcPct val="0"/>
              </a:spcBef>
              <a:buClr>
                <a:srgbClr val="000000"/>
              </a:buClr>
              <a:buSzPct val="80000"/>
              <a:buFont typeface="Courier New" pitchFamily="49" charset="0"/>
              <a:buChar char="o"/>
            </a:pPr>
            <a:r>
              <a:rPr lang="en-US" sz="2400" smtClean="0">
                <a:latin typeface="Calibri" pitchFamily="34" charset="0"/>
                <a:ea typeface="Arial" charset="0"/>
                <a:cs typeface="Arial" charset="0"/>
              </a:rPr>
              <a:t>CrCl &lt;30 ml/min</a:t>
            </a:r>
          </a:p>
          <a:p>
            <a:pPr marL="914400" lvl="1" indent="-381000" eaLnBrk="1" hangingPunct="1">
              <a:spcBef>
                <a:spcPct val="0"/>
              </a:spcBef>
              <a:buClr>
                <a:srgbClr val="000000"/>
              </a:buClr>
              <a:buSzPct val="80000"/>
              <a:buFont typeface="Courier New" pitchFamily="49" charset="0"/>
              <a:buChar char="o"/>
            </a:pPr>
            <a:r>
              <a:rPr lang="en-US" sz="2400" smtClean="0">
                <a:latin typeface="Calibri" pitchFamily="34" charset="0"/>
                <a:ea typeface="Arial" charset="0"/>
                <a:cs typeface="Arial" charset="0"/>
              </a:rPr>
              <a:t>Weight &lt;40kg </a:t>
            </a:r>
          </a:p>
          <a:p>
            <a:pPr marL="914400" lvl="1" indent="-381000" eaLnBrk="1" hangingPunct="1">
              <a:spcBef>
                <a:spcPct val="0"/>
              </a:spcBef>
              <a:buClr>
                <a:srgbClr val="000000"/>
              </a:buClr>
              <a:buSzPct val="80000"/>
              <a:buFont typeface="Courier New" pitchFamily="49" charset="0"/>
              <a:buChar char="o"/>
            </a:pPr>
            <a:r>
              <a:rPr lang="en-US" sz="2400" smtClean="0">
                <a:latin typeface="Calibri" pitchFamily="34" charset="0"/>
                <a:ea typeface="Arial" charset="0"/>
                <a:cs typeface="Arial" charset="0"/>
              </a:rPr>
              <a:t>if post-cardiac surgery</a:t>
            </a:r>
          </a:p>
          <a:p>
            <a:pPr eaLnBrk="1" hangingPunct="1">
              <a:spcBef>
                <a:spcPct val="0"/>
              </a:spcBef>
              <a:buClr>
                <a:srgbClr val="000000"/>
              </a:buClr>
              <a:buFont typeface="Arial" charset="0"/>
              <a:buChar char="●"/>
            </a:pPr>
            <a:r>
              <a:rPr lang="en-US" sz="2800" smtClean="0">
                <a:cs typeface="Arial" charset="0"/>
              </a:rPr>
              <a:t>40 mg SubQ BID if </a:t>
            </a:r>
          </a:p>
          <a:p>
            <a:pPr marL="914400" lvl="1" indent="-381000" eaLnBrk="1" hangingPunct="1">
              <a:spcBef>
                <a:spcPct val="0"/>
              </a:spcBef>
              <a:buClr>
                <a:srgbClr val="000000"/>
              </a:buClr>
              <a:buSzPct val="80000"/>
              <a:buFont typeface="Courier New" pitchFamily="49" charset="0"/>
              <a:buChar char="o"/>
            </a:pPr>
            <a:r>
              <a:rPr lang="en-US" sz="2400" smtClean="0">
                <a:latin typeface="Calibri" pitchFamily="34" charset="0"/>
                <a:ea typeface="Arial" charset="0"/>
                <a:cs typeface="Arial" charset="0"/>
              </a:rPr>
              <a:t>Weight&gt;100 kg</a:t>
            </a:r>
          </a:p>
          <a:p>
            <a:pPr eaLnBrk="1" hangingPunct="1">
              <a:spcBef>
                <a:spcPct val="0"/>
              </a:spcBef>
              <a:buClr>
                <a:srgbClr val="000000"/>
              </a:buClr>
            </a:pPr>
            <a:endParaRPr lang="en-US" sz="2800" smtClean="0">
              <a:cs typeface="Arial" charset="0"/>
            </a:endParaRPr>
          </a:p>
          <a:p>
            <a:pPr eaLnBrk="1" hangingPunct="1">
              <a:spcBef>
                <a:spcPct val="0"/>
              </a:spcBef>
              <a:buClr>
                <a:srgbClr val="000000"/>
              </a:buClr>
            </a:pPr>
            <a:r>
              <a:rPr lang="en-US" sz="2800" b="1" smtClean="0">
                <a:cs typeface="Arial" charset="0"/>
              </a:rPr>
              <a:t>Xarelto/Apixaban- 10 mg daily/2.5 mg BID </a:t>
            </a:r>
            <a:r>
              <a:rPr lang="en-US" sz="2000" smtClean="0">
                <a:cs typeface="Arial" charset="0"/>
              </a:rPr>
              <a:t>(orthopedic)</a:t>
            </a:r>
          </a:p>
          <a:p>
            <a:pPr eaLnBrk="1" hangingPunct="1">
              <a:spcBef>
                <a:spcPct val="0"/>
              </a:spcBef>
              <a:buClr>
                <a:srgbClr val="000000"/>
              </a:buClr>
            </a:pPr>
            <a:endParaRPr lang="en-US" sz="2800" smtClean="0">
              <a:cs typeface="Arial" charset="0"/>
            </a:endParaRPr>
          </a:p>
        </p:txBody>
      </p:sp>
      <p:pic>
        <p:nvPicPr>
          <p:cNvPr id="93187" name="Picture 2" descr="http://www.ontariobariatricnetwork.ca/ModuleFile/HSN_logo.png?id=34"/>
          <p:cNvPicPr>
            <a:picLocks noChangeAspect="1" noChangeArrowheads="1"/>
          </p:cNvPicPr>
          <p:nvPr/>
        </p:nvPicPr>
        <p:blipFill>
          <a:blip r:embed="rId3"/>
          <a:srcRect/>
          <a:stretch>
            <a:fillRect/>
          </a:stretch>
        </p:blipFill>
        <p:spPr bwMode="auto">
          <a:xfrm>
            <a:off x="5638800" y="384175"/>
            <a:ext cx="3197225" cy="121602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hape 267"/>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Key Points</a:t>
            </a:r>
            <a:br>
              <a:rPr lang="en-US" sz="3600" b="1" smtClean="0">
                <a:cs typeface="Arial" charset="0"/>
              </a:rPr>
            </a:br>
            <a:r>
              <a:rPr lang="en-US" sz="3600" b="1" smtClean="0">
                <a:cs typeface="Arial" charset="0"/>
              </a:rPr>
              <a:t>We must ask ourselves</a:t>
            </a:r>
          </a:p>
        </p:txBody>
      </p:sp>
      <p:sp>
        <p:nvSpPr>
          <p:cNvPr id="95234" name="Shape 268"/>
          <p:cNvSpPr txBox="1">
            <a:spLocks noGrp="1"/>
          </p:cNvSpPr>
          <p:nvPr>
            <p:ph type="body" idx="1"/>
          </p:nvPr>
        </p:nvSpPr>
        <p:spPr>
          <a:xfrm>
            <a:off x="457200" y="1600200"/>
            <a:ext cx="8229600" cy="4967288"/>
          </a:xfrm>
        </p:spPr>
        <p:txBody>
          <a:bodyPr/>
          <a:lstStyle/>
          <a:p>
            <a:pPr marL="457200" indent="-419100" eaLnBrk="1" hangingPunct="1">
              <a:spcBef>
                <a:spcPct val="0"/>
              </a:spcBef>
              <a:buClr>
                <a:srgbClr val="000000"/>
              </a:buClr>
              <a:buFont typeface="Arial" charset="0"/>
              <a:buChar char="●"/>
            </a:pPr>
            <a:r>
              <a:rPr lang="en-US" sz="3000" smtClean="0">
                <a:cs typeface="Arial" charset="0"/>
              </a:rPr>
              <a:t>Is it indicated (or still indicated)?</a:t>
            </a:r>
          </a:p>
          <a:p>
            <a:pPr marL="457200" indent="-419100" eaLnBrk="1" hangingPunct="1">
              <a:spcBef>
                <a:spcPct val="0"/>
              </a:spcBef>
              <a:buClr>
                <a:srgbClr val="000000"/>
              </a:buClr>
              <a:buFont typeface="Arial" charset="0"/>
              <a:buChar char="●"/>
            </a:pPr>
            <a:r>
              <a:rPr lang="en-US" sz="3000" smtClean="0">
                <a:cs typeface="Arial" charset="0"/>
              </a:rPr>
              <a:t>Risk vs benefit</a:t>
            </a:r>
          </a:p>
          <a:p>
            <a:pPr marL="457200" indent="-419100" eaLnBrk="1" hangingPunct="1">
              <a:spcBef>
                <a:spcPct val="0"/>
              </a:spcBef>
              <a:buClr>
                <a:srgbClr val="000000"/>
              </a:buClr>
              <a:buFont typeface="Arial" charset="0"/>
              <a:buChar char="●"/>
            </a:pPr>
            <a:r>
              <a:rPr lang="en-US" sz="3000" smtClean="0">
                <a:cs typeface="Arial" charset="0"/>
              </a:rPr>
              <a:t>Duration (indication may no longer be there)</a:t>
            </a:r>
          </a:p>
        </p:txBody>
      </p:sp>
      <p:pic>
        <p:nvPicPr>
          <p:cNvPr id="95235" name="Shape 269"/>
          <p:cNvPicPr preferRelativeResize="0">
            <a:picLocks noChangeAspect="1" noChangeArrowheads="1"/>
          </p:cNvPicPr>
          <p:nvPr/>
        </p:nvPicPr>
        <p:blipFill>
          <a:blip r:embed="rId3"/>
          <a:srcRect/>
          <a:stretch>
            <a:fillRect/>
          </a:stretch>
        </p:blipFill>
        <p:spPr bwMode="auto">
          <a:xfrm>
            <a:off x="3302000" y="3430588"/>
            <a:ext cx="3111500" cy="29146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hape 280"/>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Your Role</a:t>
            </a:r>
          </a:p>
        </p:txBody>
      </p:sp>
      <p:sp>
        <p:nvSpPr>
          <p:cNvPr id="93186" name="Shape 281"/>
          <p:cNvSpPr txBox="1">
            <a:spLocks noGrp="1"/>
          </p:cNvSpPr>
          <p:nvPr>
            <p:ph type="body" idx="1"/>
          </p:nvPr>
        </p:nvSpPr>
        <p:spPr>
          <a:xfrm>
            <a:off x="457200" y="1600200"/>
            <a:ext cx="8229600" cy="4967288"/>
          </a:xfrm>
        </p:spPr>
        <p:txBody>
          <a:bodyPr/>
          <a:lstStyle/>
          <a:p>
            <a:pPr eaLnBrk="1" hangingPunct="1">
              <a:spcBef>
                <a:spcPct val="0"/>
              </a:spcBef>
              <a:buClr>
                <a:srgbClr val="000000"/>
              </a:buClr>
              <a:defRPr/>
            </a:pPr>
            <a:r>
              <a:rPr lang="en-CA" sz="3000" dirty="0" smtClean="0">
                <a:cs typeface="Arial" charset="0"/>
              </a:rPr>
              <a:t>	Pharmaceutical opinion to discontinue 	</a:t>
            </a:r>
            <a:r>
              <a:rPr lang="en-CA" sz="3000" dirty="0" err="1" smtClean="0">
                <a:cs typeface="Arial" charset="0"/>
              </a:rPr>
              <a:t>Lovenox</a:t>
            </a:r>
            <a:endParaRPr lang="en-CA" sz="3000" dirty="0" smtClean="0">
              <a:cs typeface="Arial" charset="0"/>
            </a:endParaRPr>
          </a:p>
          <a:p>
            <a:pPr eaLnBrk="1" hangingPunct="1">
              <a:spcBef>
                <a:spcPct val="0"/>
              </a:spcBef>
              <a:buClr>
                <a:srgbClr val="000000"/>
              </a:buClr>
              <a:defRPr/>
            </a:pPr>
            <a:endParaRPr lang="en-CA" sz="3000" dirty="0" smtClean="0">
              <a:cs typeface="Arial" charset="0"/>
            </a:endParaRPr>
          </a:p>
          <a:p>
            <a:pPr marL="457200" indent="-457200" eaLnBrk="1" hangingPunct="1">
              <a:spcBef>
                <a:spcPct val="0"/>
              </a:spcBef>
              <a:buClr>
                <a:srgbClr val="000000"/>
              </a:buClr>
              <a:buFont typeface="Arial" panose="020B0604020202020204" pitchFamily="34" charset="0"/>
              <a:buChar char="•"/>
              <a:defRPr/>
            </a:pPr>
            <a:r>
              <a:rPr lang="en-CA" sz="3000" dirty="0" smtClean="0">
                <a:cs typeface="Arial" charset="0"/>
              </a:rPr>
              <a:t>	Risk of bleeds</a:t>
            </a:r>
          </a:p>
          <a:p>
            <a:pPr marL="457200" indent="-457200" eaLnBrk="1" hangingPunct="1">
              <a:spcBef>
                <a:spcPct val="0"/>
              </a:spcBef>
              <a:buClr>
                <a:srgbClr val="000000"/>
              </a:buClr>
              <a:buFont typeface="Arial" panose="020B0604020202020204" pitchFamily="34" charset="0"/>
              <a:buChar char="•"/>
              <a:defRPr/>
            </a:pPr>
            <a:r>
              <a:rPr lang="en-CA" sz="3000" dirty="0" smtClean="0">
                <a:cs typeface="Arial" charset="0"/>
              </a:rPr>
              <a:t>	</a:t>
            </a:r>
            <a:r>
              <a:rPr lang="en-CA" sz="3000" dirty="0">
                <a:cs typeface="Arial" charset="0"/>
              </a:rPr>
              <a:t>Indication/Contraindications</a:t>
            </a:r>
          </a:p>
          <a:p>
            <a:pPr marL="457200" indent="-457200" eaLnBrk="1" hangingPunct="1">
              <a:spcBef>
                <a:spcPct val="0"/>
              </a:spcBef>
              <a:buClr>
                <a:srgbClr val="000000"/>
              </a:buClr>
              <a:buFont typeface="Arial" panose="020B0604020202020204" pitchFamily="34" charset="0"/>
              <a:buChar char="•"/>
              <a:defRPr/>
            </a:pPr>
            <a:r>
              <a:rPr lang="en-CA" sz="3000" dirty="0" smtClean="0">
                <a:cs typeface="Arial" charset="0"/>
              </a:rPr>
              <a:t>	Cost</a:t>
            </a:r>
          </a:p>
          <a:p>
            <a:pPr marL="457200" indent="-457200" eaLnBrk="1" hangingPunct="1">
              <a:spcBef>
                <a:spcPct val="0"/>
              </a:spcBef>
              <a:buClr>
                <a:srgbClr val="000000"/>
              </a:buClr>
              <a:buFont typeface="Arial" panose="020B0604020202020204" pitchFamily="34" charset="0"/>
              <a:buChar char="•"/>
              <a:defRPr/>
            </a:pPr>
            <a:r>
              <a:rPr lang="en-CA" sz="3000" dirty="0" smtClean="0">
                <a:cs typeface="Arial" charset="0"/>
              </a:rPr>
              <a:t>	Patient injection  </a:t>
            </a:r>
            <a:r>
              <a:rPr lang="en-CA" sz="3000" dirty="0" smtClean="0">
                <a:cs typeface="Arial" charset="0"/>
                <a:sym typeface="Wingdings" pitchFamily="2" charset="2"/>
              </a:rPr>
              <a:t></a:t>
            </a:r>
            <a:endParaRPr lang="en-CA" sz="3000" dirty="0" smtClean="0">
              <a:cs typeface="Arial" charset="0"/>
            </a:endParaRPr>
          </a:p>
          <a:p>
            <a:pPr eaLnBrk="1" hangingPunct="1">
              <a:spcBef>
                <a:spcPct val="0"/>
              </a:spcBef>
              <a:buClr>
                <a:srgbClr val="000000"/>
              </a:buClr>
              <a:defRPr/>
            </a:pPr>
            <a:r>
              <a:rPr lang="en-CA" sz="3000" dirty="0" smtClean="0">
                <a:cs typeface="Arial" charset="0"/>
              </a:rPr>
              <a:t>	</a:t>
            </a:r>
          </a:p>
          <a:p>
            <a:pPr eaLnBrk="1" hangingPunct="1">
              <a:spcBef>
                <a:spcPct val="0"/>
              </a:spcBef>
              <a:buClr>
                <a:srgbClr val="000000"/>
              </a:buClr>
              <a:defRPr/>
            </a:pPr>
            <a:r>
              <a:rPr lang="en-CA" sz="3000" dirty="0" smtClean="0">
                <a:cs typeface="Arial" charset="0"/>
              </a:rPr>
              <a:t>Assess for indication and duration.</a:t>
            </a:r>
          </a:p>
        </p:txBody>
      </p:sp>
      <p:pic>
        <p:nvPicPr>
          <p:cNvPr id="97283" name="Picture 2" descr="https://upload.wikimedia.org/wikipedia/en/thumb/d/d2/Toonie_-_front.png/220px-Toonie_-_front.png"/>
          <p:cNvPicPr>
            <a:picLocks noChangeAspect="1" noChangeArrowheads="1"/>
          </p:cNvPicPr>
          <p:nvPr/>
        </p:nvPicPr>
        <p:blipFill>
          <a:blip r:embed="rId3"/>
          <a:srcRect/>
          <a:stretch>
            <a:fillRect/>
          </a:stretch>
        </p:blipFill>
        <p:spPr bwMode="auto">
          <a:xfrm>
            <a:off x="304800" y="1733550"/>
            <a:ext cx="1066800" cy="10477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2"/>
          <p:cNvSpPr txBox="1">
            <a:spLocks noGrp="1"/>
          </p:cNvSpPr>
          <p:nvPr>
            <p:ph type="title"/>
          </p:nvPr>
        </p:nvSpPr>
        <p:spPr/>
        <p:txBody>
          <a:bodyPr/>
          <a:lstStyle/>
          <a:p>
            <a:r>
              <a:rPr lang="en-CA" sz="3600" b="1" smtClean="0">
                <a:cs typeface="Arial" charset="0"/>
              </a:rPr>
              <a:t>Summary: Who might need VTE prophylaxis on discharge?</a:t>
            </a:r>
            <a:endParaRPr lang="en-US" sz="3600" b="1" smtClean="0">
              <a:cs typeface="Arial" charset="0"/>
            </a:endParaRPr>
          </a:p>
        </p:txBody>
      </p:sp>
      <p:sp>
        <p:nvSpPr>
          <p:cNvPr id="106499" name="Text Box 3"/>
          <p:cNvSpPr txBox="1">
            <a:spLocks noGrp="1"/>
          </p:cNvSpPr>
          <p:nvPr>
            <p:ph type="body" idx="1"/>
          </p:nvPr>
        </p:nvSpPr>
        <p:spPr>
          <a:xfrm>
            <a:off x="3505200" y="1465263"/>
            <a:ext cx="5486400" cy="4967287"/>
          </a:xfrm>
        </p:spPr>
        <p:txBody>
          <a:bodyPr/>
          <a:lstStyle/>
          <a:p>
            <a:pPr marL="342900" indent="-342900">
              <a:buFont typeface="Arial" panose="020B0604020202020204" pitchFamily="34" charset="0"/>
              <a:buChar char="•"/>
              <a:defRPr/>
            </a:pPr>
            <a:r>
              <a:rPr lang="en-CA" sz="3200" dirty="0" smtClean="0">
                <a:cs typeface="Arial" charset="0"/>
              </a:rPr>
              <a:t>Hip/Knee</a:t>
            </a:r>
          </a:p>
          <a:p>
            <a:pPr marL="342900" indent="-342900">
              <a:buFont typeface="Arial" panose="020B0604020202020204" pitchFamily="34" charset="0"/>
              <a:buChar char="•"/>
              <a:defRPr/>
            </a:pPr>
            <a:r>
              <a:rPr lang="en-CA" sz="3200" dirty="0" smtClean="0">
                <a:cs typeface="Arial" charset="0"/>
              </a:rPr>
              <a:t>Just had a baby!</a:t>
            </a:r>
          </a:p>
          <a:p>
            <a:pPr marL="342900" indent="-342900">
              <a:buFont typeface="Arial" panose="020B0604020202020204" pitchFamily="34" charset="0"/>
              <a:buChar char="•"/>
              <a:defRPr/>
            </a:pPr>
            <a:r>
              <a:rPr lang="en-CA" sz="3200" dirty="0" smtClean="0">
                <a:cs typeface="Arial" charset="0"/>
              </a:rPr>
              <a:t>Cancer</a:t>
            </a:r>
          </a:p>
          <a:p>
            <a:pPr>
              <a:defRPr/>
            </a:pPr>
            <a:endParaRPr lang="en-CA" sz="3200" dirty="0">
              <a:cs typeface="Arial" charset="0"/>
            </a:endParaRPr>
          </a:p>
          <a:p>
            <a:pPr>
              <a:defRPr/>
            </a:pPr>
            <a:endParaRPr lang="en-CA" sz="3200" dirty="0" smtClean="0">
              <a:cs typeface="Arial" charset="0"/>
            </a:endParaRPr>
          </a:p>
          <a:p>
            <a:pPr>
              <a:defRPr/>
            </a:pPr>
            <a:r>
              <a:rPr lang="en-CA" sz="3200" dirty="0" smtClean="0">
                <a:cs typeface="Arial" charset="0"/>
              </a:rPr>
              <a:t>Nursing home:</a:t>
            </a:r>
          </a:p>
          <a:p>
            <a:pPr>
              <a:defRPr/>
            </a:pPr>
            <a:r>
              <a:rPr lang="en-CA" sz="3200" dirty="0" smtClean="0">
                <a:cs typeface="Arial" charset="0"/>
              </a:rPr>
              <a:t>Not indicated unless other risk factors!</a:t>
            </a:r>
            <a:endParaRPr lang="en-US" sz="3200" dirty="0" smtClean="0">
              <a:cs typeface="Arial" charset="0"/>
            </a:endParaRPr>
          </a:p>
        </p:txBody>
      </p:sp>
      <p:pic>
        <p:nvPicPr>
          <p:cNvPr id="99331" name="Picture 2" descr="http://www.pianohelp.net/pictures/Avril%20Lavigne%20Complicated.jpg"/>
          <p:cNvPicPr>
            <a:picLocks noChangeAspect="1" noChangeArrowheads="1"/>
          </p:cNvPicPr>
          <p:nvPr/>
        </p:nvPicPr>
        <p:blipFill>
          <a:blip r:embed="rId2"/>
          <a:srcRect/>
          <a:stretch>
            <a:fillRect/>
          </a:stretch>
        </p:blipFill>
        <p:spPr bwMode="auto">
          <a:xfrm>
            <a:off x="457200" y="3543300"/>
            <a:ext cx="2743200" cy="26860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hape 286"/>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Counselling</a:t>
            </a:r>
          </a:p>
        </p:txBody>
      </p:sp>
      <p:sp>
        <p:nvSpPr>
          <p:cNvPr id="287" name="Shape 287"/>
          <p:cNvSpPr txBox="1">
            <a:spLocks noGrp="1"/>
          </p:cNvSpPr>
          <p:nvPr>
            <p:ph type="body" idx="1"/>
          </p:nvPr>
        </p:nvSpPr>
        <p:spPr>
          <a:xfrm>
            <a:off x="457200" y="1600200"/>
            <a:ext cx="8229600" cy="4967288"/>
          </a:xfrm>
        </p:spPr>
        <p:txBody>
          <a:bodyPr>
            <a:noAutofit/>
          </a:bodyPr>
          <a:lstStyle/>
          <a:p>
            <a:pPr eaLnBrk="1" fontAlgn="auto" hangingPunct="1">
              <a:spcAft>
                <a:spcPts val="0"/>
              </a:spcAft>
              <a:buClr>
                <a:schemeClr val="dk1"/>
              </a:buClr>
              <a:buSzPct val="100000"/>
              <a:defRPr/>
            </a:pPr>
            <a:r>
              <a:rPr lang="en" sz="3000" dirty="0" smtClean="0">
                <a:solidFill>
                  <a:schemeClr val="dk1"/>
                </a:solidFill>
                <a:sym typeface="Arial"/>
              </a:rPr>
              <a:t>Xarelto/Apixaban</a:t>
            </a:r>
          </a:p>
          <a:p>
            <a:pPr eaLnBrk="1" fontAlgn="auto" hangingPunct="1">
              <a:spcAft>
                <a:spcPts val="0"/>
              </a:spcAft>
              <a:buClr>
                <a:schemeClr val="dk1"/>
              </a:buClr>
              <a:buSzPct val="100000"/>
              <a:defRPr/>
            </a:pPr>
            <a:endParaRPr lang="en" sz="3000" dirty="0">
              <a:solidFill>
                <a:schemeClr val="dk1"/>
              </a:solidFill>
              <a:sym typeface="Arial"/>
            </a:endParaRPr>
          </a:p>
          <a:p>
            <a:pPr marL="457200" indent="-419100" eaLnBrk="1" fontAlgn="auto" hangingPunct="1">
              <a:spcAft>
                <a:spcPts val="0"/>
              </a:spcAft>
              <a:buClr>
                <a:schemeClr val="dk1"/>
              </a:buClr>
              <a:buSzPct val="100000"/>
              <a:buFont typeface="Arial"/>
              <a:buChar char="●"/>
              <a:defRPr/>
            </a:pPr>
            <a:r>
              <a:rPr lang="en" sz="3000" dirty="0" smtClean="0">
                <a:solidFill>
                  <a:schemeClr val="dk1"/>
                </a:solidFill>
                <a:sym typeface="Arial"/>
              </a:rPr>
              <a:t>Adherence: Importance </a:t>
            </a:r>
            <a:r>
              <a:rPr lang="en" sz="3000" dirty="0">
                <a:solidFill>
                  <a:schemeClr val="dk1"/>
                </a:solidFill>
                <a:sym typeface="Arial"/>
              </a:rPr>
              <a:t>and </a:t>
            </a:r>
            <a:r>
              <a:rPr lang="en" sz="3000" dirty="0" smtClean="0">
                <a:solidFill>
                  <a:schemeClr val="dk1"/>
                </a:solidFill>
                <a:sym typeface="Arial"/>
              </a:rPr>
              <a:t>reason</a:t>
            </a:r>
          </a:p>
          <a:p>
            <a:pPr marL="38100" lvl="1" eaLnBrk="1" fontAlgn="auto" hangingPunct="1">
              <a:spcAft>
                <a:spcPts val="0"/>
              </a:spcAft>
              <a:buClr>
                <a:schemeClr val="dk1"/>
              </a:buClr>
              <a:buSzPct val="100000"/>
              <a:defRPr/>
            </a:pPr>
            <a:endParaRPr lang="en" sz="2400" dirty="0">
              <a:solidFill>
                <a:schemeClr val="dk1"/>
              </a:solidFill>
              <a:latin typeface="Calibri" pitchFamily="34" charset="0"/>
              <a:sym typeface="Arial"/>
            </a:endParaRPr>
          </a:p>
          <a:p>
            <a:pPr marL="38100" lvl="1" eaLnBrk="1" fontAlgn="auto" hangingPunct="1">
              <a:spcAft>
                <a:spcPts val="0"/>
              </a:spcAft>
              <a:buClr>
                <a:schemeClr val="dk1"/>
              </a:buClr>
              <a:buSzPct val="100000"/>
              <a:defRPr/>
            </a:pPr>
            <a:r>
              <a:rPr lang="en" sz="2400" dirty="0" smtClean="0">
                <a:solidFill>
                  <a:schemeClr val="dk1"/>
                </a:solidFill>
                <a:latin typeface="Calibri" pitchFamily="34" charset="0"/>
                <a:sym typeface="Arial"/>
              </a:rPr>
              <a:t>	e.g. 40-60% VTE in patients with hip/knee surgery </a:t>
            </a:r>
          </a:p>
          <a:p>
            <a:pPr marL="38100" lvl="1" eaLnBrk="1" fontAlgn="auto" hangingPunct="1">
              <a:spcAft>
                <a:spcPts val="0"/>
              </a:spcAft>
              <a:buClr>
                <a:schemeClr val="dk1"/>
              </a:buClr>
              <a:buSzPct val="100000"/>
              <a:defRPr/>
            </a:pPr>
            <a:endParaRPr lang="en" sz="2400" dirty="0" smtClean="0">
              <a:solidFill>
                <a:schemeClr val="dk1"/>
              </a:solidFill>
              <a:latin typeface="Calibri" pitchFamily="34" charset="0"/>
              <a:sym typeface="Arial"/>
            </a:endParaRPr>
          </a:p>
          <a:p>
            <a:pPr marL="457200" indent="-419100" eaLnBrk="1" fontAlgn="auto" hangingPunct="1">
              <a:spcAft>
                <a:spcPts val="0"/>
              </a:spcAft>
              <a:buClr>
                <a:schemeClr val="dk1"/>
              </a:buClr>
              <a:buSzPct val="100000"/>
              <a:buFont typeface="Arial"/>
              <a:buChar char="●"/>
              <a:defRPr/>
            </a:pPr>
            <a:r>
              <a:rPr lang="en" sz="3000" dirty="0" smtClean="0">
                <a:solidFill>
                  <a:schemeClr val="dk1"/>
                </a:solidFill>
                <a:sym typeface="Arial"/>
              </a:rPr>
              <a:t>Same </a:t>
            </a:r>
            <a:r>
              <a:rPr lang="en" sz="3000" dirty="0">
                <a:solidFill>
                  <a:schemeClr val="dk1"/>
                </a:solidFill>
                <a:sym typeface="Arial"/>
              </a:rPr>
              <a:t>time each </a:t>
            </a:r>
            <a:r>
              <a:rPr lang="en" sz="3000" dirty="0" smtClean="0">
                <a:solidFill>
                  <a:schemeClr val="dk1"/>
                </a:solidFill>
                <a:sym typeface="Arial"/>
              </a:rPr>
              <a:t>day</a:t>
            </a:r>
          </a:p>
          <a:p>
            <a:pPr marL="38100" eaLnBrk="1" fontAlgn="auto" hangingPunct="1">
              <a:spcAft>
                <a:spcPts val="0"/>
              </a:spcAft>
              <a:buClr>
                <a:schemeClr val="dk1"/>
              </a:buClr>
              <a:buSzPct val="100000"/>
              <a:defRPr/>
            </a:pPr>
            <a:endParaRPr lang="en" sz="3000" dirty="0">
              <a:solidFill>
                <a:schemeClr val="dk1"/>
              </a:solidFill>
              <a:sym typeface="Arial"/>
            </a:endParaRPr>
          </a:p>
          <a:p>
            <a:pPr marL="457200" indent="-419100" eaLnBrk="1" fontAlgn="auto" hangingPunct="1">
              <a:spcAft>
                <a:spcPts val="0"/>
              </a:spcAft>
              <a:buClr>
                <a:schemeClr val="dk1"/>
              </a:buClr>
              <a:buSzPct val="100000"/>
              <a:buFont typeface="Arial"/>
              <a:buChar char="●"/>
              <a:defRPr/>
            </a:pPr>
            <a:r>
              <a:rPr lang="en" sz="3000" dirty="0">
                <a:solidFill>
                  <a:schemeClr val="dk1"/>
                </a:solidFill>
                <a:sym typeface="Arial"/>
              </a:rPr>
              <a:t>Monitor for bleeds</a:t>
            </a:r>
          </a:p>
          <a:p>
            <a:pPr eaLnBrk="1" fontAlgn="auto" hangingPunct="1">
              <a:spcAft>
                <a:spcPts val="0"/>
              </a:spcAft>
              <a:buClr>
                <a:schemeClr val="dk1"/>
              </a:buClr>
              <a:buSzPct val="100000"/>
              <a:defRPr/>
            </a:pPr>
            <a:endParaRPr sz="3000" dirty="0">
              <a:solidFill>
                <a:schemeClr val="dk1"/>
              </a:solidFill>
              <a:sym typeface="Arial"/>
            </a:endParaRPr>
          </a:p>
        </p:txBody>
      </p:sp>
      <p:pic>
        <p:nvPicPr>
          <p:cNvPr id="100355" name="Picture 2" descr="http://40.media.tumblr.com/4d1ee54e0bb65c5e80777a56852f8bb8/tumblr_inline_nlvsdfqmdX1sxb50g_400.png"/>
          <p:cNvPicPr>
            <a:picLocks noChangeAspect="1" noChangeArrowheads="1"/>
          </p:cNvPicPr>
          <p:nvPr/>
        </p:nvPicPr>
        <p:blipFill>
          <a:blip r:embed="rId3"/>
          <a:srcRect/>
          <a:stretch>
            <a:fillRect/>
          </a:stretch>
        </p:blipFill>
        <p:spPr bwMode="auto">
          <a:xfrm>
            <a:off x="3429000" y="228600"/>
            <a:ext cx="2667000" cy="1428750"/>
          </a:xfrm>
          <a:prstGeom prst="rect">
            <a:avLst/>
          </a:prstGeom>
          <a:noFill/>
          <a:ln w="9525">
            <a:noFill/>
            <a:miter lim="800000"/>
            <a:headEnd/>
            <a:tailEnd/>
          </a:ln>
        </p:spPr>
      </p:pic>
      <p:pic>
        <p:nvPicPr>
          <p:cNvPr id="100356" name="Picture 4" descr="https://www.pfizer.no/sites/default/files/helsepersonell/pictureshcp/4850_eliquis%20logo-small.png"/>
          <p:cNvPicPr>
            <a:picLocks noChangeAspect="1" noChangeArrowheads="1"/>
          </p:cNvPicPr>
          <p:nvPr/>
        </p:nvPicPr>
        <p:blipFill>
          <a:blip r:embed="rId4"/>
          <a:srcRect/>
          <a:stretch>
            <a:fillRect/>
          </a:stretch>
        </p:blipFill>
        <p:spPr bwMode="auto">
          <a:xfrm>
            <a:off x="6096000" y="228600"/>
            <a:ext cx="2541588" cy="141128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hape 292"/>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Counselling Lovenox Injections</a:t>
            </a:r>
          </a:p>
        </p:txBody>
      </p:sp>
      <p:pic>
        <p:nvPicPr>
          <p:cNvPr id="102402" name="Shape 294"/>
          <p:cNvPicPr preferRelativeResize="0">
            <a:picLocks noChangeAspect="1" noChangeArrowheads="1"/>
          </p:cNvPicPr>
          <p:nvPr/>
        </p:nvPicPr>
        <p:blipFill>
          <a:blip r:embed="rId3"/>
          <a:srcRect/>
          <a:stretch>
            <a:fillRect/>
          </a:stretch>
        </p:blipFill>
        <p:spPr bwMode="auto">
          <a:xfrm>
            <a:off x="-304800" y="1609725"/>
            <a:ext cx="5638800" cy="3697288"/>
          </a:xfrm>
          <a:prstGeom prst="rect">
            <a:avLst/>
          </a:prstGeom>
          <a:noFill/>
          <a:ln w="9525">
            <a:noFill/>
            <a:miter lim="800000"/>
            <a:headEnd/>
            <a:tailEnd/>
          </a:ln>
        </p:spPr>
      </p:pic>
      <p:pic>
        <p:nvPicPr>
          <p:cNvPr id="102403" name="Picture 2" descr="http://www.winthropus.com/Images/products/dose_enoxaparin_30mg.jpg"/>
          <p:cNvPicPr>
            <a:picLocks noChangeAspect="1" noChangeArrowheads="1"/>
          </p:cNvPicPr>
          <p:nvPr/>
        </p:nvPicPr>
        <p:blipFill>
          <a:blip r:embed="rId4"/>
          <a:srcRect/>
          <a:stretch>
            <a:fillRect/>
          </a:stretch>
        </p:blipFill>
        <p:spPr bwMode="auto">
          <a:xfrm>
            <a:off x="5138738" y="1609725"/>
            <a:ext cx="4157662" cy="1887538"/>
          </a:xfrm>
          <a:prstGeom prst="rect">
            <a:avLst/>
          </a:prstGeom>
          <a:noFill/>
          <a:ln w="9525">
            <a:noFill/>
            <a:miter lim="800000"/>
            <a:headEnd/>
            <a:tailEnd/>
          </a:ln>
        </p:spPr>
      </p:pic>
      <p:pic>
        <p:nvPicPr>
          <p:cNvPr id="102404" name="Picture 4" descr="http://www.winthropus.com/Images/products/dose_enoxaparin_40mg.jpg"/>
          <p:cNvPicPr>
            <a:picLocks noChangeAspect="1" noChangeArrowheads="1"/>
          </p:cNvPicPr>
          <p:nvPr/>
        </p:nvPicPr>
        <p:blipFill>
          <a:blip r:embed="rId5"/>
          <a:srcRect/>
          <a:stretch>
            <a:fillRect/>
          </a:stretch>
        </p:blipFill>
        <p:spPr bwMode="auto">
          <a:xfrm>
            <a:off x="5334000" y="3497263"/>
            <a:ext cx="3962400" cy="18097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Shape 301"/>
          <p:cNvPicPr preferRelativeResize="0">
            <a:picLocks noChangeAspect="1" noChangeArrowheads="1"/>
          </p:cNvPicPr>
          <p:nvPr/>
        </p:nvPicPr>
        <p:blipFill>
          <a:blip r:embed="rId3"/>
          <a:srcRect/>
          <a:stretch>
            <a:fillRect/>
          </a:stretch>
        </p:blipFill>
        <p:spPr bwMode="auto">
          <a:xfrm>
            <a:off x="990600" y="-15875"/>
            <a:ext cx="6943725" cy="6858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hape 318"/>
          <p:cNvSpPr txBox="1">
            <a:spLocks noGrp="1"/>
          </p:cNvSpPr>
          <p:nvPr>
            <p:ph type="title"/>
          </p:nvPr>
        </p:nvSpPr>
        <p:spPr>
          <a:xfrm>
            <a:off x="304800" y="1630363"/>
            <a:ext cx="5257800" cy="1706562"/>
          </a:xfrm>
        </p:spPr>
        <p:txBody>
          <a:bodyPr/>
          <a:lstStyle/>
          <a:p>
            <a:pPr eaLnBrk="1" hangingPunct="1">
              <a:spcBef>
                <a:spcPct val="0"/>
              </a:spcBef>
              <a:buClr>
                <a:srgbClr val="000000"/>
              </a:buClr>
            </a:pPr>
            <a:r>
              <a:rPr lang="en-US" sz="4000" b="1" smtClean="0">
                <a:cs typeface="Arial" charset="0"/>
              </a:rPr>
              <a:t>Questions? </a:t>
            </a:r>
          </a:p>
        </p:txBody>
      </p:sp>
      <p:pic>
        <p:nvPicPr>
          <p:cNvPr id="106498" name="Picture 2" descr="http://oyster.ignimgs.com/wordpress/stg.ign.com/2014/08/PUB-101.jpg"/>
          <p:cNvPicPr>
            <a:picLocks noChangeAspect="1" noChangeArrowheads="1"/>
          </p:cNvPicPr>
          <p:nvPr/>
        </p:nvPicPr>
        <p:blipFill>
          <a:blip r:embed="rId3"/>
          <a:srcRect/>
          <a:stretch>
            <a:fillRect/>
          </a:stretch>
        </p:blipFill>
        <p:spPr bwMode="auto">
          <a:xfrm>
            <a:off x="3276600" y="990600"/>
            <a:ext cx="5867400" cy="469423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54"/>
          <p:cNvSpPr txBox="1">
            <a:spLocks noGrp="1"/>
          </p:cNvSpPr>
          <p:nvPr>
            <p:ph type="title"/>
          </p:nvPr>
        </p:nvSpPr>
        <p:spPr>
          <a:xfrm>
            <a:off x="457200" y="274638"/>
            <a:ext cx="8229600" cy="715962"/>
          </a:xfrm>
        </p:spPr>
        <p:txBody>
          <a:bodyPr/>
          <a:lstStyle/>
          <a:p>
            <a:pPr algn="ctr" eaLnBrk="1" hangingPunct="1">
              <a:spcBef>
                <a:spcPct val="0"/>
              </a:spcBef>
              <a:buClr>
                <a:srgbClr val="000000"/>
              </a:buClr>
            </a:pPr>
            <a:r>
              <a:rPr lang="en-US" sz="4000" b="1" smtClean="0">
                <a:cs typeface="Arial" charset="0"/>
              </a:rPr>
              <a:t>Outline	</a:t>
            </a:r>
          </a:p>
        </p:txBody>
      </p:sp>
      <p:sp>
        <p:nvSpPr>
          <p:cNvPr id="19458" name="Shape 55"/>
          <p:cNvSpPr txBox="1">
            <a:spLocks noGrp="1"/>
          </p:cNvSpPr>
          <p:nvPr>
            <p:ph type="body" idx="1"/>
          </p:nvPr>
        </p:nvSpPr>
        <p:spPr>
          <a:xfrm>
            <a:off x="1143000" y="838200"/>
            <a:ext cx="7543800" cy="4967288"/>
          </a:xfrm>
        </p:spPr>
        <p:txBody>
          <a:bodyPr/>
          <a:lstStyle/>
          <a:p>
            <a:pPr eaLnBrk="1" hangingPunct="1">
              <a:lnSpc>
                <a:spcPct val="90000"/>
              </a:lnSpc>
              <a:spcBef>
                <a:spcPct val="0"/>
              </a:spcBef>
              <a:buClr>
                <a:srgbClr val="000000"/>
              </a:buClr>
              <a:buFontTx/>
              <a:buChar char="•"/>
            </a:pPr>
            <a:r>
              <a:rPr lang="en-CA" sz="3200" smtClean="0">
                <a:cs typeface="Arial" charset="0"/>
              </a:rPr>
              <a:t>Reason for VTE prophylaxis</a:t>
            </a:r>
          </a:p>
          <a:p>
            <a:pPr eaLnBrk="1" hangingPunct="1">
              <a:lnSpc>
                <a:spcPct val="90000"/>
              </a:lnSpc>
              <a:spcBef>
                <a:spcPct val="0"/>
              </a:spcBef>
              <a:buClr>
                <a:srgbClr val="000000"/>
              </a:buClr>
              <a:buFontTx/>
              <a:buChar char="•"/>
            </a:pPr>
            <a:endParaRPr lang="en-CA" sz="3200" smtClean="0">
              <a:cs typeface="Arial" charset="0"/>
            </a:endParaRPr>
          </a:p>
          <a:p>
            <a:pPr eaLnBrk="1" hangingPunct="1">
              <a:lnSpc>
                <a:spcPct val="90000"/>
              </a:lnSpc>
              <a:spcBef>
                <a:spcPct val="0"/>
              </a:spcBef>
              <a:buClr>
                <a:srgbClr val="000000"/>
              </a:buClr>
              <a:buFontTx/>
              <a:buChar char="•"/>
            </a:pPr>
            <a:r>
              <a:rPr lang="en-CA" sz="3200" smtClean="0">
                <a:cs typeface="Arial" charset="0"/>
              </a:rPr>
              <a:t>Indication</a:t>
            </a:r>
          </a:p>
          <a:p>
            <a:pPr eaLnBrk="1" hangingPunct="1">
              <a:lnSpc>
                <a:spcPct val="90000"/>
              </a:lnSpc>
              <a:spcBef>
                <a:spcPct val="0"/>
              </a:spcBef>
              <a:buClr>
                <a:srgbClr val="000000"/>
              </a:buClr>
              <a:buFontTx/>
              <a:buChar char="•"/>
            </a:pPr>
            <a:endParaRPr lang="en-CA" sz="3200" smtClean="0">
              <a:cs typeface="Arial" charset="0"/>
            </a:endParaRPr>
          </a:p>
          <a:p>
            <a:pPr eaLnBrk="1" hangingPunct="1">
              <a:lnSpc>
                <a:spcPct val="90000"/>
              </a:lnSpc>
              <a:spcBef>
                <a:spcPct val="0"/>
              </a:spcBef>
              <a:buClr>
                <a:srgbClr val="000000"/>
              </a:buClr>
              <a:buFontTx/>
              <a:buChar char="•"/>
            </a:pPr>
            <a:r>
              <a:rPr lang="en-CA" sz="3200" smtClean="0">
                <a:cs typeface="Arial" charset="0"/>
              </a:rPr>
              <a:t>Contraindications</a:t>
            </a:r>
          </a:p>
          <a:p>
            <a:pPr eaLnBrk="1" hangingPunct="1">
              <a:lnSpc>
                <a:spcPct val="90000"/>
              </a:lnSpc>
              <a:spcBef>
                <a:spcPct val="0"/>
              </a:spcBef>
              <a:buClr>
                <a:srgbClr val="000000"/>
              </a:buClr>
              <a:buFontTx/>
              <a:buChar char="•"/>
            </a:pPr>
            <a:endParaRPr lang="en-CA" sz="3200" smtClean="0">
              <a:cs typeface="Arial" charset="0"/>
            </a:endParaRPr>
          </a:p>
          <a:p>
            <a:pPr eaLnBrk="1" hangingPunct="1">
              <a:lnSpc>
                <a:spcPct val="90000"/>
              </a:lnSpc>
              <a:spcBef>
                <a:spcPct val="0"/>
              </a:spcBef>
              <a:buClr>
                <a:srgbClr val="000000"/>
              </a:buClr>
              <a:buFontTx/>
              <a:buChar char="•"/>
            </a:pPr>
            <a:r>
              <a:rPr lang="en-CA" sz="3200" smtClean="0">
                <a:cs typeface="Arial" charset="0"/>
              </a:rPr>
              <a:t>Available Agents</a:t>
            </a:r>
          </a:p>
          <a:p>
            <a:pPr eaLnBrk="1" hangingPunct="1">
              <a:lnSpc>
                <a:spcPct val="90000"/>
              </a:lnSpc>
              <a:spcBef>
                <a:spcPct val="0"/>
              </a:spcBef>
              <a:buClr>
                <a:srgbClr val="000000"/>
              </a:buClr>
              <a:buFontTx/>
              <a:buChar char="•"/>
            </a:pPr>
            <a:endParaRPr lang="en-CA" sz="3200" smtClean="0">
              <a:cs typeface="Arial" charset="0"/>
            </a:endParaRPr>
          </a:p>
          <a:p>
            <a:pPr eaLnBrk="1" hangingPunct="1">
              <a:lnSpc>
                <a:spcPct val="90000"/>
              </a:lnSpc>
              <a:spcBef>
                <a:spcPct val="0"/>
              </a:spcBef>
              <a:buClr>
                <a:srgbClr val="000000"/>
              </a:buClr>
              <a:buFontTx/>
              <a:buChar char="•"/>
            </a:pPr>
            <a:r>
              <a:rPr lang="en-CA" sz="3200" smtClean="0">
                <a:cs typeface="Arial" charset="0"/>
              </a:rPr>
              <a:t>Duration of Therapy</a:t>
            </a:r>
          </a:p>
          <a:p>
            <a:pPr eaLnBrk="1" hangingPunct="1">
              <a:lnSpc>
                <a:spcPct val="90000"/>
              </a:lnSpc>
              <a:spcBef>
                <a:spcPct val="0"/>
              </a:spcBef>
              <a:buClr>
                <a:srgbClr val="000000"/>
              </a:buClr>
              <a:buFontTx/>
              <a:buChar char="•"/>
            </a:pPr>
            <a:endParaRPr lang="en-CA" sz="3200" smtClean="0">
              <a:cs typeface="Arial" charset="0"/>
            </a:endParaRPr>
          </a:p>
          <a:p>
            <a:pPr eaLnBrk="1" hangingPunct="1">
              <a:lnSpc>
                <a:spcPct val="90000"/>
              </a:lnSpc>
              <a:spcBef>
                <a:spcPct val="0"/>
              </a:spcBef>
              <a:buClr>
                <a:srgbClr val="000000"/>
              </a:buClr>
              <a:buFontTx/>
              <a:buChar char="•"/>
            </a:pPr>
            <a:r>
              <a:rPr lang="en-CA" sz="3200" smtClean="0">
                <a:cs typeface="Arial" charset="0"/>
              </a:rPr>
              <a:t>Coverage</a:t>
            </a:r>
          </a:p>
          <a:p>
            <a:pPr eaLnBrk="1" hangingPunct="1">
              <a:lnSpc>
                <a:spcPct val="90000"/>
              </a:lnSpc>
              <a:spcBef>
                <a:spcPct val="0"/>
              </a:spcBef>
              <a:buClr>
                <a:srgbClr val="000000"/>
              </a:buClr>
              <a:buFontTx/>
              <a:buChar char="•"/>
            </a:pPr>
            <a:endParaRPr lang="en-CA" sz="3200" smtClean="0">
              <a:cs typeface="Arial" charset="0"/>
            </a:endParaRPr>
          </a:p>
          <a:p>
            <a:pPr eaLnBrk="1" hangingPunct="1">
              <a:lnSpc>
                <a:spcPct val="90000"/>
              </a:lnSpc>
              <a:spcBef>
                <a:spcPct val="0"/>
              </a:spcBef>
              <a:buClr>
                <a:srgbClr val="000000"/>
              </a:buClr>
              <a:buFontTx/>
              <a:buChar char="•"/>
            </a:pPr>
            <a:r>
              <a:rPr lang="en-CA" sz="3200" smtClean="0">
                <a:cs typeface="Arial" charset="0"/>
              </a:rPr>
              <a:t>VTE Prophylaxis : Surgical Oncology</a:t>
            </a:r>
          </a:p>
          <a:p>
            <a:pPr eaLnBrk="1" hangingPunct="1">
              <a:lnSpc>
                <a:spcPct val="90000"/>
              </a:lnSpc>
              <a:spcBef>
                <a:spcPct val="0"/>
              </a:spcBef>
              <a:buClr>
                <a:srgbClr val="000000"/>
              </a:buClr>
              <a:buFontTx/>
              <a:buChar char="•"/>
            </a:pPr>
            <a:endParaRPr lang="en-CA" sz="3200" smtClean="0">
              <a:cs typeface="Arial" charset="0"/>
            </a:endParaRPr>
          </a:p>
          <a:p>
            <a:pPr eaLnBrk="1" hangingPunct="1">
              <a:lnSpc>
                <a:spcPct val="90000"/>
              </a:lnSpc>
              <a:spcBef>
                <a:spcPct val="0"/>
              </a:spcBef>
              <a:buClr>
                <a:srgbClr val="000000"/>
              </a:buClr>
            </a:pPr>
            <a:endParaRPr lang="en-US" sz="3200" smtClean="0">
              <a:cs typeface="Arial" charset="0"/>
            </a:endParaRP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txBox="1">
            <a:spLocks noGrp="1"/>
          </p:cNvSpPr>
          <p:nvPr>
            <p:ph type="ctrTitle"/>
          </p:nvPr>
        </p:nvSpPr>
        <p:spPr>
          <a:xfrm>
            <a:off x="685800" y="2111375"/>
            <a:ext cx="7772400" cy="1546225"/>
          </a:xfrm>
        </p:spPr>
        <p:txBody>
          <a:bodyPr/>
          <a:lstStyle/>
          <a:p>
            <a:pPr>
              <a:spcBef>
                <a:spcPct val="0"/>
              </a:spcBef>
              <a:buSzTx/>
            </a:pPr>
            <a:r>
              <a:rPr lang="en-CA" smtClean="0">
                <a:cs typeface="Arial" charset="0"/>
              </a:rPr>
              <a:t>VTE Prophylaxis focusing on Surgical Oncology</a:t>
            </a:r>
          </a:p>
        </p:txBody>
      </p:sp>
      <p:sp>
        <p:nvSpPr>
          <p:cNvPr id="108546" name="Subtitle 2"/>
          <p:cNvSpPr txBox="1">
            <a:spLocks noGrp="1"/>
          </p:cNvSpPr>
          <p:nvPr>
            <p:ph type="subTitle" idx="1"/>
          </p:nvPr>
        </p:nvSpPr>
        <p:spPr>
          <a:xfrm>
            <a:off x="685800" y="3786188"/>
            <a:ext cx="7772400" cy="1046162"/>
          </a:xfrm>
        </p:spPr>
        <p:txBody>
          <a:bodyPr/>
          <a:lstStyle/>
          <a:p>
            <a:pPr>
              <a:spcBef>
                <a:spcPct val="0"/>
              </a:spcBef>
              <a:buClr>
                <a:srgbClr val="666666"/>
              </a:buClr>
            </a:pPr>
            <a:r>
              <a:rPr lang="en-CA" sz="3200" smtClean="0">
                <a:solidFill>
                  <a:srgbClr val="666666"/>
                </a:solidFill>
                <a:cs typeface="Arial" charset="0"/>
              </a:rPr>
              <a:t>General</a:t>
            </a:r>
          </a:p>
          <a:p>
            <a:pPr>
              <a:spcBef>
                <a:spcPct val="0"/>
              </a:spcBef>
              <a:buClr>
                <a:srgbClr val="666666"/>
              </a:buClr>
            </a:pPr>
            <a:r>
              <a:rPr lang="en-CA" sz="3200" smtClean="0">
                <a:solidFill>
                  <a:srgbClr val="666666"/>
                </a:solidFill>
                <a:cs typeface="Arial" charset="0"/>
              </a:rPr>
              <a:t>Urology</a:t>
            </a:r>
          </a:p>
          <a:p>
            <a:pPr>
              <a:spcBef>
                <a:spcPct val="0"/>
              </a:spcBef>
              <a:buClr>
                <a:srgbClr val="666666"/>
              </a:buClr>
            </a:pPr>
            <a:r>
              <a:rPr lang="en-CA" sz="3200" smtClean="0">
                <a:solidFill>
                  <a:srgbClr val="666666"/>
                </a:solidFill>
                <a:cs typeface="Arial" charset="0"/>
              </a:rPr>
              <a:t>Gynecological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txBox="1">
            <a:spLocks noGrp="1"/>
          </p:cNvSpPr>
          <p:nvPr>
            <p:ph type="title"/>
          </p:nvPr>
        </p:nvSpPr>
        <p:spPr>
          <a:xfrm>
            <a:off x="457200" y="762000"/>
            <a:ext cx="8229600" cy="1143000"/>
          </a:xfrm>
        </p:spPr>
        <p:txBody>
          <a:bodyPr/>
          <a:lstStyle/>
          <a:p>
            <a:pPr algn="ctr"/>
            <a:r>
              <a:rPr lang="en-CA" sz="4800" smtClean="0">
                <a:cs typeface="Arial" charset="0"/>
              </a:rPr>
              <a:t>No conflicts</a:t>
            </a:r>
            <a:r>
              <a:rPr lang="en-CA" smtClean="0">
                <a:cs typeface="Arial" charset="0"/>
              </a:rPr>
              <a:t/>
            </a:r>
            <a:br>
              <a:rPr lang="en-CA" smtClean="0">
                <a:cs typeface="Arial" charset="0"/>
              </a:rPr>
            </a:br>
            <a:endParaRPr lang="en-CA" smtClean="0">
              <a:cs typeface="Arial" charset="0"/>
            </a:endParaRPr>
          </a:p>
        </p:txBody>
      </p:sp>
      <p:pic>
        <p:nvPicPr>
          <p:cNvPr id="109570" name="Content Placeholder 3"/>
          <p:cNvPicPr>
            <a:picLocks noGrp="1" noChangeAspect="1"/>
          </p:cNvPicPr>
          <p:nvPr>
            <p:ph idx="1"/>
          </p:nvPr>
        </p:nvPicPr>
        <p:blipFill>
          <a:blip r:embed="rId2"/>
          <a:srcRect/>
          <a:stretch>
            <a:fillRect/>
          </a:stretch>
        </p:blipFill>
        <p:spPr>
          <a:xfrm>
            <a:off x="2971800" y="2482850"/>
            <a:ext cx="3200400" cy="2760663"/>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txBox="1">
            <a:spLocks noGrp="1"/>
          </p:cNvSpPr>
          <p:nvPr>
            <p:ph type="title"/>
          </p:nvPr>
        </p:nvSpPr>
        <p:spPr/>
        <p:txBody>
          <a:bodyPr/>
          <a:lstStyle/>
          <a:p>
            <a:pPr algn="ctr"/>
            <a:r>
              <a:rPr lang="en-CA" sz="4000" smtClean="0">
                <a:cs typeface="Arial" charset="0"/>
              </a:rPr>
              <a:t>Objectives</a:t>
            </a:r>
          </a:p>
        </p:txBody>
      </p:sp>
      <p:sp>
        <p:nvSpPr>
          <p:cNvPr id="110594" name="Content Placeholder 2"/>
          <p:cNvSpPr txBox="1">
            <a:spLocks noGrp="1"/>
          </p:cNvSpPr>
          <p:nvPr>
            <p:ph idx="1"/>
          </p:nvPr>
        </p:nvSpPr>
        <p:spPr/>
        <p:txBody>
          <a:bodyPr/>
          <a:lstStyle/>
          <a:p>
            <a:pPr marL="457200" indent="-457200">
              <a:buFontTx/>
              <a:buChar char="•"/>
            </a:pPr>
            <a:r>
              <a:rPr lang="en-CA" sz="3200" smtClean="0">
                <a:cs typeface="Arial" charset="0"/>
              </a:rPr>
              <a:t>To describe the kind of tool used to determine VTE risk</a:t>
            </a:r>
          </a:p>
          <a:p>
            <a:pPr marL="457200" indent="-457200">
              <a:buFontTx/>
              <a:buChar char="•"/>
            </a:pPr>
            <a:r>
              <a:rPr lang="en-CA" sz="3200" smtClean="0">
                <a:cs typeface="Arial" charset="0"/>
              </a:rPr>
              <a:t>Look at the key evidence-based clinical data and guidelines related to VTE prophylaxis in surgical patients</a:t>
            </a:r>
          </a:p>
          <a:p>
            <a:pPr marL="457200" indent="-457200">
              <a:buFontTx/>
              <a:buChar char="•"/>
            </a:pPr>
            <a:endParaRPr lang="en-CA" sz="3200" smtClean="0">
              <a:cs typeface="Arial" charset="0"/>
            </a:endParaRPr>
          </a:p>
          <a:p>
            <a:pPr marL="457200" indent="-457200">
              <a:buFontTx/>
              <a:buChar char="•"/>
            </a:pPr>
            <a:r>
              <a:rPr lang="en-CA" sz="3200" smtClean="0">
                <a:cs typeface="Arial" charset="0"/>
              </a:rPr>
              <a:t>Outline current best practices for this small patient population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txBox="1">
            <a:spLocks noGrp="1"/>
          </p:cNvSpPr>
          <p:nvPr>
            <p:ph type="title"/>
          </p:nvPr>
        </p:nvSpPr>
        <p:spPr/>
        <p:txBody>
          <a:bodyPr/>
          <a:lstStyle/>
          <a:p>
            <a:pPr algn="ctr"/>
            <a:r>
              <a:rPr lang="en-CA" sz="4000" smtClean="0">
                <a:cs typeface="Arial" charset="0"/>
              </a:rPr>
              <a:t>Risk Factors</a:t>
            </a:r>
          </a:p>
        </p:txBody>
      </p:sp>
      <p:sp>
        <p:nvSpPr>
          <p:cNvPr id="112642" name="Content Placeholder 2"/>
          <p:cNvSpPr txBox="1">
            <a:spLocks noGrp="1"/>
          </p:cNvSpPr>
          <p:nvPr>
            <p:ph idx="1"/>
          </p:nvPr>
        </p:nvSpPr>
        <p:spPr/>
        <p:txBody>
          <a:bodyPr/>
          <a:lstStyle/>
          <a:p>
            <a:pPr marL="285750" indent="-285750">
              <a:buFontTx/>
              <a:buChar char="•"/>
            </a:pPr>
            <a:r>
              <a:rPr lang="en-CA" sz="3200" smtClean="0">
                <a:cs typeface="Arial" charset="0"/>
              </a:rPr>
              <a:t>Major abdominal surgery and cancer either treated with chemotherapy or untreated are independent risk factors.</a:t>
            </a:r>
          </a:p>
          <a:p>
            <a:pPr marL="285750" indent="-285750">
              <a:buFontTx/>
              <a:buChar char="•"/>
            </a:pPr>
            <a:r>
              <a:rPr lang="en-CA" sz="3200" smtClean="0">
                <a:cs typeface="Arial" charset="0"/>
              </a:rPr>
              <a:t>Looked at the Caprini Predictive Model</a:t>
            </a:r>
          </a:p>
          <a:p>
            <a:pPr marL="285750" indent="-285750">
              <a:buFontTx/>
              <a:buChar char="•"/>
            </a:pPr>
            <a:r>
              <a:rPr lang="en-CA" sz="3200" smtClean="0">
                <a:cs typeface="Arial" charset="0"/>
              </a:rPr>
              <a:t>Score 5 or high is considered high risk</a:t>
            </a:r>
          </a:p>
          <a:p>
            <a:pPr marL="285750" indent="-285750">
              <a:buFontTx/>
              <a:buChar char="•"/>
            </a:pPr>
            <a:r>
              <a:rPr lang="en-CA" sz="3200" smtClean="0">
                <a:cs typeface="Arial" charset="0"/>
              </a:rPr>
              <a:t>Add on a cancer diagnosis and the recommended length of prophylaxis increases.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6"/>
          <p:cNvPicPr>
            <a:picLocks noGrp="1" noChangeAspect="1" noChangeArrowheads="1"/>
          </p:cNvPicPr>
          <p:nvPr>
            <p:ph idx="1"/>
          </p:nvPr>
        </p:nvPicPr>
        <p:blipFill>
          <a:blip r:embed="rId2"/>
          <a:srcRect b="53319"/>
          <a:stretch>
            <a:fillRect/>
          </a:stretch>
        </p:blipFill>
        <p:spPr>
          <a:xfrm>
            <a:off x="765175" y="1600200"/>
            <a:ext cx="7613650" cy="4525963"/>
          </a:xfrm>
        </p:spPr>
      </p:pic>
      <p:sp>
        <p:nvSpPr>
          <p:cNvPr id="113666" name="Rectangle 2"/>
          <p:cNvSpPr txBox="1">
            <a:spLocks noGrp="1" noChangeArrowheads="1"/>
          </p:cNvSpPr>
          <p:nvPr>
            <p:ph type="title"/>
          </p:nvPr>
        </p:nvSpPr>
        <p:spPr/>
        <p:txBody>
          <a:bodyPr anchor="ctr"/>
          <a:lstStyle/>
          <a:p>
            <a:pPr algn="ctr" eaLnBrk="1" hangingPunct="1"/>
            <a:r>
              <a:rPr lang="en-US" altLang="en-US" sz="2800" b="1" smtClean="0">
                <a:solidFill>
                  <a:schemeClr val="tx1"/>
                </a:solidFill>
                <a:ea typeface="MS PGothic"/>
                <a:cs typeface="MS PGothic"/>
              </a:rPr>
              <a:t>VTE in Surgical Patients: Caprini Predictive Model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txBox="1">
            <a:spLocks noGrp="1"/>
          </p:cNvSpPr>
          <p:nvPr>
            <p:ph type="title"/>
          </p:nvPr>
        </p:nvSpPr>
        <p:spPr>
          <a:xfrm>
            <a:off x="457200" y="274638"/>
            <a:ext cx="8229600" cy="715962"/>
          </a:xfrm>
        </p:spPr>
        <p:txBody>
          <a:bodyPr/>
          <a:lstStyle/>
          <a:p>
            <a:pPr algn="ctr"/>
            <a:r>
              <a:rPr lang="en-CA" sz="4000" smtClean="0">
                <a:cs typeface="Arial" charset="0"/>
              </a:rPr>
              <a:t>Case 1</a:t>
            </a:r>
          </a:p>
        </p:txBody>
      </p:sp>
      <p:sp>
        <p:nvSpPr>
          <p:cNvPr id="114690" name="TextBox 4"/>
          <p:cNvSpPr txBox="1">
            <a:spLocks noGrp="1" noChangeArrowheads="1"/>
          </p:cNvSpPr>
          <p:nvPr>
            <p:ph idx="1"/>
          </p:nvPr>
        </p:nvSpPr>
        <p:spPr>
          <a:xfrm>
            <a:off x="415925" y="1143000"/>
            <a:ext cx="8229600" cy="3287713"/>
          </a:xfrm>
        </p:spPr>
        <p:txBody>
          <a:bodyPr>
            <a:spAutoFit/>
          </a:bodyPr>
          <a:lstStyle/>
          <a:p>
            <a:pPr algn="just">
              <a:spcBef>
                <a:spcPct val="20000"/>
              </a:spcBef>
              <a:buClr>
                <a:srgbClr val="FF9A5B"/>
              </a:buClr>
              <a:buSzPct val="125000"/>
            </a:pPr>
            <a:r>
              <a:rPr lang="en-CA" altLang="en-US" sz="2400" smtClean="0">
                <a:solidFill>
                  <a:schemeClr val="tx1"/>
                </a:solidFill>
                <a:latin typeface="Arial" charset="0"/>
                <a:ea typeface="ヒラギノ角ゴ Pro W3"/>
                <a:cs typeface="Times New Roman" pitchFamily="18" charset="0"/>
              </a:rPr>
              <a:t>A 46 year-old, obese (BMI = 31 kg/m</a:t>
            </a:r>
            <a:r>
              <a:rPr lang="en-CA" altLang="en-US" sz="2400" baseline="30000" smtClean="0">
                <a:solidFill>
                  <a:schemeClr val="tx1"/>
                </a:solidFill>
                <a:latin typeface="Arial" charset="0"/>
                <a:ea typeface="ヒラギノ角ゴ Pro W3"/>
                <a:cs typeface="Times New Roman" pitchFamily="18" charset="0"/>
              </a:rPr>
              <a:t>2</a:t>
            </a:r>
            <a:r>
              <a:rPr lang="en-CA" altLang="en-US" sz="2400" smtClean="0">
                <a:solidFill>
                  <a:schemeClr val="tx1"/>
                </a:solidFill>
                <a:latin typeface="Arial" charset="0"/>
                <a:ea typeface="ヒラギノ角ゴ Pro W3"/>
                <a:cs typeface="Times New Roman" pitchFamily="18" charset="0"/>
              </a:rPr>
              <a:t>) female schoolteacher is scheduled to undergo laparoscopic colon resection for ulcerative colitis that is retractable to medical therapy. She is to be hospitalized for 1-2 days after surgery. </a:t>
            </a:r>
          </a:p>
          <a:p>
            <a:pPr algn="just">
              <a:spcBef>
                <a:spcPct val="20000"/>
              </a:spcBef>
              <a:buClr>
                <a:srgbClr val="FF9A5B"/>
              </a:buClr>
              <a:buSzPct val="125000"/>
            </a:pPr>
            <a:endParaRPr lang="en-CA" altLang="en-US" sz="2400" smtClean="0">
              <a:solidFill>
                <a:schemeClr val="tx1"/>
              </a:solidFill>
              <a:latin typeface="Arial" charset="0"/>
              <a:ea typeface="ヒラギノ角ゴ Pro W3"/>
              <a:cs typeface="Times New Roman" pitchFamily="18" charset="0"/>
            </a:endParaRPr>
          </a:p>
          <a:p>
            <a:pPr algn="just">
              <a:spcBef>
                <a:spcPct val="20000"/>
              </a:spcBef>
              <a:buClr>
                <a:srgbClr val="FF9A5B"/>
              </a:buClr>
              <a:buSzPct val="125000"/>
            </a:pPr>
            <a:r>
              <a:rPr lang="en-CA" altLang="en-US" sz="2400" smtClean="0">
                <a:solidFill>
                  <a:schemeClr val="tx1"/>
                </a:solidFill>
                <a:latin typeface="Arial" charset="0"/>
                <a:ea typeface="ヒラギノ角ゴ Pro W3"/>
                <a:cs typeface="Times New Roman" pitchFamily="18" charset="0"/>
              </a:rPr>
              <a:t>According to the Caprini risk assessment model, this patient’s risk for post-operative DVT is considered…</a:t>
            </a:r>
          </a:p>
        </p:txBody>
      </p:sp>
      <p:sp>
        <p:nvSpPr>
          <p:cNvPr id="114691" name="TextBox 4"/>
          <p:cNvSpPr txBox="1">
            <a:spLocks noChangeArrowheads="1"/>
          </p:cNvSpPr>
          <p:nvPr/>
        </p:nvSpPr>
        <p:spPr bwMode="auto">
          <a:xfrm>
            <a:off x="755650" y="3860800"/>
            <a:ext cx="7920038" cy="369888"/>
          </a:xfrm>
          <a:prstGeom prst="rect">
            <a:avLst/>
          </a:prstGeom>
          <a:noFill/>
          <a:ln w="9525">
            <a:noFill/>
            <a:miter lim="800000"/>
            <a:headEnd/>
            <a:tailEnd/>
          </a:ln>
        </p:spPr>
        <p:txBody>
          <a:bodyPr>
            <a:spAutoFit/>
          </a:bodyPr>
          <a:lstStyle/>
          <a:p>
            <a:endParaRPr lang="en-CA"/>
          </a:p>
        </p:txBody>
      </p:sp>
      <p:sp>
        <p:nvSpPr>
          <p:cNvPr id="114692" name="TextBox 5"/>
          <p:cNvSpPr txBox="1">
            <a:spLocks noChangeArrowheads="1"/>
          </p:cNvSpPr>
          <p:nvPr/>
        </p:nvSpPr>
        <p:spPr bwMode="auto">
          <a:xfrm>
            <a:off x="725488" y="4419600"/>
            <a:ext cx="8126412" cy="1570038"/>
          </a:xfrm>
          <a:prstGeom prst="rect">
            <a:avLst/>
          </a:prstGeom>
          <a:noFill/>
          <a:ln w="9525">
            <a:noFill/>
            <a:miter lim="800000"/>
            <a:headEnd/>
            <a:tailEnd/>
          </a:ln>
        </p:spPr>
        <p:txBody>
          <a:bodyPr>
            <a:spAutoFit/>
          </a:bodyPr>
          <a:lstStyle/>
          <a:p>
            <a:pPr marL="342900" indent="-342900">
              <a:buFontTx/>
              <a:buAutoNum type="alphaUcParenR"/>
            </a:pPr>
            <a:r>
              <a:rPr lang="en-CA" altLang="en-US" sz="2400">
                <a:solidFill>
                  <a:schemeClr val="tx1"/>
                </a:solidFill>
                <a:ea typeface="ヒラギノ角ゴ Pro W3"/>
                <a:cs typeface="ヒラギノ角ゴ Pro W3"/>
              </a:rPr>
              <a:t>Very low (0-1 points)</a:t>
            </a:r>
          </a:p>
          <a:p>
            <a:pPr marL="342900" indent="-342900">
              <a:buFontTx/>
              <a:buAutoNum type="alphaUcParenR"/>
            </a:pPr>
            <a:r>
              <a:rPr lang="en-CA" altLang="en-US" sz="2400">
                <a:solidFill>
                  <a:schemeClr val="tx1"/>
                </a:solidFill>
                <a:ea typeface="ヒラギノ角ゴ Pro W3"/>
                <a:cs typeface="ヒラギノ角ゴ Pro W3"/>
              </a:rPr>
              <a:t>Low (2 points)</a:t>
            </a:r>
          </a:p>
          <a:p>
            <a:pPr marL="342900" indent="-342900">
              <a:buFontTx/>
              <a:buAutoNum type="alphaUcParenR"/>
            </a:pPr>
            <a:r>
              <a:rPr lang="en-CA" altLang="en-US" sz="2400">
                <a:solidFill>
                  <a:schemeClr val="tx1"/>
                </a:solidFill>
                <a:ea typeface="ヒラギノ角ゴ Pro W3"/>
                <a:cs typeface="ヒラギノ角ゴ Pro W3"/>
              </a:rPr>
              <a:t>Moderate (3-4 points)</a:t>
            </a:r>
          </a:p>
          <a:p>
            <a:pPr marL="342900" indent="-342900">
              <a:buFontTx/>
              <a:buAutoNum type="alphaUcParenR"/>
            </a:pPr>
            <a:r>
              <a:rPr lang="en-CA" altLang="en-US" sz="2400">
                <a:solidFill>
                  <a:schemeClr val="tx1"/>
                </a:solidFill>
                <a:ea typeface="ヒラギノ角ゴ Pro W3"/>
                <a:cs typeface="ヒラギノ角ゴ Pro W3"/>
              </a:rPr>
              <a:t>High (≥5 points)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txBox="1">
            <a:spLocks noGrp="1"/>
          </p:cNvSpPr>
          <p:nvPr>
            <p:ph type="title"/>
          </p:nvPr>
        </p:nvSpPr>
        <p:spPr>
          <a:xfrm>
            <a:off x="457200" y="274638"/>
            <a:ext cx="8229600" cy="792162"/>
          </a:xfrm>
        </p:spPr>
        <p:txBody>
          <a:bodyPr/>
          <a:lstStyle/>
          <a:p>
            <a:pPr algn="ctr"/>
            <a:r>
              <a:rPr lang="en-CA" sz="4000" smtClean="0">
                <a:cs typeface="Arial" charset="0"/>
              </a:rPr>
              <a:t>Case 1</a:t>
            </a:r>
          </a:p>
        </p:txBody>
      </p:sp>
      <p:sp>
        <p:nvSpPr>
          <p:cNvPr id="115714" name="Content Placeholder 5"/>
          <p:cNvSpPr txBox="1">
            <a:spLocks noGrp="1"/>
          </p:cNvSpPr>
          <p:nvPr>
            <p:ph idx="1"/>
          </p:nvPr>
        </p:nvSpPr>
        <p:spPr>
          <a:xfrm>
            <a:off x="457200" y="1447800"/>
            <a:ext cx="8229600" cy="5119688"/>
          </a:xfrm>
        </p:spPr>
        <p:txBody>
          <a:bodyPr/>
          <a:lstStyle/>
          <a:p>
            <a:pPr marL="285750" indent="-285750">
              <a:buFontTx/>
              <a:buChar char="•"/>
            </a:pPr>
            <a:r>
              <a:rPr lang="en-CA" sz="3200" smtClean="0">
                <a:cs typeface="Arial" charset="0"/>
              </a:rPr>
              <a:t>46 years = 1point</a:t>
            </a:r>
          </a:p>
          <a:p>
            <a:pPr marL="285750" indent="-285750">
              <a:buFontTx/>
              <a:buChar char="•"/>
            </a:pPr>
            <a:r>
              <a:rPr lang="en-CA" sz="3200" smtClean="0">
                <a:cs typeface="Arial" charset="0"/>
              </a:rPr>
              <a:t>Obesity (BMI&gt;25) = 1 point</a:t>
            </a:r>
          </a:p>
          <a:p>
            <a:pPr marL="285750" indent="-285750">
              <a:buFontTx/>
              <a:buChar char="•"/>
            </a:pPr>
            <a:r>
              <a:rPr lang="en-CA" sz="3200" smtClean="0">
                <a:cs typeface="Arial" charset="0"/>
              </a:rPr>
              <a:t>History of inflammatory bowel disease = 1 point</a:t>
            </a:r>
          </a:p>
          <a:p>
            <a:pPr marL="285750" indent="-285750">
              <a:buFontTx/>
              <a:buChar char="•"/>
            </a:pPr>
            <a:r>
              <a:rPr lang="en-CA" sz="3200" smtClean="0">
                <a:cs typeface="Arial" charset="0"/>
              </a:rPr>
              <a:t>Laparoscopic surgery greater than 45 mins = 2 points</a:t>
            </a:r>
          </a:p>
          <a:p>
            <a:pPr marL="285750" indent="-285750">
              <a:buFontTx/>
              <a:buChar char="•"/>
            </a:pPr>
            <a:r>
              <a:rPr lang="en-CA" sz="3200" smtClean="0">
                <a:cs typeface="Arial" charset="0"/>
              </a:rPr>
              <a:t>Total 5 points </a:t>
            </a:r>
          </a:p>
          <a:p>
            <a:pPr marL="285750" indent="-285750">
              <a:buFontTx/>
              <a:buChar char="•"/>
            </a:pPr>
            <a:r>
              <a:rPr lang="en-CA" sz="3200" smtClean="0">
                <a:cs typeface="Arial" charset="0"/>
              </a:rPr>
              <a:t>Assuming not at risk for major bleed should receive VTE prophylaxis 7-10 days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txBox="1">
            <a:spLocks noGrp="1"/>
          </p:cNvSpPr>
          <p:nvPr>
            <p:ph type="title"/>
          </p:nvPr>
        </p:nvSpPr>
        <p:spPr>
          <a:xfrm>
            <a:off x="457200" y="274638"/>
            <a:ext cx="8002588" cy="561975"/>
          </a:xfrm>
        </p:spPr>
        <p:txBody>
          <a:bodyPr/>
          <a:lstStyle/>
          <a:p>
            <a:r>
              <a:rPr lang="en-CA" sz="2400" smtClean="0">
                <a:cs typeface="Arial" charset="0"/>
              </a:rPr>
              <a:t>Recommendations for Prevention of VTE in Surgical Cancer</a:t>
            </a:r>
          </a:p>
        </p:txBody>
      </p:sp>
      <p:graphicFrame>
        <p:nvGraphicFramePr>
          <p:cNvPr id="4" name="Content Placeholder 3"/>
          <p:cNvGraphicFramePr>
            <a:graphicFrameLocks noGrp="1"/>
          </p:cNvGraphicFramePr>
          <p:nvPr>
            <p:ph idx="1"/>
          </p:nvPr>
        </p:nvGraphicFramePr>
        <p:xfrm>
          <a:off x="446088" y="836613"/>
          <a:ext cx="8229600" cy="4878288"/>
        </p:xfrm>
        <a:graphic>
          <a:graphicData uri="http://schemas.openxmlformats.org/drawingml/2006/table">
            <a:tbl>
              <a:tblPr firstRow="1" bandRow="1">
                <a:tableStyleId>{21E4AEA4-8DFA-4A89-87EB-49C32662AFE0}</a:tableStyleId>
              </a:tblPr>
              <a:tblGrid>
                <a:gridCol w="1162472"/>
                <a:gridCol w="1440160"/>
                <a:gridCol w="1368152"/>
                <a:gridCol w="1440160"/>
                <a:gridCol w="1368152"/>
                <a:gridCol w="1450504"/>
              </a:tblGrid>
              <a:tr h="411098">
                <a:tc>
                  <a:txBody>
                    <a:bodyPr/>
                    <a:lstStyle/>
                    <a:p>
                      <a:endParaRPr lang="en-CA" dirty="0"/>
                    </a:p>
                  </a:txBody>
                  <a:tcPr/>
                </a:tc>
                <a:tc>
                  <a:txBody>
                    <a:bodyPr/>
                    <a:lstStyle/>
                    <a:p>
                      <a:r>
                        <a:rPr lang="en-CA" dirty="0" smtClean="0"/>
                        <a:t>ASCO</a:t>
                      </a:r>
                      <a:endParaRPr lang="en-CA" dirty="0"/>
                    </a:p>
                  </a:txBody>
                  <a:tcPr/>
                </a:tc>
                <a:tc>
                  <a:txBody>
                    <a:bodyPr/>
                    <a:lstStyle/>
                    <a:p>
                      <a:r>
                        <a:rPr lang="en-CA" dirty="0" smtClean="0"/>
                        <a:t>NCCN</a:t>
                      </a:r>
                      <a:endParaRPr lang="en-CA" dirty="0"/>
                    </a:p>
                  </a:txBody>
                  <a:tcPr/>
                </a:tc>
                <a:tc>
                  <a:txBody>
                    <a:bodyPr/>
                    <a:lstStyle/>
                    <a:p>
                      <a:r>
                        <a:rPr lang="en-CA" dirty="0" smtClean="0"/>
                        <a:t>ESMO</a:t>
                      </a:r>
                      <a:endParaRPr lang="en-CA" dirty="0"/>
                    </a:p>
                  </a:txBody>
                  <a:tcPr/>
                </a:tc>
                <a:tc>
                  <a:txBody>
                    <a:bodyPr/>
                    <a:lstStyle/>
                    <a:p>
                      <a:r>
                        <a:rPr lang="en-CA" dirty="0" smtClean="0"/>
                        <a:t>ACCP</a:t>
                      </a:r>
                      <a:endParaRPr lang="en-CA" dirty="0"/>
                    </a:p>
                  </a:txBody>
                  <a:tcPr/>
                </a:tc>
                <a:tc>
                  <a:txBody>
                    <a:bodyPr/>
                    <a:lstStyle/>
                    <a:p>
                      <a:r>
                        <a:rPr lang="en-CA" dirty="0" err="1" smtClean="0"/>
                        <a:t>Throm</a:t>
                      </a:r>
                      <a:r>
                        <a:rPr lang="en-CA" baseline="0" dirty="0" smtClean="0"/>
                        <a:t> can</a:t>
                      </a:r>
                      <a:endParaRPr lang="en-CA" dirty="0"/>
                    </a:p>
                  </a:txBody>
                  <a:tcPr/>
                </a:tc>
              </a:tr>
              <a:tr h="2181190">
                <a:tc>
                  <a:txBody>
                    <a:bodyPr/>
                    <a:lstStyle/>
                    <a:p>
                      <a:r>
                        <a:rPr lang="en-CA" sz="1600" dirty="0" smtClean="0"/>
                        <a:t>Initial prophylaxis</a:t>
                      </a:r>
                      <a:endParaRPr lang="en-CA" sz="1600" dirty="0"/>
                    </a:p>
                  </a:txBody>
                  <a:tcPr/>
                </a:tc>
                <a:tc>
                  <a:txBody>
                    <a:bodyPr/>
                    <a:lstStyle/>
                    <a:p>
                      <a:r>
                        <a:rPr lang="en-CA" sz="1200" dirty="0" smtClean="0"/>
                        <a:t>All patients with malignancies undergoing major surgery should be considered for prophylaxis with UFH or LMWH</a:t>
                      </a:r>
                      <a:r>
                        <a:rPr lang="en-CA" sz="1200" baseline="0" dirty="0" smtClean="0"/>
                        <a:t> unless contraindicated (active bleeding or high risk bleeding)</a:t>
                      </a:r>
                      <a:endParaRPr lang="en-CA" sz="1200" dirty="0"/>
                    </a:p>
                  </a:txBody>
                  <a:tcPr/>
                </a:tc>
                <a:tc>
                  <a:txBody>
                    <a:bodyPr/>
                    <a:lstStyle/>
                    <a:p>
                      <a:r>
                        <a:rPr lang="en-CA" sz="1200" dirty="0" smtClean="0"/>
                        <a:t>Prophylaxis</a:t>
                      </a:r>
                      <a:r>
                        <a:rPr lang="en-CA" sz="1200" baseline="0" dirty="0" smtClean="0"/>
                        <a:t> anticoagulation is recommended with LMH , UFH or </a:t>
                      </a:r>
                      <a:r>
                        <a:rPr lang="en-CA" sz="1200" baseline="0" dirty="0" err="1" smtClean="0"/>
                        <a:t>Fondaparinux</a:t>
                      </a:r>
                      <a:endParaRPr lang="en-CA" sz="1200" dirty="0"/>
                    </a:p>
                  </a:txBody>
                  <a:tcPr/>
                </a:tc>
                <a:tc>
                  <a:txBody>
                    <a:bodyPr/>
                    <a:lstStyle/>
                    <a:p>
                      <a:r>
                        <a:rPr lang="en-CA" sz="1200" dirty="0" smtClean="0"/>
                        <a:t>Prophylaxis</a:t>
                      </a:r>
                      <a:r>
                        <a:rPr lang="en-CA" sz="1200" baseline="0" dirty="0" smtClean="0"/>
                        <a:t> anticoagulation with </a:t>
                      </a:r>
                      <a:r>
                        <a:rPr lang="en-CA" sz="1200" baseline="0" dirty="0" err="1" smtClean="0"/>
                        <a:t>s.c.</a:t>
                      </a:r>
                      <a:r>
                        <a:rPr lang="en-CA" sz="1200" baseline="0" dirty="0" smtClean="0"/>
                        <a:t> </a:t>
                      </a:r>
                      <a:r>
                        <a:rPr lang="en-CA" sz="1200" b="1" baseline="0" dirty="0" smtClean="0"/>
                        <a:t>LMWH or UFH </a:t>
                      </a:r>
                      <a:r>
                        <a:rPr lang="en-CA" sz="1200" b="0" baseline="0" dirty="0" smtClean="0"/>
                        <a:t>for patients undergoing elective major abdominal  or pelvic surgery</a:t>
                      </a:r>
                      <a:endParaRPr lang="en-CA" sz="1200" dirty="0"/>
                    </a:p>
                  </a:txBody>
                  <a:tcPr/>
                </a:tc>
                <a:tc>
                  <a:txBody>
                    <a:bodyPr/>
                    <a:lstStyle/>
                    <a:p>
                      <a:r>
                        <a:rPr lang="en-CA" sz="1200" dirty="0" smtClean="0"/>
                        <a:t>LMWH</a:t>
                      </a:r>
                      <a:r>
                        <a:rPr lang="en-CA" sz="1200" baseline="0" dirty="0" smtClean="0"/>
                        <a:t> , UFH for moderate /high VTE-risk patients who are not at risk of major bleed</a:t>
                      </a:r>
                      <a:endParaRPr lang="en-CA" sz="1200" dirty="0"/>
                    </a:p>
                  </a:txBody>
                  <a:tcPr/>
                </a:tc>
                <a:tc>
                  <a:txBody>
                    <a:bodyPr/>
                    <a:lstStyle/>
                    <a:p>
                      <a:r>
                        <a:rPr lang="en-CA" sz="1200" dirty="0" smtClean="0"/>
                        <a:t>Cancer patients undergoing surgery should receive</a:t>
                      </a:r>
                      <a:r>
                        <a:rPr lang="en-CA" sz="1200" baseline="0" dirty="0" smtClean="0"/>
                        <a:t> LMWH prophylaxis while in hospital</a:t>
                      </a:r>
                      <a:endParaRPr lang="en-CA" sz="1200" dirty="0"/>
                    </a:p>
                  </a:txBody>
                  <a:tcPr/>
                </a:tc>
              </a:tr>
              <a:tr h="641989">
                <a:tc>
                  <a:txBody>
                    <a:bodyPr/>
                    <a:lstStyle/>
                    <a:p>
                      <a:r>
                        <a:rPr lang="en-CA" sz="1600" dirty="0" smtClean="0"/>
                        <a:t>Prolonged</a:t>
                      </a:r>
                      <a:r>
                        <a:rPr lang="en-CA" sz="1600" baseline="0" dirty="0" smtClean="0"/>
                        <a:t> prophylaxis</a:t>
                      </a:r>
                      <a:endParaRPr lang="en-CA" sz="1600" dirty="0"/>
                    </a:p>
                  </a:txBody>
                  <a:tcPr/>
                </a:tc>
                <a:tc>
                  <a:txBody>
                    <a:bodyPr/>
                    <a:lstStyle/>
                    <a:p>
                      <a:r>
                        <a:rPr lang="en-CA" sz="1200" b="1" dirty="0" smtClean="0"/>
                        <a:t>LMWH</a:t>
                      </a:r>
                      <a:r>
                        <a:rPr lang="en-CA" sz="1200" b="1" baseline="0" dirty="0" smtClean="0"/>
                        <a:t> for up to 4 </a:t>
                      </a:r>
                      <a:r>
                        <a:rPr lang="en-CA" sz="1200" b="1" baseline="0" dirty="0" err="1" smtClean="0"/>
                        <a:t>wks</a:t>
                      </a:r>
                      <a:r>
                        <a:rPr lang="en-CA" sz="1200" b="1" baseline="0" dirty="0" smtClean="0"/>
                        <a:t> </a:t>
                      </a:r>
                      <a:r>
                        <a:rPr lang="en-CA" sz="1200" b="0" baseline="0" dirty="0" smtClean="0"/>
                        <a:t>should be considered in major abdominal /pelvic surgery in </a:t>
                      </a:r>
                      <a:r>
                        <a:rPr lang="en-CA" sz="1200" b="1" baseline="0" dirty="0" smtClean="0"/>
                        <a:t>high risk patients</a:t>
                      </a:r>
                      <a:r>
                        <a:rPr lang="en-CA" sz="1200" b="0" baseline="0" dirty="0" smtClean="0"/>
                        <a:t> (</a:t>
                      </a:r>
                      <a:r>
                        <a:rPr lang="en-CA" sz="1200" b="0" baseline="0" dirty="0" err="1" smtClean="0"/>
                        <a:t>eg</a:t>
                      </a:r>
                      <a:r>
                        <a:rPr lang="en-CA" sz="1200" b="0" baseline="0" dirty="0" smtClean="0"/>
                        <a:t>. Restricted mobility, residual malignancy disease, history of VTE) or those with additional risk factors</a:t>
                      </a:r>
                      <a:endParaRPr lang="en-CA" sz="1200" b="1" dirty="0"/>
                    </a:p>
                  </a:txBody>
                  <a:tcPr/>
                </a:tc>
                <a:tc>
                  <a:txBody>
                    <a:bodyPr/>
                    <a:lstStyle/>
                    <a:p>
                      <a:r>
                        <a:rPr lang="en-CA" sz="1200" dirty="0" smtClean="0"/>
                        <a:t>Outpatient prophylaxis is recommended</a:t>
                      </a:r>
                      <a:r>
                        <a:rPr lang="en-CA" sz="1200" baseline="0" dirty="0" smtClean="0"/>
                        <a:t> for </a:t>
                      </a:r>
                      <a:r>
                        <a:rPr lang="en-CA" sz="1200" b="1" baseline="0" dirty="0" smtClean="0"/>
                        <a:t> up to 4 </a:t>
                      </a:r>
                      <a:r>
                        <a:rPr lang="en-CA" sz="1200" b="1" baseline="0" dirty="0" err="1" smtClean="0"/>
                        <a:t>wks</a:t>
                      </a:r>
                      <a:r>
                        <a:rPr lang="en-CA" sz="1200" b="0" baseline="0" dirty="0" smtClean="0"/>
                        <a:t> post-op . Particularly for </a:t>
                      </a:r>
                      <a:r>
                        <a:rPr lang="en-CA" sz="1200" b="1" baseline="0" dirty="0" smtClean="0"/>
                        <a:t>high risk abdominal or pelvic surgery.</a:t>
                      </a:r>
                      <a:r>
                        <a:rPr lang="en-CA" sz="1200" b="0" baseline="0" dirty="0" smtClean="0"/>
                        <a:t> </a:t>
                      </a:r>
                      <a:endParaRPr lang="en-CA" sz="1200" dirty="0"/>
                    </a:p>
                  </a:txBody>
                  <a:tcPr/>
                </a:tc>
                <a:tc>
                  <a:txBody>
                    <a:bodyPr/>
                    <a:lstStyle/>
                    <a:p>
                      <a:r>
                        <a:rPr lang="en-CA" sz="1200" dirty="0" smtClean="0"/>
                        <a:t>Should receive post-discharge prophylaxis with </a:t>
                      </a:r>
                      <a:r>
                        <a:rPr lang="en-CA" sz="1200" b="1" dirty="0" smtClean="0"/>
                        <a:t>LMWH for up to one month after elective major abdominal or pelvic surgery</a:t>
                      </a:r>
                      <a:endParaRPr lang="en-CA" sz="1200" dirty="0"/>
                    </a:p>
                  </a:txBody>
                  <a:tcPr/>
                </a:tc>
                <a:tc>
                  <a:txBody>
                    <a:bodyPr/>
                    <a:lstStyle/>
                    <a:p>
                      <a:r>
                        <a:rPr lang="en-CA" sz="1200" dirty="0" smtClean="0"/>
                        <a:t>Extended</a:t>
                      </a:r>
                      <a:r>
                        <a:rPr lang="en-CA" sz="1200" baseline="0" dirty="0" smtClean="0"/>
                        <a:t> prophylaxis (</a:t>
                      </a:r>
                      <a:r>
                        <a:rPr lang="en-CA" sz="1200" b="1" baseline="0" dirty="0" smtClean="0"/>
                        <a:t>4 </a:t>
                      </a:r>
                      <a:r>
                        <a:rPr lang="en-CA" sz="1200" b="1" baseline="0" dirty="0" err="1" smtClean="0"/>
                        <a:t>wks</a:t>
                      </a:r>
                      <a:r>
                        <a:rPr lang="en-CA" sz="1200" b="1" baseline="0" dirty="0" smtClean="0"/>
                        <a:t>)</a:t>
                      </a:r>
                      <a:r>
                        <a:rPr lang="en-CA" sz="1200" b="0" baseline="0" dirty="0" smtClean="0"/>
                        <a:t> with LMWH is recommended for high –VTE risk patients undergoing abdominal or pelvic surgery who are not at high risk for bleeding. (Grade 1B)</a:t>
                      </a:r>
                      <a:endParaRPr lang="en-CA" sz="1200" dirty="0"/>
                    </a:p>
                  </a:txBody>
                  <a:tcPr/>
                </a:tc>
                <a:tc>
                  <a:txBody>
                    <a:bodyPr/>
                    <a:lstStyle/>
                    <a:p>
                      <a:r>
                        <a:rPr lang="en-CA" sz="1200" dirty="0" smtClean="0"/>
                        <a:t>Patients</a:t>
                      </a:r>
                      <a:r>
                        <a:rPr lang="en-CA" sz="1200" baseline="0" dirty="0" smtClean="0"/>
                        <a:t> with additional risk factors may benefit from </a:t>
                      </a:r>
                      <a:r>
                        <a:rPr lang="en-CA" sz="1200" b="1" baseline="0" dirty="0" smtClean="0"/>
                        <a:t>extended prophylaxis until 1 month after surgery</a:t>
                      </a:r>
                      <a:endParaRPr lang="en-CA" sz="1200" dirty="0"/>
                    </a:p>
                  </a:txBody>
                  <a:tcPr/>
                </a:tc>
              </a:tr>
            </a:tbl>
          </a:graphicData>
        </a:graphic>
      </p:graphicFrame>
      <p:sp>
        <p:nvSpPr>
          <p:cNvPr id="116768" name="TextBox 4"/>
          <p:cNvSpPr txBox="1">
            <a:spLocks noChangeArrowheads="1"/>
          </p:cNvSpPr>
          <p:nvPr/>
        </p:nvSpPr>
        <p:spPr bwMode="auto">
          <a:xfrm>
            <a:off x="539750" y="5949950"/>
            <a:ext cx="8135938" cy="368300"/>
          </a:xfrm>
          <a:prstGeom prst="rect">
            <a:avLst/>
          </a:prstGeom>
          <a:noFill/>
          <a:ln w="9525">
            <a:noFill/>
            <a:miter lim="800000"/>
            <a:headEnd/>
            <a:tailEnd/>
          </a:ln>
        </p:spPr>
        <p:txBody>
          <a:bodyPr>
            <a:spAutoFit/>
          </a:bodyPr>
          <a:lstStyle/>
          <a:p>
            <a:endParaRPr lang="en-CA"/>
          </a:p>
        </p:txBody>
      </p:sp>
      <p:sp>
        <p:nvSpPr>
          <p:cNvPr id="116769" name="TextBox 6"/>
          <p:cNvSpPr txBox="1">
            <a:spLocks noChangeArrowheads="1"/>
          </p:cNvSpPr>
          <p:nvPr/>
        </p:nvSpPr>
        <p:spPr bwMode="auto">
          <a:xfrm>
            <a:off x="407988" y="6018213"/>
            <a:ext cx="8353425" cy="369887"/>
          </a:xfrm>
          <a:prstGeom prst="rect">
            <a:avLst/>
          </a:prstGeom>
          <a:noFill/>
          <a:ln w="9525">
            <a:noFill/>
            <a:miter lim="800000"/>
            <a:headEnd/>
            <a:tailEnd/>
          </a:ln>
        </p:spPr>
        <p:txBody>
          <a:bodyPr>
            <a:spAutoFit/>
          </a:bodyPr>
          <a:lstStyle/>
          <a:p>
            <a:r>
              <a:rPr lang="en-CA" altLang="en-US" sz="900">
                <a:solidFill>
                  <a:schemeClr val="tx1"/>
                </a:solidFill>
                <a:ea typeface="ヒラギノ角ゴ Pro W3"/>
                <a:cs typeface="ヒラギノ角ゴ Pro W3"/>
              </a:rPr>
              <a:t>UFH: Unfractionaled heparin; LMWH: Low molecular weight heparin; s.c.: Subcutaneous;  VTE: Venous thromboembolism; wks: Weeks; pts: patients;</a:t>
            </a:r>
          </a:p>
          <a:p>
            <a:endParaRPr lang="en-CA" altLang="en-US" sz="900">
              <a:solidFill>
                <a:schemeClr val="tx1"/>
              </a:solidFill>
              <a:ea typeface="ヒラギノ角ゴ Pro W3"/>
              <a:cs typeface="ヒラギノ角ゴ Pro W3"/>
            </a:endParaRPr>
          </a:p>
        </p:txBody>
      </p:sp>
      <p:sp>
        <p:nvSpPr>
          <p:cNvPr id="7" name="Rectangle 45"/>
          <p:cNvSpPr>
            <a:spLocks noChangeArrowheads="1"/>
          </p:cNvSpPr>
          <p:nvPr/>
        </p:nvSpPr>
        <p:spPr bwMode="auto">
          <a:xfrm>
            <a:off x="407988" y="6178550"/>
            <a:ext cx="8064500" cy="50800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defRPr/>
            </a:pPr>
            <a:r>
              <a:rPr lang="en-CA" sz="900" dirty="0"/>
              <a:t>1. Lyman GH, et al. </a:t>
            </a:r>
            <a:r>
              <a:rPr lang="en-CA" sz="900" i="1" dirty="0"/>
              <a:t>J </a:t>
            </a:r>
            <a:r>
              <a:rPr lang="en-CA" sz="900" i="1" dirty="0" err="1"/>
              <a:t>Clin</a:t>
            </a:r>
            <a:r>
              <a:rPr lang="en-CA" sz="900" i="1" dirty="0"/>
              <a:t> </a:t>
            </a:r>
            <a:r>
              <a:rPr lang="en-CA" sz="900" i="1" dirty="0" err="1"/>
              <a:t>Oncol</a:t>
            </a:r>
            <a:r>
              <a:rPr lang="en-CA" sz="900" i="1" dirty="0"/>
              <a:t>.</a:t>
            </a:r>
            <a:r>
              <a:rPr lang="en-CA" sz="900" dirty="0"/>
              <a:t> 2013;31(17):2189-2204; 2. </a:t>
            </a:r>
            <a:r>
              <a:rPr lang="en-US" sz="900" dirty="0"/>
              <a:t>National Comprehensive Cancer Network. 2013. Available at: </a:t>
            </a:r>
            <a:r>
              <a:rPr lang="en-US" sz="900" dirty="0">
                <a:hlinkClick r:id="rId3"/>
              </a:rPr>
              <a:t>www.nccn.org</a:t>
            </a:r>
            <a:r>
              <a:rPr lang="en-CA" sz="900" dirty="0"/>
              <a:t>; 3. </a:t>
            </a:r>
            <a:r>
              <a:rPr lang="en-CA" sz="900" dirty="0" err="1"/>
              <a:t>Mandalà</a:t>
            </a:r>
            <a:r>
              <a:rPr lang="en-CA" sz="900" dirty="0"/>
              <a:t> M, et al. </a:t>
            </a:r>
            <a:r>
              <a:rPr lang="it-IT" sz="900" i="1" dirty="0"/>
              <a:t>Ann Oncol. </a:t>
            </a:r>
            <a:r>
              <a:rPr lang="it-IT" sz="900" dirty="0"/>
              <a:t>2011;20(Suppl 6):vi85-92.; 4. </a:t>
            </a:r>
            <a:r>
              <a:rPr lang="en-CA" sz="900" dirty="0"/>
              <a:t>Gould MK, et al. </a:t>
            </a:r>
            <a:r>
              <a:rPr lang="en-CA" sz="900" i="1" dirty="0"/>
              <a:t>Chest. </a:t>
            </a:r>
            <a:r>
              <a:rPr lang="en-CA" sz="900" dirty="0"/>
              <a:t>2012;141(2 </a:t>
            </a:r>
            <a:r>
              <a:rPr lang="en-CA" sz="900" dirty="0" err="1"/>
              <a:t>Suppl</a:t>
            </a:r>
            <a:r>
              <a:rPr lang="en-CA" sz="900" dirty="0"/>
              <a:t>):e227S-77S.; 5. </a:t>
            </a:r>
            <a:r>
              <a:rPr lang="en-US" sz="900" dirty="0"/>
              <a:t>Thrombosis Canada Clinical Guides, Available at: www.thrombosiscanada.ca</a:t>
            </a:r>
            <a:endParaRPr lang="en-GB" sz="9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txBox="1">
            <a:spLocks noGrp="1"/>
          </p:cNvSpPr>
          <p:nvPr>
            <p:ph type="title"/>
          </p:nvPr>
        </p:nvSpPr>
        <p:spPr>
          <a:xfrm>
            <a:off x="457200" y="274638"/>
            <a:ext cx="8229600" cy="868362"/>
          </a:xfrm>
        </p:spPr>
        <p:txBody>
          <a:bodyPr/>
          <a:lstStyle/>
          <a:p>
            <a:pPr algn="ctr"/>
            <a:r>
              <a:rPr lang="en-CA" sz="4000" smtClean="0">
                <a:cs typeface="Arial" charset="0"/>
              </a:rPr>
              <a:t>Case 2</a:t>
            </a:r>
          </a:p>
        </p:txBody>
      </p:sp>
      <p:sp>
        <p:nvSpPr>
          <p:cNvPr id="118786" name="TextBox 4"/>
          <p:cNvSpPr txBox="1">
            <a:spLocks noGrp="1" noChangeArrowheads="1"/>
          </p:cNvSpPr>
          <p:nvPr>
            <p:ph idx="1"/>
          </p:nvPr>
        </p:nvSpPr>
        <p:spPr>
          <a:xfrm>
            <a:off x="404813" y="1258888"/>
            <a:ext cx="8229600" cy="5060950"/>
          </a:xfrm>
        </p:spPr>
        <p:txBody>
          <a:bodyPr>
            <a:spAutoFit/>
          </a:bodyPr>
          <a:lstStyle/>
          <a:p>
            <a:pPr algn="just">
              <a:spcBef>
                <a:spcPct val="20000"/>
              </a:spcBef>
              <a:buClr>
                <a:srgbClr val="FF9A5B"/>
              </a:buClr>
              <a:buSzPct val="125000"/>
            </a:pPr>
            <a:r>
              <a:rPr lang="en-CA" altLang="en-US" sz="2400" smtClean="0">
                <a:solidFill>
                  <a:schemeClr val="tx1"/>
                </a:solidFill>
                <a:latin typeface="Arial" charset="0"/>
                <a:ea typeface="ヒラギノ角ゴ Pro W3"/>
                <a:cs typeface="Times New Roman" pitchFamily="18" charset="0"/>
              </a:rPr>
              <a:t>A 67 year-old non-obese female, recently retired lawyer, is scheduled to undergo liver resection for an isolated hepatic metastasis following a colon resection 2 years ago for colon adenocarcinoma. She is expected to be hospitalized for 4-5 days.  </a:t>
            </a:r>
          </a:p>
          <a:p>
            <a:pPr algn="just">
              <a:spcBef>
                <a:spcPct val="20000"/>
              </a:spcBef>
              <a:buClr>
                <a:srgbClr val="FF9A5B"/>
              </a:buClr>
              <a:buSzPct val="125000"/>
            </a:pPr>
            <a:endParaRPr lang="en-CA" altLang="en-US" sz="2400" smtClean="0">
              <a:solidFill>
                <a:schemeClr val="tx1"/>
              </a:solidFill>
              <a:latin typeface="Arial" charset="0"/>
              <a:ea typeface="ヒラギノ角ゴ Pro W3"/>
              <a:cs typeface="Times New Roman" pitchFamily="18" charset="0"/>
            </a:endParaRPr>
          </a:p>
          <a:p>
            <a:pPr algn="just">
              <a:spcBef>
                <a:spcPct val="20000"/>
              </a:spcBef>
              <a:buClr>
                <a:srgbClr val="FF9A5B"/>
              </a:buClr>
              <a:buSzPct val="125000"/>
            </a:pPr>
            <a:r>
              <a:rPr lang="en-CA" altLang="en-US" sz="2400" smtClean="0">
                <a:solidFill>
                  <a:schemeClr val="tx1"/>
                </a:solidFill>
                <a:latin typeface="Arial" charset="0"/>
                <a:ea typeface="ヒラギノ角ゴ Pro W3"/>
                <a:cs typeface="Times New Roman" pitchFamily="18" charset="0"/>
              </a:rPr>
              <a:t>According to the Caprini risk assessment model, this patient’s risk for post-operative DVT is considered…</a:t>
            </a:r>
          </a:p>
          <a:p>
            <a:pPr algn="just">
              <a:spcBef>
                <a:spcPct val="20000"/>
              </a:spcBef>
              <a:buClr>
                <a:srgbClr val="FF9A5B"/>
              </a:buClr>
              <a:buSzPct val="125000"/>
            </a:pPr>
            <a:endParaRPr lang="en-CA" altLang="en-US" sz="2400" smtClean="0">
              <a:solidFill>
                <a:schemeClr val="tx1"/>
              </a:solidFill>
              <a:latin typeface="Arial" charset="0"/>
              <a:ea typeface="ヒラギノ角ゴ Pro W3"/>
              <a:cs typeface="Times New Roman" pitchFamily="18" charset="0"/>
            </a:endParaRPr>
          </a:p>
          <a:p>
            <a:pPr algn="just">
              <a:spcBef>
                <a:spcPct val="20000"/>
              </a:spcBef>
              <a:buClr>
                <a:srgbClr val="FF9A5B"/>
              </a:buClr>
              <a:buSzPct val="125000"/>
            </a:pPr>
            <a:endParaRPr lang="en-CA" altLang="en-US" sz="2400" smtClean="0">
              <a:solidFill>
                <a:schemeClr val="tx1"/>
              </a:solidFill>
              <a:latin typeface="Arial" charset="0"/>
              <a:ea typeface="ヒラギノ角ゴ Pro W3"/>
              <a:cs typeface="Times New Roman" pitchFamily="18" charset="0"/>
            </a:endParaRPr>
          </a:p>
          <a:p>
            <a:pPr algn="just">
              <a:spcBef>
                <a:spcPct val="20000"/>
              </a:spcBef>
              <a:buClr>
                <a:srgbClr val="FF9A5B"/>
              </a:buClr>
              <a:buSzPct val="125000"/>
            </a:pPr>
            <a:endParaRPr lang="en-CA" altLang="en-US" sz="2400" smtClean="0">
              <a:solidFill>
                <a:schemeClr val="tx1"/>
              </a:solidFill>
              <a:latin typeface="Arial" charset="0"/>
              <a:ea typeface="ヒラギノ角ゴ Pro W3"/>
              <a:cs typeface="Times New Roman" pitchFamily="18" charset="0"/>
            </a:endParaRPr>
          </a:p>
          <a:p>
            <a:pPr algn="just">
              <a:spcBef>
                <a:spcPct val="20000"/>
              </a:spcBef>
              <a:buClr>
                <a:srgbClr val="FF9A5B"/>
              </a:buClr>
              <a:buSzPct val="125000"/>
            </a:pPr>
            <a:endParaRPr lang="en-CA" altLang="en-US" sz="2400" smtClean="0">
              <a:solidFill>
                <a:schemeClr val="tx1"/>
              </a:solidFill>
              <a:latin typeface="Arial" charset="0"/>
              <a:ea typeface="ヒラギノ角ゴ Pro W3"/>
              <a:cs typeface="Times New Roman" pitchFamily="18" charset="0"/>
            </a:endParaRPr>
          </a:p>
        </p:txBody>
      </p:sp>
      <p:sp>
        <p:nvSpPr>
          <p:cNvPr id="118787" name="TextBox 5"/>
          <p:cNvSpPr txBox="1">
            <a:spLocks noChangeArrowheads="1"/>
          </p:cNvSpPr>
          <p:nvPr/>
        </p:nvSpPr>
        <p:spPr bwMode="auto">
          <a:xfrm>
            <a:off x="838200" y="4495800"/>
            <a:ext cx="8124825" cy="1570038"/>
          </a:xfrm>
          <a:prstGeom prst="rect">
            <a:avLst/>
          </a:prstGeom>
          <a:noFill/>
          <a:ln w="9525">
            <a:noFill/>
            <a:miter lim="800000"/>
            <a:headEnd/>
            <a:tailEnd/>
          </a:ln>
        </p:spPr>
        <p:txBody>
          <a:bodyPr>
            <a:spAutoFit/>
          </a:bodyPr>
          <a:lstStyle/>
          <a:p>
            <a:pPr marL="342900" indent="-342900">
              <a:buFontTx/>
              <a:buAutoNum type="alphaUcParenR"/>
            </a:pPr>
            <a:r>
              <a:rPr lang="en-CA" altLang="en-US" sz="2400">
                <a:solidFill>
                  <a:schemeClr val="tx1"/>
                </a:solidFill>
                <a:ea typeface="ヒラギノ角ゴ Pro W3"/>
                <a:cs typeface="ヒラギノ角ゴ Pro W3"/>
              </a:rPr>
              <a:t>Very low (0-1 points)</a:t>
            </a:r>
          </a:p>
          <a:p>
            <a:pPr marL="342900" indent="-342900">
              <a:buFontTx/>
              <a:buAutoNum type="alphaUcParenR"/>
            </a:pPr>
            <a:r>
              <a:rPr lang="en-CA" altLang="en-US" sz="2400">
                <a:solidFill>
                  <a:schemeClr val="tx1"/>
                </a:solidFill>
                <a:ea typeface="ヒラギノ角ゴ Pro W3"/>
                <a:cs typeface="ヒラギノ角ゴ Pro W3"/>
              </a:rPr>
              <a:t>Low (2 points)</a:t>
            </a:r>
          </a:p>
          <a:p>
            <a:pPr marL="342900" indent="-342900">
              <a:buFontTx/>
              <a:buAutoNum type="alphaUcParenR"/>
            </a:pPr>
            <a:r>
              <a:rPr lang="en-CA" altLang="en-US" sz="2400">
                <a:solidFill>
                  <a:schemeClr val="tx1"/>
                </a:solidFill>
                <a:ea typeface="ヒラギノ角ゴ Pro W3"/>
                <a:cs typeface="ヒラギノ角ゴ Pro W3"/>
              </a:rPr>
              <a:t>Moderate (3-4 points)</a:t>
            </a:r>
          </a:p>
          <a:p>
            <a:pPr marL="342900" indent="-342900">
              <a:buFontTx/>
              <a:buAutoNum type="alphaUcParenR"/>
            </a:pPr>
            <a:r>
              <a:rPr lang="en-CA" altLang="en-US" sz="2400">
                <a:solidFill>
                  <a:schemeClr val="tx1"/>
                </a:solidFill>
                <a:ea typeface="ヒラギノ角ゴ Pro W3"/>
                <a:cs typeface="ヒラギノ角ゴ Pro W3"/>
              </a:rPr>
              <a:t>High (≥5 points)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txBox="1">
            <a:spLocks noGrp="1"/>
          </p:cNvSpPr>
          <p:nvPr>
            <p:ph type="title"/>
          </p:nvPr>
        </p:nvSpPr>
        <p:spPr>
          <a:xfrm>
            <a:off x="457200" y="274638"/>
            <a:ext cx="8229600" cy="792162"/>
          </a:xfrm>
        </p:spPr>
        <p:txBody>
          <a:bodyPr/>
          <a:lstStyle/>
          <a:p>
            <a:pPr algn="ctr"/>
            <a:r>
              <a:rPr lang="en-CA" sz="4000" smtClean="0">
                <a:cs typeface="Arial" charset="0"/>
              </a:rPr>
              <a:t>Case 2</a:t>
            </a:r>
          </a:p>
        </p:txBody>
      </p:sp>
      <p:sp>
        <p:nvSpPr>
          <p:cNvPr id="119810" name="Content Placeholder 2"/>
          <p:cNvSpPr txBox="1">
            <a:spLocks noGrp="1"/>
          </p:cNvSpPr>
          <p:nvPr>
            <p:ph idx="1"/>
          </p:nvPr>
        </p:nvSpPr>
        <p:spPr/>
        <p:txBody>
          <a:bodyPr/>
          <a:lstStyle/>
          <a:p>
            <a:pPr marL="285750" indent="-285750">
              <a:buFontTx/>
              <a:buChar char="•"/>
            </a:pPr>
            <a:r>
              <a:rPr lang="en-CA" sz="3200" smtClean="0">
                <a:cs typeface="Arial" charset="0"/>
              </a:rPr>
              <a:t>67 years= 2 points</a:t>
            </a:r>
          </a:p>
          <a:p>
            <a:pPr marL="285750" indent="-285750">
              <a:buFontTx/>
              <a:buChar char="•"/>
            </a:pPr>
            <a:r>
              <a:rPr lang="en-CA" sz="3200" smtClean="0">
                <a:cs typeface="Arial" charset="0"/>
              </a:rPr>
              <a:t>Malignancy (past or present)= 2 points</a:t>
            </a:r>
          </a:p>
          <a:p>
            <a:pPr marL="285750" indent="-285750">
              <a:buFontTx/>
              <a:buChar char="•"/>
            </a:pPr>
            <a:r>
              <a:rPr lang="en-CA" sz="3200" smtClean="0">
                <a:cs typeface="Arial" charset="0"/>
              </a:rPr>
              <a:t>Confined to bed for greater than 72 hours= 2 points</a:t>
            </a:r>
          </a:p>
          <a:p>
            <a:pPr marL="285750" indent="-285750">
              <a:buFontTx/>
              <a:buChar char="•"/>
            </a:pPr>
            <a:r>
              <a:rPr lang="en-CA" sz="3200" smtClean="0">
                <a:cs typeface="Arial" charset="0"/>
              </a:rPr>
              <a:t>Major surgery for greater than 45 minutes= 2 points</a:t>
            </a:r>
          </a:p>
          <a:p>
            <a:pPr marL="285750" indent="-285750">
              <a:buFontTx/>
              <a:buChar char="•"/>
            </a:pPr>
            <a:r>
              <a:rPr lang="en-CA" sz="3200" smtClean="0">
                <a:cs typeface="Arial" charset="0"/>
              </a:rPr>
              <a:t>Total 8 pionts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s://lh3.googleusercontent.com/-l5vlKrg4JPI/VWcK025xhyI/AAAAAAAABEc/rptlJOL4lNE/w480-h324/why.png"/>
          <p:cNvPicPr>
            <a:picLocks noChangeAspect="1" noChangeArrowheads="1"/>
          </p:cNvPicPr>
          <p:nvPr/>
        </p:nvPicPr>
        <p:blipFill>
          <a:blip r:embed="rId3"/>
          <a:srcRect/>
          <a:stretch>
            <a:fillRect/>
          </a:stretch>
        </p:blipFill>
        <p:spPr bwMode="auto">
          <a:xfrm>
            <a:off x="381000" y="3200400"/>
            <a:ext cx="4572000" cy="3086100"/>
          </a:xfrm>
          <a:prstGeom prst="rect">
            <a:avLst/>
          </a:prstGeom>
          <a:noFill/>
          <a:ln w="9525">
            <a:noFill/>
            <a:miter lim="800000"/>
            <a:headEnd/>
            <a:tailEnd/>
          </a:ln>
        </p:spPr>
      </p:pic>
      <p:sp>
        <p:nvSpPr>
          <p:cNvPr id="2" name="Rounded Rectangle 1"/>
          <p:cNvSpPr/>
          <p:nvPr/>
        </p:nvSpPr>
        <p:spPr>
          <a:xfrm>
            <a:off x="1600200" y="838200"/>
            <a:ext cx="7086600" cy="2743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1507" name="Shape 60"/>
          <p:cNvSpPr txBox="1">
            <a:spLocks noGrp="1"/>
          </p:cNvSpPr>
          <p:nvPr>
            <p:ph type="title"/>
          </p:nvPr>
        </p:nvSpPr>
        <p:spPr>
          <a:xfrm>
            <a:off x="2095500" y="1524000"/>
            <a:ext cx="6134100" cy="1600200"/>
          </a:xfrm>
        </p:spPr>
        <p:txBody>
          <a:bodyPr/>
          <a:lstStyle/>
          <a:p>
            <a:pPr algn="r" eaLnBrk="1" hangingPunct="1">
              <a:spcBef>
                <a:spcPct val="0"/>
              </a:spcBef>
              <a:buClr>
                <a:srgbClr val="000000"/>
              </a:buClr>
            </a:pPr>
            <a:r>
              <a:rPr lang="en-US" sz="4000" b="1" smtClean="0">
                <a:cs typeface="Arial" charset="0"/>
              </a:rPr>
              <a:t>Why use VTE prophylaxis in hospital?</a:t>
            </a:r>
          </a:p>
        </p:txBody>
      </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txBox="1">
            <a:spLocks noGrp="1"/>
          </p:cNvSpPr>
          <p:nvPr>
            <p:ph type="title"/>
          </p:nvPr>
        </p:nvSpPr>
        <p:spPr/>
        <p:txBody>
          <a:bodyPr/>
          <a:lstStyle/>
          <a:p>
            <a:pPr algn="ctr" eaLnBrk="1" hangingPunct="1"/>
            <a:r>
              <a:rPr lang="en-CA" altLang="en-US" sz="2800" b="1" smtClean="0">
                <a:ea typeface="MS PGothic"/>
                <a:cs typeface="MS PGothic"/>
              </a:rPr>
              <a:t>What do guidelines recommend for post-operative DVT prophylaxis? (Grade 1 = strong, Grade 2 = weak)</a:t>
            </a:r>
          </a:p>
        </p:txBody>
      </p:sp>
      <p:graphicFrame>
        <p:nvGraphicFramePr>
          <p:cNvPr id="5" name="Group 64"/>
          <p:cNvGraphicFramePr>
            <a:graphicFrameLocks noGrp="1"/>
          </p:cNvGraphicFramePr>
          <p:nvPr>
            <p:ph idx="1"/>
          </p:nvPr>
        </p:nvGraphicFramePr>
        <p:xfrm>
          <a:off x="457200" y="1600200"/>
          <a:ext cx="8504238" cy="4568001"/>
        </p:xfrm>
        <a:graphic>
          <a:graphicData uri="http://schemas.openxmlformats.org/drawingml/2006/table">
            <a:tbl>
              <a:tblPr/>
              <a:tblGrid>
                <a:gridCol w="1871663"/>
                <a:gridCol w="4533900"/>
                <a:gridCol w="2098675"/>
              </a:tblGrid>
              <a:tr h="560388">
                <a:tc>
                  <a:txBody>
                    <a:bodyPr/>
                    <a:lstStyle/>
                    <a:p>
                      <a:pPr marL="0" marR="0" lvl="0" indent="0" algn="ctr" defTabSz="914400" rtl="0" eaLnBrk="1" fontAlgn="base" latinLnBrk="0" hangingPunct="1">
                        <a:lnSpc>
                          <a:spcPct val="115000"/>
                        </a:lnSpc>
                        <a:spcBef>
                          <a:spcPct val="0"/>
                        </a:spcBef>
                        <a:spcAft>
                          <a:spcPts val="75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charset="0"/>
                          <a:sym typeface="Arial" charset="0"/>
                        </a:rPr>
                        <a:t>VTE Risk Category</a:t>
                      </a:r>
                      <a:endParaRPr kumimoji="0" lang="en-US" sz="1600" b="0" i="0" u="none" strike="noStrike" cap="none" normalizeH="0" baseline="0" smtClean="0">
                        <a:ln>
                          <a:noFill/>
                        </a:ln>
                        <a:solidFill>
                          <a:schemeClr val="tx1"/>
                        </a:solidFill>
                        <a:effectLst/>
                        <a:latin typeface="Calibri" pitchFamily="34" charset="0"/>
                        <a:cs typeface="Arial" charset="0"/>
                        <a:sym typeface="Arial" charset="0"/>
                      </a:endParaRPr>
                    </a:p>
                  </a:txBody>
                  <a:tcPr marL="68572" marR="68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588"/>
                    </a:solidFill>
                  </a:tcPr>
                </a:tc>
                <a:tc>
                  <a:txBody>
                    <a:bodyPr/>
                    <a:lstStyle/>
                    <a:p>
                      <a:pPr marL="0" marR="0" lvl="0" indent="0" algn="ctr" defTabSz="914400" rtl="0" eaLnBrk="1" fontAlgn="base" latinLnBrk="0" hangingPunct="1">
                        <a:lnSpc>
                          <a:spcPct val="115000"/>
                        </a:lnSpc>
                        <a:spcBef>
                          <a:spcPct val="0"/>
                        </a:spcBef>
                        <a:spcAft>
                          <a:spcPts val="75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charset="0"/>
                          <a:sym typeface="Arial" charset="0"/>
                        </a:rPr>
                        <a:t>Average  Bleeding Risk (~1%)</a:t>
                      </a:r>
                      <a:endParaRPr kumimoji="0" lang="en-US" sz="1600" b="0" i="0" u="none" strike="noStrike" cap="none" normalizeH="0" baseline="0" smtClean="0">
                        <a:ln>
                          <a:noFill/>
                        </a:ln>
                        <a:solidFill>
                          <a:schemeClr val="tx1"/>
                        </a:solidFill>
                        <a:effectLst/>
                        <a:latin typeface="Calibri" pitchFamily="34" charset="0"/>
                        <a:cs typeface="Arial" charset="0"/>
                        <a:sym typeface="Arial" charset="0"/>
                      </a:endParaRPr>
                    </a:p>
                  </a:txBody>
                  <a:tcPr marL="68572" marR="68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588"/>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cs typeface="Arial" charset="0"/>
                          <a:sym typeface="Arial" charset="0"/>
                        </a:rPr>
                        <a:t>High Bleed Risk (~2%) or Severe Impact</a:t>
                      </a:r>
                      <a:endParaRPr kumimoji="0" lang="en-US" sz="1600" b="0" i="0" u="none" strike="noStrike" cap="none" normalizeH="0" baseline="0" smtClean="0">
                        <a:ln>
                          <a:noFill/>
                        </a:ln>
                        <a:solidFill>
                          <a:schemeClr val="tx1"/>
                        </a:solidFill>
                        <a:effectLst/>
                        <a:latin typeface="Calibri" pitchFamily="34" charset="0"/>
                        <a:cs typeface="Arial" charset="0"/>
                        <a:sym typeface="Arial" charset="0"/>
                      </a:endParaRPr>
                    </a:p>
                  </a:txBody>
                  <a:tcPr marL="68572" marR="68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C588"/>
                    </a:solidFill>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alibri" pitchFamily="34" charset="0"/>
                          <a:cs typeface="Arial" charset="0"/>
                          <a:sym typeface="Arial" charset="0"/>
                        </a:rPr>
                        <a:t>Very Low Risk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alibri" pitchFamily="34" charset="0"/>
                          <a:cs typeface="Arial" charset="0"/>
                          <a:sym typeface="Arial" charset="0"/>
                        </a:rPr>
                        <a:t>Caprini Score 0</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No Specific Prophylaxis </a:t>
                      </a:r>
                      <a:r>
                        <a:rPr kumimoji="0" lang="en-US" sz="1600" b="1" i="0" u="none" strike="noStrike" cap="none" normalizeH="0" baseline="0" smtClean="0">
                          <a:ln>
                            <a:noFill/>
                          </a:ln>
                          <a:solidFill>
                            <a:srgbClr val="FF0000"/>
                          </a:solidFill>
                          <a:effectLst/>
                          <a:latin typeface="Calibri" pitchFamily="34" charset="0"/>
                          <a:cs typeface="Arial" charset="0"/>
                          <a:sym typeface="Arial" charset="0"/>
                        </a:rPr>
                        <a:t>(Grade 1B)</a:t>
                      </a:r>
                    </a:p>
                  </a:txBody>
                  <a:tcPr marL="68572" marR="68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87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Low Risk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Caprini Score 1-2</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Mechanical prophylaxis, preferably with IPC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2C)</a:t>
                      </a:r>
                    </a:p>
                  </a:txBody>
                  <a:tcPr marL="68572" marR="68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73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Moderate Risk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Caprini Score 3-4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alibri" pitchFamily="34" charset="0"/>
                        <a:cs typeface="Arial" charset="0"/>
                        <a:sym typeface="Arial" charset="0"/>
                      </a:endParaRP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LMWH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2B), </a:t>
                      </a:r>
                      <a:r>
                        <a:rPr kumimoji="0" lang="en-US" sz="1600" b="0" i="0" u="none" strike="noStrike" cap="none" normalizeH="0" baseline="0" smtClean="0">
                          <a:ln>
                            <a:noFill/>
                          </a:ln>
                          <a:solidFill>
                            <a:schemeClr val="tx1"/>
                          </a:solidFill>
                          <a:effectLst/>
                          <a:latin typeface="Calibri" pitchFamily="34" charset="0"/>
                          <a:cs typeface="Arial" charset="0"/>
                          <a:sym typeface="Arial" charset="0"/>
                        </a:rPr>
                        <a:t>LDUH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2B) </a:t>
                      </a:r>
                      <a:r>
                        <a:rPr kumimoji="0" lang="en-US" sz="1600" b="0" i="0" u="none" strike="noStrike" cap="none" normalizeH="0" baseline="0" smtClean="0">
                          <a:ln>
                            <a:noFill/>
                          </a:ln>
                          <a:solidFill>
                            <a:schemeClr val="tx1"/>
                          </a:solidFill>
                          <a:effectLst/>
                          <a:latin typeface="Calibri" pitchFamily="34" charset="0"/>
                          <a:cs typeface="Arial" charset="0"/>
                          <a:sym typeface="Arial" charset="0"/>
                        </a:rPr>
                        <a:t>or mechanical prophylaxis with ES or IPC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2C)</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Mechanical prophylaxis, preferably with IPC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2C)</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alibri" pitchFamily="34" charset="0"/>
                          <a:cs typeface="Arial" charset="0"/>
                          <a:sym typeface="Arial" charset="0"/>
                        </a:rPr>
                        <a:t>High Risk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alibri" pitchFamily="34" charset="0"/>
                          <a:cs typeface="Arial" charset="0"/>
                          <a:sym typeface="Arial" charset="0"/>
                        </a:rPr>
                        <a:t>Caprini Score ≥5</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LMWH </a:t>
                      </a:r>
                      <a:r>
                        <a:rPr kumimoji="0" lang="en-US" sz="1600" b="1" i="0" u="none" strike="noStrike" cap="none" normalizeH="0" baseline="0" smtClean="0">
                          <a:ln>
                            <a:noFill/>
                          </a:ln>
                          <a:solidFill>
                            <a:srgbClr val="FF0000"/>
                          </a:solidFill>
                          <a:effectLst/>
                          <a:latin typeface="Calibri" pitchFamily="34" charset="0"/>
                          <a:cs typeface="Arial" charset="0"/>
                          <a:sym typeface="Arial" charset="0"/>
                        </a:rPr>
                        <a:t>(Grade 1B),  </a:t>
                      </a:r>
                      <a:r>
                        <a:rPr kumimoji="0" lang="en-US" sz="1600" b="0" i="0" u="none" strike="noStrike" cap="none" normalizeH="0" baseline="0" smtClean="0">
                          <a:ln>
                            <a:noFill/>
                          </a:ln>
                          <a:solidFill>
                            <a:schemeClr val="tx1"/>
                          </a:solidFill>
                          <a:effectLst/>
                          <a:latin typeface="Calibri" pitchFamily="34" charset="0"/>
                          <a:cs typeface="Arial" charset="0"/>
                          <a:sym typeface="Arial" charset="0"/>
                        </a:rPr>
                        <a:t>LDUH </a:t>
                      </a:r>
                      <a:r>
                        <a:rPr kumimoji="0" lang="en-US" sz="1600" b="1" i="0" u="none" strike="noStrike" cap="none" normalizeH="0" baseline="0" smtClean="0">
                          <a:ln>
                            <a:noFill/>
                          </a:ln>
                          <a:solidFill>
                            <a:srgbClr val="FF0000"/>
                          </a:solidFill>
                          <a:effectLst/>
                          <a:latin typeface="Calibri" pitchFamily="34" charset="0"/>
                          <a:cs typeface="Arial" charset="0"/>
                          <a:sym typeface="Arial" charset="0"/>
                        </a:rPr>
                        <a:t>(Grade 1B) </a:t>
                      </a:r>
                      <a:r>
                        <a:rPr kumimoji="0" lang="en-US" sz="1600" b="0" i="0" u="none" strike="noStrike" cap="none" normalizeH="0" baseline="0" smtClean="0">
                          <a:ln>
                            <a:noFill/>
                          </a:ln>
                          <a:solidFill>
                            <a:schemeClr val="tx1"/>
                          </a:solidFill>
                          <a:effectLst/>
                          <a:latin typeface="Calibri" pitchFamily="34" charset="0"/>
                          <a:cs typeface="Arial" charset="0"/>
                          <a:sym typeface="Arial" charset="0"/>
                        </a:rPr>
                        <a:t>plus mechanical prophylaxis with ES or IPC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2C)</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Mechanical prophylaxis, preferably with IPC, until risk of bleeding diminishes and pharmacologic prophylaxis can be added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2C)</a:t>
                      </a:r>
                    </a:p>
                  </a:txBody>
                  <a:tcPr marL="68572" marR="68572"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alibri" pitchFamily="34" charset="0"/>
                          <a:cs typeface="Arial" charset="0"/>
                          <a:sym typeface="Arial" charset="0"/>
                        </a:rPr>
                        <a:t>High Risk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Calibri" pitchFamily="34" charset="0"/>
                          <a:cs typeface="Arial" charset="0"/>
                          <a:sym typeface="Arial" charset="0"/>
                        </a:rPr>
                        <a:t>Cancer Surgery</a:t>
                      </a:r>
                    </a:p>
                  </a:txBody>
                  <a:tcPr marL="68572" marR="68572"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LMWH or LDUH plus mechanical prophylaxis with ES or IPC  </a:t>
                      </a:r>
                      <a:r>
                        <a:rPr kumimoji="0" lang="en-US" sz="1600" b="0" i="1" u="sng" strike="noStrike" cap="none" normalizeH="0" baseline="0" smtClean="0">
                          <a:ln>
                            <a:noFill/>
                          </a:ln>
                          <a:solidFill>
                            <a:schemeClr val="tx1"/>
                          </a:solidFill>
                          <a:effectLst/>
                          <a:latin typeface="Calibri" pitchFamily="34" charset="0"/>
                          <a:cs typeface="Arial" charset="0"/>
                          <a:sym typeface="Arial" charset="0"/>
                        </a:rPr>
                        <a:t>and</a:t>
                      </a:r>
                      <a:r>
                        <a:rPr kumimoji="0" lang="en-US" sz="1600" b="0" i="1" u="none" strike="noStrike" cap="none" normalizeH="0" baseline="0" smtClean="0">
                          <a:ln>
                            <a:noFill/>
                          </a:ln>
                          <a:solidFill>
                            <a:schemeClr val="tx1"/>
                          </a:solidFill>
                          <a:effectLst/>
                          <a:latin typeface="Calibri" pitchFamily="34" charset="0"/>
                          <a:cs typeface="Arial" charset="0"/>
                          <a:sym typeface="Arial" charset="0"/>
                        </a:rPr>
                        <a:t> </a:t>
                      </a:r>
                      <a:r>
                        <a:rPr kumimoji="0" lang="en-US" sz="1600" b="0" i="0" u="none" strike="noStrike" cap="none" normalizeH="0" baseline="0" smtClean="0">
                          <a:ln>
                            <a:noFill/>
                          </a:ln>
                          <a:solidFill>
                            <a:schemeClr val="tx1"/>
                          </a:solidFill>
                          <a:effectLst/>
                          <a:latin typeface="Calibri" pitchFamily="34" charset="0"/>
                          <a:cs typeface="Arial" charset="0"/>
                          <a:sym typeface="Arial" charset="0"/>
                        </a:rPr>
                        <a:t>extended-duration prophylaxis (</a:t>
                      </a:r>
                      <a:r>
                        <a:rPr kumimoji="0" lang="en-US" sz="1600" b="1" i="0" u="none" strike="noStrike" cap="none" normalizeH="0" baseline="0" smtClean="0">
                          <a:ln>
                            <a:noFill/>
                          </a:ln>
                          <a:solidFill>
                            <a:srgbClr val="FF0000"/>
                          </a:solidFill>
                          <a:effectLst/>
                          <a:latin typeface="Calibri" pitchFamily="34" charset="0"/>
                          <a:cs typeface="Arial" charset="0"/>
                          <a:sym typeface="Arial" charset="0"/>
                        </a:rPr>
                        <a:t>4 weeks</a:t>
                      </a:r>
                      <a:r>
                        <a:rPr kumimoji="0" lang="en-US" sz="1600" b="0" i="0" u="none" strike="noStrike" cap="none" normalizeH="0" baseline="0" smtClean="0">
                          <a:ln>
                            <a:noFill/>
                          </a:ln>
                          <a:solidFill>
                            <a:schemeClr val="tx1"/>
                          </a:solidFill>
                          <a:effectLst/>
                          <a:latin typeface="Calibri" pitchFamily="34" charset="0"/>
                          <a:cs typeface="Arial" charset="0"/>
                          <a:sym typeface="Arial" charset="0"/>
                        </a:rPr>
                        <a:t>) with LMWH post-discharge </a:t>
                      </a:r>
                      <a:r>
                        <a:rPr kumimoji="0" lang="en-US" sz="1600" b="1" i="0" u="none" strike="noStrike" cap="none" normalizeH="0" baseline="0" smtClean="0">
                          <a:ln>
                            <a:noFill/>
                          </a:ln>
                          <a:solidFill>
                            <a:srgbClr val="FF0000"/>
                          </a:solidFill>
                          <a:effectLst/>
                          <a:latin typeface="Calibri" pitchFamily="34" charset="0"/>
                          <a:cs typeface="Arial" charset="0"/>
                          <a:sym typeface="Arial" charset="0"/>
                        </a:rPr>
                        <a:t>(Grade 1B)</a:t>
                      </a:r>
                    </a:p>
                  </a:txBody>
                  <a:tcPr marL="68572" marR="68572"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vMerge="1">
                  <a:txBody>
                    <a:bodyPr/>
                    <a:lstStyle/>
                    <a:p>
                      <a:endParaRPr lang="en-US"/>
                    </a:p>
                  </a:txBody>
                  <a:tcPr/>
                </a:tc>
              </a:tr>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High Risk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LMWH and LDUH contraindicated</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charset="0"/>
                          <a:sym typeface="Arial" charset="0"/>
                        </a:rPr>
                        <a:t>Fondaparinux or low-dose ASA (160 mg), mechanical prophylaxis, preferable with IPC or both </a:t>
                      </a:r>
                      <a:r>
                        <a:rPr kumimoji="0" lang="en-US" sz="1600" b="1" i="0" u="none" strike="noStrike" cap="none" normalizeH="0" baseline="0" smtClean="0">
                          <a:ln>
                            <a:noFill/>
                          </a:ln>
                          <a:solidFill>
                            <a:srgbClr val="376092"/>
                          </a:solidFill>
                          <a:effectLst/>
                          <a:latin typeface="Calibri" pitchFamily="34" charset="0"/>
                          <a:cs typeface="Arial" charset="0"/>
                          <a:sym typeface="Arial" charset="0"/>
                        </a:rPr>
                        <a:t>(Grade 2C)</a:t>
                      </a:r>
                    </a:p>
                  </a:txBody>
                  <a:tcPr marL="68572" marR="68572"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2"/>
          <p:cNvSpPr txBox="1">
            <a:spLocks noGrp="1" noChangeArrowheads="1"/>
          </p:cNvSpPr>
          <p:nvPr>
            <p:ph type="title"/>
          </p:nvPr>
        </p:nvSpPr>
        <p:spPr/>
        <p:txBody>
          <a:bodyPr/>
          <a:lstStyle/>
          <a:p>
            <a:pPr algn="ctr" eaLnBrk="1" hangingPunct="1"/>
            <a:r>
              <a:rPr lang="en-US" altLang="en-US" sz="2800" b="1" smtClean="0">
                <a:cs typeface="Arial" charset="0"/>
              </a:rPr>
              <a:t>Time Distribution of VTE Events </a:t>
            </a:r>
            <a:br>
              <a:rPr lang="en-US" altLang="en-US" sz="2800" b="1" smtClean="0">
                <a:cs typeface="Arial" charset="0"/>
              </a:rPr>
            </a:br>
            <a:r>
              <a:rPr lang="en-US" altLang="en-US" sz="2800" b="1" smtClean="0">
                <a:cs typeface="Arial" charset="0"/>
              </a:rPr>
              <a:t>Following Cancer Surgery</a:t>
            </a:r>
          </a:p>
        </p:txBody>
      </p:sp>
      <p:graphicFrame>
        <p:nvGraphicFramePr>
          <p:cNvPr id="1032" name="Object 8"/>
          <p:cNvGraphicFramePr>
            <a:graphicFrameLocks noGrp="1"/>
          </p:cNvGraphicFramePr>
          <p:nvPr>
            <p:ph idx="1"/>
          </p:nvPr>
        </p:nvGraphicFramePr>
        <p:xfrm>
          <a:off x="1547813" y="2420938"/>
          <a:ext cx="6892925" cy="3282950"/>
        </p:xfrm>
        <a:graphic>
          <a:graphicData uri="http://schemas.openxmlformats.org/presentationml/2006/ole">
            <mc:AlternateContent xmlns:mc="http://schemas.openxmlformats.org/markup-compatibility/2006">
              <mc:Choice xmlns:v="urn:schemas-microsoft-com:vml" Requires="v">
                <p:oleObj spid="_x0000_s1033" r:id="rId4" imgW="7736494" imgH="3682303" progId="Excel.Sheet.8">
                  <p:embed/>
                </p:oleObj>
              </mc:Choice>
              <mc:Fallback>
                <p:oleObj r:id="rId4" imgW="7736494" imgH="3682303" progId="Excel.Sheet.8">
                  <p:embed/>
                  <p:pic>
                    <p:nvPicPr>
                      <p:cNvPr id="0" name="Picture 8"/>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420938"/>
                        <a:ext cx="6892925" cy="328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76"/>
          <p:cNvSpPr txBox="1">
            <a:spLocks noChangeArrowheads="1"/>
          </p:cNvSpPr>
          <p:nvPr/>
        </p:nvSpPr>
        <p:spPr bwMode="auto">
          <a:xfrm>
            <a:off x="34925" y="1554163"/>
            <a:ext cx="9144000" cy="368300"/>
          </a:xfrm>
          <a:prstGeom prst="rect">
            <a:avLst/>
          </a:prstGeom>
          <a:noFill/>
          <a:ln w="9525">
            <a:noFill/>
            <a:miter lim="800000"/>
            <a:headEnd/>
            <a:tailEnd/>
          </a:ln>
        </p:spPr>
        <p:txBody>
          <a:bodyPr>
            <a:spAutoFit/>
          </a:bodyPr>
          <a:lstStyle/>
          <a:p>
            <a:pPr algn="ctr" eaLnBrk="0" hangingPunct="0">
              <a:spcBef>
                <a:spcPct val="30000"/>
              </a:spcBef>
              <a:buFont typeface="Monotype Sorts"/>
              <a:buNone/>
            </a:pPr>
            <a:r>
              <a:rPr kumimoji="1" lang="en-CA" altLang="en-US" sz="1800" b="1">
                <a:solidFill>
                  <a:schemeClr val="tx1"/>
                </a:solidFill>
                <a:ea typeface="ヒラギノ角ゴ Pro W3"/>
                <a:cs typeface="ヒラギノ角ゴ Pro W3"/>
              </a:rPr>
              <a:t>40% of VTE events occurred &gt;21 days after surgery</a:t>
            </a:r>
          </a:p>
        </p:txBody>
      </p:sp>
      <p:sp>
        <p:nvSpPr>
          <p:cNvPr id="1035" name="Text Box 7"/>
          <p:cNvSpPr txBox="1">
            <a:spLocks noChangeArrowheads="1"/>
          </p:cNvSpPr>
          <p:nvPr/>
        </p:nvSpPr>
        <p:spPr bwMode="auto">
          <a:xfrm>
            <a:off x="228600" y="1981200"/>
            <a:ext cx="6477000" cy="336550"/>
          </a:xfrm>
          <a:prstGeom prst="rect">
            <a:avLst/>
          </a:prstGeom>
          <a:noFill/>
          <a:ln w="9525">
            <a:noFill/>
            <a:miter lim="800000"/>
            <a:headEnd/>
            <a:tailEnd/>
          </a:ln>
        </p:spPr>
        <p:txBody>
          <a:bodyPr>
            <a:spAutoFit/>
          </a:bodyPr>
          <a:lstStyle/>
          <a:p>
            <a:pPr marL="228600" indent="-228600" eaLnBrk="0" hangingPunct="0">
              <a:spcBef>
                <a:spcPct val="50000"/>
              </a:spcBef>
              <a:buClr>
                <a:srgbClr val="FF9A5B"/>
              </a:buClr>
              <a:buFont typeface="Times" pitchFamily="18" charset="0"/>
              <a:buChar char="•"/>
            </a:pPr>
            <a:r>
              <a:rPr kumimoji="1" lang="en-US" altLang="en-US" sz="1600">
                <a:solidFill>
                  <a:schemeClr val="tx1"/>
                </a:solidFill>
                <a:ea typeface="ヒラギノ角ゴ Pro W3"/>
                <a:cs typeface="ヒラギノ角ゴ Pro W3"/>
              </a:rPr>
              <a:t>N=2373, @RISTOS Registry: Prospective cohort study</a:t>
            </a:r>
            <a:endParaRPr kumimoji="1" lang="en-US" altLang="en-US" sz="1600" b="1">
              <a:solidFill>
                <a:schemeClr val="tx1"/>
              </a:solidFill>
              <a:ea typeface="ヒラギノ角ゴ Pro W3"/>
              <a:cs typeface="ヒラギノ角ゴ Pro W3"/>
            </a:endParaRPr>
          </a:p>
        </p:txBody>
      </p:sp>
      <p:sp>
        <p:nvSpPr>
          <p:cNvPr id="12" name="Text Box 12"/>
          <p:cNvSpPr txBox="1">
            <a:spLocks noChangeArrowheads="1"/>
          </p:cNvSpPr>
          <p:nvPr/>
        </p:nvSpPr>
        <p:spPr bwMode="auto">
          <a:xfrm rot="16200000">
            <a:off x="13494" y="3867944"/>
            <a:ext cx="1938337" cy="339725"/>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p>
            <a:pPr algn="ctr">
              <a:spcBef>
                <a:spcPct val="50000"/>
              </a:spcBef>
              <a:defRPr/>
            </a:pPr>
            <a:r>
              <a:rPr lang="en-US" sz="1600" dirty="0"/>
              <a:t>Number of Patients</a:t>
            </a:r>
          </a:p>
        </p:txBody>
      </p:sp>
      <p:sp>
        <p:nvSpPr>
          <p:cNvPr id="1037" name="TextBox 12"/>
          <p:cNvSpPr txBox="1">
            <a:spLocks noChangeArrowheads="1"/>
          </p:cNvSpPr>
          <p:nvPr/>
        </p:nvSpPr>
        <p:spPr bwMode="auto">
          <a:xfrm>
            <a:off x="2916238" y="5876925"/>
            <a:ext cx="3600450" cy="369888"/>
          </a:xfrm>
          <a:prstGeom prst="rect">
            <a:avLst/>
          </a:prstGeom>
          <a:noFill/>
          <a:ln w="9525">
            <a:noFill/>
            <a:miter lim="800000"/>
            <a:headEnd/>
            <a:tailEnd/>
          </a:ln>
        </p:spPr>
        <p:txBody>
          <a:bodyPr>
            <a:spAutoFit/>
          </a:bodyPr>
          <a:lstStyle/>
          <a:p>
            <a:endParaRPr lang="en-CA"/>
          </a:p>
        </p:txBody>
      </p:sp>
      <p:sp>
        <p:nvSpPr>
          <p:cNvPr id="14" name="Text Box 13"/>
          <p:cNvSpPr txBox="1">
            <a:spLocks noChangeArrowheads="1"/>
          </p:cNvSpPr>
          <p:nvPr/>
        </p:nvSpPr>
        <p:spPr bwMode="auto">
          <a:xfrm>
            <a:off x="1949450" y="5880100"/>
            <a:ext cx="5791200" cy="336550"/>
          </a:xfrm>
          <a:prstGeom prst="rect">
            <a:avLst/>
          </a:prstGeom>
          <a:noFill/>
          <a:ln w="9525">
            <a:noFill/>
            <a:miter lim="800000"/>
            <a:headEnd/>
            <a:tailEnd/>
          </a:ln>
          <a:effectLst>
            <a:prstShdw prst="shdw17" dist="17961" dir="2700000">
              <a:schemeClr val="accent1">
                <a:gamma/>
                <a:shade val="60000"/>
                <a:invGamma/>
                <a:alpha val="74998"/>
              </a:schemeClr>
            </a:prstShdw>
          </a:effectLst>
        </p:spPr>
        <p:txBody>
          <a:bodyPr>
            <a:spAutoFit/>
          </a:bodyPr>
          <a:lstStyle>
            <a:lvl1pPr eaLnBrk="0" hangingPunct="0">
              <a:defRPr sz="1200">
                <a:solidFill>
                  <a:schemeClr val="tx1"/>
                </a:solidFill>
                <a:latin typeface="Arial" charset="0"/>
                <a:ea typeface="ヒラギノ角ゴ Pro W3" charset="-128"/>
              </a:defRPr>
            </a:lvl1pPr>
            <a:lvl2pPr marL="37931725" indent="-37474525" eaLnBrk="0" hangingPunct="0">
              <a:defRPr sz="1200">
                <a:solidFill>
                  <a:schemeClr val="tx1"/>
                </a:solidFill>
                <a:latin typeface="Arial" charset="0"/>
                <a:ea typeface="ヒラギノ角ゴ Pro W3" charset="-128"/>
              </a:defRPr>
            </a:lvl2pPr>
            <a:lvl3pPr eaLnBrk="0" hangingPunct="0">
              <a:defRPr sz="1200">
                <a:solidFill>
                  <a:schemeClr val="tx1"/>
                </a:solidFill>
                <a:latin typeface="Arial" charset="0"/>
                <a:ea typeface="ヒラギノ角ゴ Pro W3" charset="-128"/>
              </a:defRPr>
            </a:lvl3pPr>
            <a:lvl4pPr eaLnBrk="0" hangingPunct="0">
              <a:defRPr sz="1200">
                <a:solidFill>
                  <a:schemeClr val="tx1"/>
                </a:solidFill>
                <a:latin typeface="Arial" charset="0"/>
                <a:ea typeface="ヒラギノ角ゴ Pro W3" charset="-128"/>
              </a:defRPr>
            </a:lvl4pPr>
            <a:lvl5pPr eaLnBrk="0" hangingPunct="0">
              <a:defRPr sz="1200">
                <a:solidFill>
                  <a:schemeClr val="tx1"/>
                </a:solidFill>
                <a:latin typeface="Arial" charset="0"/>
                <a:ea typeface="ヒラギノ角ゴ Pro W3" charset="-128"/>
              </a:defRPr>
            </a:lvl5pPr>
            <a:lvl6pPr marL="457200" eaLnBrk="0" fontAlgn="base" hangingPunct="0">
              <a:spcBef>
                <a:spcPct val="0"/>
              </a:spcBef>
              <a:spcAft>
                <a:spcPct val="0"/>
              </a:spcAft>
              <a:defRPr sz="1200">
                <a:solidFill>
                  <a:schemeClr val="tx1"/>
                </a:solidFill>
                <a:latin typeface="Arial" charset="0"/>
                <a:ea typeface="ヒラギノ角ゴ Pro W3" charset="-128"/>
              </a:defRPr>
            </a:lvl6pPr>
            <a:lvl7pPr marL="914400" eaLnBrk="0" fontAlgn="base" hangingPunct="0">
              <a:spcBef>
                <a:spcPct val="0"/>
              </a:spcBef>
              <a:spcAft>
                <a:spcPct val="0"/>
              </a:spcAft>
              <a:defRPr sz="1200">
                <a:solidFill>
                  <a:schemeClr val="tx1"/>
                </a:solidFill>
                <a:latin typeface="Arial" charset="0"/>
                <a:ea typeface="ヒラギノ角ゴ Pro W3" charset="-128"/>
              </a:defRPr>
            </a:lvl7pPr>
            <a:lvl8pPr marL="1371600" eaLnBrk="0" fontAlgn="base" hangingPunct="0">
              <a:spcBef>
                <a:spcPct val="0"/>
              </a:spcBef>
              <a:spcAft>
                <a:spcPct val="0"/>
              </a:spcAft>
              <a:defRPr sz="1200">
                <a:solidFill>
                  <a:schemeClr val="tx1"/>
                </a:solidFill>
                <a:latin typeface="Arial" charset="0"/>
                <a:ea typeface="ヒラギノ角ゴ Pro W3" charset="-128"/>
              </a:defRPr>
            </a:lvl8pPr>
            <a:lvl9pPr marL="1828800" eaLnBrk="0" fontAlgn="base" hangingPunct="0">
              <a:spcBef>
                <a:spcPct val="0"/>
              </a:spcBef>
              <a:spcAft>
                <a:spcPct val="0"/>
              </a:spcAft>
              <a:defRPr sz="1200">
                <a:solidFill>
                  <a:schemeClr val="tx1"/>
                </a:solidFill>
                <a:latin typeface="Arial" charset="0"/>
                <a:ea typeface="ヒラギノ角ゴ Pro W3" charset="-128"/>
              </a:defRPr>
            </a:lvl9pPr>
          </a:lstStyle>
          <a:p>
            <a:pPr algn="ctr" eaLnBrk="1" hangingPunct="1">
              <a:spcBef>
                <a:spcPct val="50000"/>
              </a:spcBef>
              <a:defRPr/>
            </a:pPr>
            <a:r>
              <a:rPr lang="en-US" sz="1600" dirty="0" smtClean="0"/>
              <a:t>Days after Surgery</a:t>
            </a:r>
            <a:endParaRPr lang="en-US" sz="1600" b="1" dirty="0" smtClean="0"/>
          </a:p>
        </p:txBody>
      </p:sp>
      <p:sp>
        <p:nvSpPr>
          <p:cNvPr id="1039" name="Text Box 6"/>
          <p:cNvSpPr txBox="1">
            <a:spLocks noChangeArrowheads="1"/>
          </p:cNvSpPr>
          <p:nvPr/>
        </p:nvSpPr>
        <p:spPr bwMode="auto">
          <a:xfrm>
            <a:off x="0" y="6457950"/>
            <a:ext cx="3233738" cy="274638"/>
          </a:xfrm>
          <a:prstGeom prst="rect">
            <a:avLst/>
          </a:prstGeom>
          <a:noFill/>
          <a:ln w="9525">
            <a:noFill/>
            <a:miter lim="800000"/>
            <a:headEnd/>
            <a:tailEnd/>
          </a:ln>
        </p:spPr>
        <p:txBody>
          <a:bodyPr wrap="none">
            <a:spAutoFit/>
          </a:bodyPr>
          <a:lstStyle/>
          <a:p>
            <a:pPr eaLnBrk="0" hangingPunct="0">
              <a:spcBef>
                <a:spcPct val="50000"/>
              </a:spcBef>
              <a:buFont typeface="Monotype Sorts"/>
              <a:buNone/>
            </a:pPr>
            <a:r>
              <a:rPr kumimoji="1" lang="en-US" altLang="en-US" sz="1200">
                <a:solidFill>
                  <a:schemeClr val="tx1"/>
                </a:solidFill>
                <a:ea typeface="ヒラギノ角ゴ Pro W3"/>
                <a:cs typeface="ヒラギノ角ゴ Pro W3"/>
              </a:rPr>
              <a:t>Agnelli G et al. </a:t>
            </a:r>
            <a:r>
              <a:rPr kumimoji="1" lang="en-US" altLang="en-US" sz="1200" i="1">
                <a:solidFill>
                  <a:schemeClr val="tx1"/>
                </a:solidFill>
                <a:ea typeface="ヒラギノ角ゴ Pro W3"/>
                <a:cs typeface="ヒラギノ角ゴ Pro W3"/>
              </a:rPr>
              <a:t>Ann Surg.</a:t>
            </a:r>
            <a:r>
              <a:rPr kumimoji="1" lang="en-US" altLang="en-US" sz="1200">
                <a:solidFill>
                  <a:schemeClr val="tx1"/>
                </a:solidFill>
                <a:ea typeface="ヒラギノ角ゴ Pro W3"/>
                <a:cs typeface="ヒラギノ角ゴ Pro W3"/>
              </a:rPr>
              <a:t> 2006;243(1):89-95.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txBox="1">
            <a:spLocks noGrp="1"/>
          </p:cNvSpPr>
          <p:nvPr>
            <p:ph type="title"/>
          </p:nvPr>
        </p:nvSpPr>
        <p:spPr/>
        <p:txBody>
          <a:bodyPr/>
          <a:lstStyle/>
          <a:p>
            <a:pPr algn="ctr" eaLnBrk="1" hangingPunct="1"/>
            <a:r>
              <a:rPr lang="en-CA" altLang="en-US" sz="2800" b="1" smtClean="0">
                <a:ea typeface="ヒラギノ角ゴ Pro W3"/>
                <a:cs typeface="ヒラギノ角ゴ Pro W3"/>
              </a:rPr>
              <a:t>Risk Factors for </a:t>
            </a:r>
            <a:br>
              <a:rPr lang="en-CA" altLang="en-US" sz="2800" b="1" smtClean="0">
                <a:ea typeface="ヒラギノ角ゴ Pro W3"/>
                <a:cs typeface="ヒラギノ角ゴ Pro W3"/>
              </a:rPr>
            </a:br>
            <a:r>
              <a:rPr lang="en-CA" altLang="en-US" sz="2800" b="1" smtClean="0">
                <a:ea typeface="ヒラギノ角ゴ Pro W3"/>
                <a:cs typeface="ヒラギノ角ゴ Pro W3"/>
              </a:rPr>
              <a:t>Major Bleeding Complications</a:t>
            </a:r>
          </a:p>
        </p:txBody>
      </p:sp>
      <p:graphicFrame>
        <p:nvGraphicFramePr>
          <p:cNvPr id="5" name="Group 64"/>
          <p:cNvGraphicFramePr>
            <a:graphicFrameLocks noGrp="1"/>
          </p:cNvGraphicFramePr>
          <p:nvPr>
            <p:ph idx="1"/>
          </p:nvPr>
        </p:nvGraphicFramePr>
        <p:xfrm>
          <a:off x="457200" y="1600200"/>
          <a:ext cx="8423275" cy="5029200"/>
        </p:xfrm>
        <a:graphic>
          <a:graphicData uri="http://schemas.openxmlformats.org/drawingml/2006/table">
            <a:tbl>
              <a:tblPr/>
              <a:tblGrid>
                <a:gridCol w="2375154"/>
                <a:gridCol w="4248085"/>
                <a:gridCol w="1800036"/>
              </a:tblGrid>
              <a:tr h="672697">
                <a:tc>
                  <a:txBody>
                    <a:bodyPr/>
                    <a:lstStyle/>
                    <a:p>
                      <a:pPr marL="0" marR="0" lvl="0" indent="0" algn="ctr" defTabSz="457200" rtl="0" eaLnBrk="1" fontAlgn="base" latinLnBrk="0" hangingPunct="1">
                        <a:lnSpc>
                          <a:spcPct val="100000"/>
                        </a:lnSpc>
                        <a:spcBef>
                          <a:spcPct val="20000"/>
                        </a:spcBef>
                        <a:spcAft>
                          <a:spcPct val="0"/>
                        </a:spcAft>
                        <a:buClr>
                          <a:srgbClr val="FFA42E"/>
                        </a:buClr>
                        <a:buSzPct val="125000"/>
                        <a:buFontTx/>
                        <a:buNone/>
                        <a:tabLst/>
                      </a:pPr>
                      <a:r>
                        <a:rPr kumimoji="0" lang="en-US" sz="1800" b="1" i="0" u="none" strike="noStrike" cap="none" normalizeH="0" baseline="0" dirty="0" smtClean="0">
                          <a:ln>
                            <a:noFill/>
                          </a:ln>
                          <a:solidFill>
                            <a:schemeClr val="tx1"/>
                          </a:solidFill>
                          <a:effectLst/>
                          <a:latin typeface="Arial" charset="0"/>
                          <a:ea typeface="ヒラギノ角ゴ Pro W3" charset="-128"/>
                        </a:rPr>
                        <a:t>General Risk Factors</a:t>
                      </a:r>
                    </a:p>
                  </a:txBody>
                  <a:tcPr marL="91432" marR="91432"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457200" rtl="0" eaLnBrk="1" fontAlgn="base" latinLnBrk="0" hangingPunct="1">
                        <a:lnSpc>
                          <a:spcPct val="100000"/>
                        </a:lnSpc>
                        <a:spcBef>
                          <a:spcPct val="20000"/>
                        </a:spcBef>
                        <a:spcAft>
                          <a:spcPct val="0"/>
                        </a:spcAft>
                        <a:buClr>
                          <a:srgbClr val="FFA42E"/>
                        </a:buClr>
                        <a:buSzPct val="125000"/>
                        <a:buFontTx/>
                        <a:buNone/>
                        <a:tabLst/>
                      </a:pPr>
                      <a:r>
                        <a:rPr kumimoji="0" lang="en-CA" sz="1800" b="1" i="0" u="none" strike="noStrike" kern="1200" cap="none" normalizeH="0" baseline="0" dirty="0" smtClean="0">
                          <a:ln>
                            <a:noFill/>
                          </a:ln>
                          <a:solidFill>
                            <a:schemeClr val="tx1"/>
                          </a:solidFill>
                          <a:effectLst/>
                          <a:latin typeface="Arial" charset="0"/>
                          <a:ea typeface="ヒラギノ角ゴ Pro W3" charset="-128"/>
                          <a:cs typeface="+mn-cs"/>
                        </a:rPr>
                        <a:t>Procedure-specific risk factors</a:t>
                      </a:r>
                      <a:endParaRPr kumimoji="0" lang="en-US" sz="1800" b="1" i="0" u="none" strike="noStrike" kern="1200" cap="none" normalizeH="0" baseline="0" dirty="0" smtClean="0">
                        <a:ln>
                          <a:noFill/>
                        </a:ln>
                        <a:solidFill>
                          <a:schemeClr val="tx1"/>
                        </a:solidFill>
                        <a:effectLst/>
                        <a:latin typeface="Arial" charset="0"/>
                        <a:ea typeface="ヒラギノ角ゴ Pro W3" charset="-128"/>
                        <a:cs typeface="+mn-cs"/>
                      </a:endParaRPr>
                    </a:p>
                  </a:txBody>
                  <a:tcPr marL="91432" marR="91432"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r>
                        <a:rPr kumimoji="0" lang="en-CA" sz="1800" b="1" i="0" u="none" strike="noStrike" kern="1200" cap="none" normalizeH="0" baseline="0" dirty="0" smtClean="0">
                          <a:ln>
                            <a:noFill/>
                          </a:ln>
                          <a:solidFill>
                            <a:schemeClr val="tx1"/>
                          </a:solidFill>
                          <a:effectLst/>
                          <a:latin typeface="Arial" charset="0"/>
                          <a:ea typeface="ヒラギノ角ゴ Pro W3" charset="-128"/>
                          <a:cs typeface="+mn-cs"/>
                        </a:rPr>
                        <a:t>Procedures*</a:t>
                      </a:r>
                    </a:p>
                  </a:txBody>
                  <a:tcPr marL="91432" marR="91432"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4356503">
                <a:tc>
                  <a:txBody>
                    <a:bodyPr/>
                    <a:lstStyle/>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Active bleeding</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Previous major bleeding</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Known, untreated bleeding disorder</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Severe renal or hepatic failure</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Thrombocytopenia</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Acute stroke</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Uncontrolled systemic hypertension</a:t>
                      </a:r>
                    </a:p>
                    <a:p>
                      <a:pPr marL="85725" indent="-85725">
                        <a:buFont typeface="Arial" pitchFamily="34" charset="0"/>
                        <a:buChar char="•"/>
                      </a:pPr>
                      <a:r>
                        <a:rPr lang="en-CA" sz="1400" b="0" kern="1200" baseline="0" dirty="0" smtClean="0">
                          <a:solidFill>
                            <a:schemeClr val="tx1"/>
                          </a:solidFill>
                          <a:latin typeface="+mn-lt"/>
                          <a:ea typeface="+mn-ea"/>
                          <a:cs typeface="+mn-cs"/>
                        </a:rPr>
                        <a:t>Lumbar puncture, epidural, or spinal anesthesia within previous 4 h or next 12 h</a:t>
                      </a:r>
                    </a:p>
                    <a:p>
                      <a:pPr marL="85725" indent="-85725">
                        <a:buFont typeface="Arial" pitchFamily="34" charset="0"/>
                        <a:buChar char="•"/>
                      </a:pPr>
                      <a:r>
                        <a:rPr lang="en-CA" sz="1400" b="0" kern="1200" baseline="0" dirty="0" smtClean="0">
                          <a:solidFill>
                            <a:schemeClr val="tx1"/>
                          </a:solidFill>
                          <a:latin typeface="+mn-lt"/>
                          <a:ea typeface="+mn-ea"/>
                          <a:cs typeface="+mn-cs"/>
                        </a:rPr>
                        <a:t>Concomitant use of anticoagulants, </a:t>
                      </a:r>
                      <a:r>
                        <a:rPr lang="en-CA" sz="1400" b="0" kern="1200" baseline="0" dirty="0" err="1" smtClean="0">
                          <a:solidFill>
                            <a:schemeClr val="tx1"/>
                          </a:solidFill>
                          <a:latin typeface="+mn-lt"/>
                          <a:ea typeface="+mn-ea"/>
                          <a:cs typeface="+mn-cs"/>
                        </a:rPr>
                        <a:t>antiplatelet</a:t>
                      </a:r>
                      <a:r>
                        <a:rPr lang="en-CA" sz="1400" b="0" kern="1200" baseline="0" dirty="0" smtClean="0">
                          <a:solidFill>
                            <a:schemeClr val="tx1"/>
                          </a:solidFill>
                          <a:latin typeface="+mn-lt"/>
                          <a:ea typeface="+mn-ea"/>
                          <a:cs typeface="+mn-cs"/>
                        </a:rPr>
                        <a:t> therapy, or thrombolytic drugs</a:t>
                      </a:r>
                      <a:endParaRPr kumimoji="0" lang="en-US" sz="1050" b="0" i="0" u="none" strike="noStrike" cap="none" normalizeH="0" baseline="30000" dirty="0" smtClean="0">
                        <a:ln>
                          <a:noFill/>
                        </a:ln>
                        <a:solidFill>
                          <a:schemeClr val="tx1"/>
                        </a:solidFill>
                        <a:effectLst/>
                        <a:latin typeface="Arial" charset="0"/>
                        <a:ea typeface="ヒラギノ角ゴ Pro W3" charset="-128"/>
                      </a:endParaRPr>
                    </a:p>
                  </a:txBody>
                  <a:tcPr marL="91432" marR="91432" marT="45721" marB="45721"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Abdominal surgery: Male sex, preoperative hemoglobin level ˂13 g/</a:t>
                      </a:r>
                      <a:r>
                        <a:rPr lang="en-CA" sz="1400" b="0" kern="1200" baseline="0" dirty="0" err="1" smtClean="0">
                          <a:solidFill>
                            <a:schemeClr val="tx1"/>
                          </a:solidFill>
                          <a:latin typeface="+mn-lt"/>
                          <a:ea typeface="+mn-ea"/>
                          <a:cs typeface="+mn-cs"/>
                        </a:rPr>
                        <a:t>dL</a:t>
                      </a:r>
                      <a:r>
                        <a:rPr lang="en-CA" sz="1400" b="0" kern="1200" baseline="0" dirty="0" smtClean="0">
                          <a:solidFill>
                            <a:schemeClr val="tx1"/>
                          </a:solidFill>
                          <a:latin typeface="+mn-lt"/>
                          <a:ea typeface="+mn-ea"/>
                          <a:cs typeface="+mn-cs"/>
                        </a:rPr>
                        <a:t>, malignancy, and complex surgery defined as two or more procedures, difficult dissection, or more than one </a:t>
                      </a:r>
                      <a:r>
                        <a:rPr lang="en-CA" sz="1400" b="0" kern="1200" baseline="0" dirty="0" err="1" smtClean="0">
                          <a:solidFill>
                            <a:schemeClr val="tx1"/>
                          </a:solidFill>
                          <a:latin typeface="+mn-lt"/>
                          <a:ea typeface="+mn-ea"/>
                          <a:cs typeface="+mn-cs"/>
                        </a:rPr>
                        <a:t>anastamosis</a:t>
                      </a:r>
                      <a:r>
                        <a:rPr lang="en-CA" sz="1400" b="0" kern="1200" baseline="0" dirty="0" smtClean="0">
                          <a:solidFill>
                            <a:schemeClr val="tx1"/>
                          </a:solidFill>
                          <a:latin typeface="+mn-lt"/>
                          <a:ea typeface="+mn-ea"/>
                          <a:cs typeface="+mn-cs"/>
                        </a:rPr>
                        <a:t> </a:t>
                      </a:r>
                    </a:p>
                    <a:p>
                      <a:pPr marL="85725" indent="-85725" algn="l" defTabSz="914400" rtl="0" eaLnBrk="1" latinLnBrk="0" hangingPunct="1">
                        <a:buFont typeface="Arial" pitchFamily="34" charset="0"/>
                        <a:buChar char="•"/>
                      </a:pPr>
                      <a:r>
                        <a:rPr lang="en-CA" sz="1400" b="0" kern="1200" baseline="0" dirty="0" err="1" smtClean="0">
                          <a:solidFill>
                            <a:schemeClr val="tx1"/>
                          </a:solidFill>
                          <a:latin typeface="+mn-lt"/>
                          <a:ea typeface="+mn-ea"/>
                          <a:cs typeface="+mn-cs"/>
                        </a:rPr>
                        <a:t>Pancreaticoduodenectomy</a:t>
                      </a:r>
                      <a:r>
                        <a:rPr lang="en-CA" sz="1400" b="0" kern="1200" baseline="0" dirty="0" smtClean="0">
                          <a:solidFill>
                            <a:schemeClr val="tx1"/>
                          </a:solidFill>
                          <a:latin typeface="+mn-lt"/>
                          <a:ea typeface="+mn-ea"/>
                          <a:cs typeface="+mn-cs"/>
                        </a:rPr>
                        <a:t>: Sepsis, pancreatic leak, sentinel bleed </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Hepatic resection: Number of segments, concomitant </a:t>
                      </a:r>
                      <a:r>
                        <a:rPr lang="en-CA" sz="1400" b="0" kern="1200" baseline="0" dirty="0" err="1" smtClean="0">
                          <a:solidFill>
                            <a:schemeClr val="tx1"/>
                          </a:solidFill>
                          <a:latin typeface="+mn-lt"/>
                          <a:ea typeface="+mn-ea"/>
                          <a:cs typeface="+mn-cs"/>
                        </a:rPr>
                        <a:t>extrahepatic</a:t>
                      </a:r>
                      <a:r>
                        <a:rPr lang="en-CA" sz="1400" b="0" kern="1200" baseline="0" dirty="0" smtClean="0">
                          <a:solidFill>
                            <a:schemeClr val="tx1"/>
                          </a:solidFill>
                          <a:latin typeface="+mn-lt"/>
                          <a:ea typeface="+mn-ea"/>
                          <a:cs typeface="+mn-cs"/>
                        </a:rPr>
                        <a:t> organ resection, primary liver malignancy, lower preoperative hemoglobin level, and platelet counts</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Cardiac surgery: </a:t>
                      </a:r>
                    </a:p>
                    <a:p>
                      <a:pPr marL="542925" lvl="1"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Use of aspirin</a:t>
                      </a:r>
                    </a:p>
                    <a:p>
                      <a:pPr marL="542925" lvl="1"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Use of </a:t>
                      </a:r>
                      <a:r>
                        <a:rPr lang="en-CA" sz="1400" b="0" kern="1200" baseline="0" dirty="0" err="1" smtClean="0">
                          <a:solidFill>
                            <a:schemeClr val="tx1"/>
                          </a:solidFill>
                          <a:latin typeface="+mn-lt"/>
                          <a:ea typeface="+mn-ea"/>
                          <a:cs typeface="+mn-cs"/>
                        </a:rPr>
                        <a:t>clopidogrel</a:t>
                      </a:r>
                      <a:r>
                        <a:rPr lang="en-CA" sz="1400" b="0" kern="1200" baseline="0" dirty="0" smtClean="0">
                          <a:solidFill>
                            <a:schemeClr val="tx1"/>
                          </a:solidFill>
                          <a:latin typeface="+mn-lt"/>
                          <a:ea typeface="+mn-ea"/>
                          <a:cs typeface="+mn-cs"/>
                        </a:rPr>
                        <a:t> within 3 d before surgery</a:t>
                      </a:r>
                    </a:p>
                    <a:p>
                      <a:pPr marL="542925" lvl="1"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BMI &gt;25 kg/m</a:t>
                      </a:r>
                      <a:r>
                        <a:rPr lang="en-CA" sz="1400" b="0" kern="1200" baseline="30000" dirty="0" smtClean="0">
                          <a:solidFill>
                            <a:schemeClr val="tx1"/>
                          </a:solidFill>
                          <a:latin typeface="+mn-lt"/>
                          <a:ea typeface="+mn-ea"/>
                          <a:cs typeface="+mn-cs"/>
                        </a:rPr>
                        <a:t>2</a:t>
                      </a:r>
                      <a:r>
                        <a:rPr lang="en-CA" sz="1400" b="0" kern="1200" baseline="0" dirty="0" smtClean="0">
                          <a:solidFill>
                            <a:schemeClr val="tx1"/>
                          </a:solidFill>
                          <a:latin typeface="+mn-lt"/>
                          <a:ea typeface="+mn-ea"/>
                          <a:cs typeface="+mn-cs"/>
                        </a:rPr>
                        <a:t> , </a:t>
                      </a:r>
                      <a:r>
                        <a:rPr lang="en-CA" sz="1400" b="0" kern="1200" baseline="0" dirty="0" err="1" smtClean="0">
                          <a:solidFill>
                            <a:schemeClr val="tx1"/>
                          </a:solidFill>
                          <a:latin typeface="+mn-lt"/>
                          <a:ea typeface="+mn-ea"/>
                          <a:cs typeface="+mn-cs"/>
                        </a:rPr>
                        <a:t>nonelective</a:t>
                      </a:r>
                      <a:r>
                        <a:rPr lang="en-CA" sz="1400" b="0" kern="1200" baseline="0" dirty="0" smtClean="0">
                          <a:solidFill>
                            <a:schemeClr val="tx1"/>
                          </a:solidFill>
                          <a:latin typeface="+mn-lt"/>
                          <a:ea typeface="+mn-ea"/>
                          <a:cs typeface="+mn-cs"/>
                        </a:rPr>
                        <a:t> surgery, placement of  ≥ 5 grafts, older age </a:t>
                      </a:r>
                    </a:p>
                    <a:p>
                      <a:pPr marL="542925" lvl="1"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Older age, renal insufficiency, operation other than CABG, longer bypass time </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Thoracic surgery: </a:t>
                      </a:r>
                      <a:r>
                        <a:rPr lang="en-CA" sz="1400" b="0" kern="1200" baseline="0" dirty="0" err="1" smtClean="0">
                          <a:solidFill>
                            <a:schemeClr val="tx1"/>
                          </a:solidFill>
                          <a:latin typeface="+mn-lt"/>
                          <a:ea typeface="+mn-ea"/>
                          <a:cs typeface="+mn-cs"/>
                        </a:rPr>
                        <a:t>Pneumonectomy</a:t>
                      </a:r>
                      <a:r>
                        <a:rPr lang="en-CA" sz="1400" b="0" kern="1200" baseline="0" dirty="0" smtClean="0">
                          <a:solidFill>
                            <a:schemeClr val="tx1"/>
                          </a:solidFill>
                          <a:latin typeface="+mn-lt"/>
                          <a:ea typeface="+mn-ea"/>
                          <a:cs typeface="+mn-cs"/>
                        </a:rPr>
                        <a:t> or extended resection</a:t>
                      </a:r>
                      <a:endParaRPr lang="en-US" sz="1400" b="0" kern="1200" baseline="0" dirty="0" smtClean="0">
                        <a:solidFill>
                          <a:schemeClr val="tx1"/>
                        </a:solidFill>
                        <a:latin typeface="+mn-lt"/>
                        <a:ea typeface="+mn-ea"/>
                        <a:cs typeface="+mn-cs"/>
                      </a:endParaRPr>
                    </a:p>
                  </a:txBody>
                  <a:tcPr marL="91432" marR="91432" marT="45721" marB="45721"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Craniotomy</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Spinal surgery</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Spinal trauma</a:t>
                      </a:r>
                    </a:p>
                    <a:p>
                      <a:pPr marL="85725" indent="-85725" algn="l" defTabSz="914400" rtl="0" eaLnBrk="1" latinLnBrk="0" hangingPunct="1">
                        <a:buFont typeface="Arial" pitchFamily="34" charset="0"/>
                        <a:buChar char="•"/>
                      </a:pPr>
                      <a:r>
                        <a:rPr lang="en-CA" sz="1400" b="0" kern="1200" baseline="0" dirty="0" smtClean="0">
                          <a:solidFill>
                            <a:schemeClr val="tx1"/>
                          </a:solidFill>
                          <a:latin typeface="+mn-lt"/>
                          <a:ea typeface="+mn-ea"/>
                          <a:cs typeface="+mn-cs"/>
                        </a:rPr>
                        <a:t>Reconstructive procedures involving free flap</a:t>
                      </a:r>
                      <a:endParaRPr lang="en-US" sz="1400" b="0" kern="1200" baseline="0" dirty="0" smtClean="0">
                        <a:solidFill>
                          <a:schemeClr val="tx1"/>
                        </a:solidFill>
                        <a:latin typeface="+mn-lt"/>
                        <a:ea typeface="+mn-ea"/>
                        <a:cs typeface="+mn-cs"/>
                      </a:endParaRPr>
                    </a:p>
                    <a:p>
                      <a:endParaRPr kumimoji="0" lang="en-US" sz="1050" b="0" i="0" u="none" strike="noStrike" cap="none" normalizeH="0" baseline="0" dirty="0" smtClean="0">
                        <a:ln>
                          <a:noFill/>
                        </a:ln>
                        <a:solidFill>
                          <a:schemeClr val="tx1"/>
                        </a:solidFill>
                        <a:effectLst/>
                        <a:latin typeface="Arial" charset="0"/>
                        <a:ea typeface="ヒラギノ角ゴ Pro W3" charset="-128"/>
                      </a:endParaRPr>
                    </a:p>
                  </a:txBody>
                  <a:tcPr marL="91432" marR="91432" marT="45721" marB="45721"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txBox="1">
            <a:spLocks noGrp="1"/>
          </p:cNvSpPr>
          <p:nvPr>
            <p:ph type="title"/>
          </p:nvPr>
        </p:nvSpPr>
        <p:spPr/>
        <p:txBody>
          <a:bodyPr/>
          <a:lstStyle/>
          <a:p>
            <a:pPr algn="ctr"/>
            <a:r>
              <a:rPr lang="en-CA" sz="4000" smtClean="0">
                <a:cs typeface="Arial" charset="0"/>
              </a:rPr>
              <a:t>VTE Prophylaxis dosing regimens in Surgical Patients with Cancer</a:t>
            </a:r>
          </a:p>
        </p:txBody>
      </p:sp>
      <p:graphicFrame>
        <p:nvGraphicFramePr>
          <p:cNvPr id="5" name="Content Placeholder 4"/>
          <p:cNvGraphicFramePr>
            <a:graphicFrameLocks noGrp="1"/>
          </p:cNvGraphicFramePr>
          <p:nvPr>
            <p:ph idx="1"/>
          </p:nvPr>
        </p:nvGraphicFramePr>
        <p:xfrm>
          <a:off x="457200" y="1600200"/>
          <a:ext cx="8305800" cy="4555445"/>
        </p:xfrm>
        <a:graphic>
          <a:graphicData uri="http://schemas.openxmlformats.org/drawingml/2006/table">
            <a:tbl>
              <a:tblPr firstRow="1" bandRow="1">
                <a:tableStyleId>{21E4AEA4-8DFA-4A89-87EB-49C32662AFE0}</a:tableStyleId>
              </a:tblPr>
              <a:tblGrid>
                <a:gridCol w="1828800"/>
                <a:gridCol w="6477000"/>
              </a:tblGrid>
              <a:tr h="381000">
                <a:tc>
                  <a:txBody>
                    <a:bodyPr/>
                    <a:lstStyle/>
                    <a:p>
                      <a:pPr algn="ctr"/>
                      <a:r>
                        <a:rPr lang="en-CA" sz="2000" dirty="0" smtClean="0"/>
                        <a:t>Drug</a:t>
                      </a:r>
                      <a:endParaRPr lang="en-CA" sz="2000" dirty="0"/>
                    </a:p>
                  </a:txBody>
                  <a:tcPr/>
                </a:tc>
                <a:tc>
                  <a:txBody>
                    <a:bodyPr/>
                    <a:lstStyle/>
                    <a:p>
                      <a:pPr algn="ctr"/>
                      <a:r>
                        <a:rPr lang="en-CA" sz="2000" dirty="0" smtClean="0"/>
                        <a:t>Regimen</a:t>
                      </a:r>
                      <a:endParaRPr lang="en-CA" sz="2000" dirty="0"/>
                    </a:p>
                  </a:txBody>
                  <a:tcPr/>
                </a:tc>
              </a:tr>
              <a:tr h="1048930">
                <a:tc>
                  <a:txBody>
                    <a:bodyPr/>
                    <a:lstStyle/>
                    <a:p>
                      <a:r>
                        <a:rPr lang="en-CA" sz="2000" dirty="0" smtClean="0"/>
                        <a:t>Unfractionated Heparin</a:t>
                      </a:r>
                      <a:endParaRPr lang="en-CA" sz="2000" dirty="0"/>
                    </a:p>
                  </a:txBody>
                  <a:tcPr/>
                </a:tc>
                <a:tc>
                  <a:txBody>
                    <a:bodyPr/>
                    <a:lstStyle/>
                    <a:p>
                      <a:r>
                        <a:rPr lang="en-CA" sz="2000" dirty="0" smtClean="0"/>
                        <a:t>5000 units 2-4 hours pre-op and once every 8 hours thereafter or</a:t>
                      </a:r>
                    </a:p>
                    <a:p>
                      <a:r>
                        <a:rPr lang="en-CA" sz="2000" dirty="0" smtClean="0"/>
                        <a:t>5000</a:t>
                      </a:r>
                      <a:r>
                        <a:rPr lang="en-CA" sz="2000" baseline="0" dirty="0" smtClean="0"/>
                        <a:t> units 10-12 hours pre-op and 5000 units q8h </a:t>
                      </a:r>
                      <a:r>
                        <a:rPr lang="en-CA" sz="2000" dirty="0" smtClean="0"/>
                        <a:t> </a:t>
                      </a:r>
                      <a:endParaRPr lang="en-CA" sz="2000" dirty="0"/>
                    </a:p>
                  </a:txBody>
                  <a:tcPr/>
                </a:tc>
              </a:tr>
              <a:tr h="1048930">
                <a:tc>
                  <a:txBody>
                    <a:bodyPr/>
                    <a:lstStyle/>
                    <a:p>
                      <a:r>
                        <a:rPr lang="en-CA" sz="2000" dirty="0" err="1" smtClean="0"/>
                        <a:t>Dalteparin</a:t>
                      </a:r>
                      <a:endParaRPr lang="en-CA" sz="2000" dirty="0"/>
                    </a:p>
                  </a:txBody>
                  <a:tcPr/>
                </a:tc>
                <a:tc>
                  <a:txBody>
                    <a:bodyPr/>
                    <a:lstStyle/>
                    <a:p>
                      <a:r>
                        <a:rPr lang="en-CA" sz="2000" dirty="0" smtClean="0"/>
                        <a:t>2500 units 2-4 hours pre-op</a:t>
                      </a:r>
                      <a:r>
                        <a:rPr lang="en-CA" sz="2000" baseline="0" dirty="0" smtClean="0"/>
                        <a:t> and 5000 units daily there after or</a:t>
                      </a:r>
                    </a:p>
                    <a:p>
                      <a:r>
                        <a:rPr lang="en-CA" sz="2000" baseline="0" dirty="0" smtClean="0"/>
                        <a:t>5000 units 10-12 hours pre-op and 5000 units daily there after </a:t>
                      </a:r>
                      <a:endParaRPr lang="en-CA" sz="2000" dirty="0"/>
                    </a:p>
                  </a:txBody>
                  <a:tcPr/>
                </a:tc>
              </a:tr>
              <a:tr h="1048930">
                <a:tc>
                  <a:txBody>
                    <a:bodyPr/>
                    <a:lstStyle/>
                    <a:p>
                      <a:r>
                        <a:rPr lang="en-CA" sz="2000" dirty="0" err="1" smtClean="0"/>
                        <a:t>Enoxaprin</a:t>
                      </a:r>
                      <a:r>
                        <a:rPr lang="en-CA" sz="2000" dirty="0" smtClean="0"/>
                        <a:t> </a:t>
                      </a:r>
                      <a:endParaRPr lang="en-CA" sz="2000" dirty="0"/>
                    </a:p>
                  </a:txBody>
                  <a:tcPr/>
                </a:tc>
                <a:tc>
                  <a:txBody>
                    <a:bodyPr/>
                    <a:lstStyle/>
                    <a:p>
                      <a:r>
                        <a:rPr lang="en-CA" sz="2000" dirty="0" smtClean="0"/>
                        <a:t>20mg 2-4 hours pre-op</a:t>
                      </a:r>
                      <a:r>
                        <a:rPr lang="en-CA" sz="2000" baseline="0" dirty="0" smtClean="0"/>
                        <a:t> and 40mg once daily thereafter or</a:t>
                      </a:r>
                    </a:p>
                    <a:p>
                      <a:r>
                        <a:rPr lang="en-CA" sz="2000" baseline="0" dirty="0" smtClean="0"/>
                        <a:t>4mg 10-12 hours pre-op and 40mg daily thereafter</a:t>
                      </a:r>
                      <a:endParaRPr lang="en-CA" sz="2000" dirty="0"/>
                    </a:p>
                  </a:txBody>
                  <a:tcPr/>
                </a:tc>
              </a:tr>
              <a:tr h="750705">
                <a:tc>
                  <a:txBody>
                    <a:bodyPr/>
                    <a:lstStyle/>
                    <a:p>
                      <a:r>
                        <a:rPr lang="en-CA" sz="2000" dirty="0" err="1" smtClean="0"/>
                        <a:t>Fondaparinux</a:t>
                      </a:r>
                      <a:endParaRPr lang="en-CA" sz="2000" dirty="0"/>
                    </a:p>
                  </a:txBody>
                  <a:tcPr/>
                </a:tc>
                <a:tc>
                  <a:txBody>
                    <a:bodyPr/>
                    <a:lstStyle/>
                    <a:p>
                      <a:r>
                        <a:rPr lang="en-CA" sz="2000" dirty="0" smtClean="0"/>
                        <a:t>2.5mg</a:t>
                      </a:r>
                      <a:r>
                        <a:rPr lang="en-CA" sz="2000" baseline="0" dirty="0" smtClean="0"/>
                        <a:t> once daily beginning 6-8 hours post-op</a:t>
                      </a:r>
                      <a:endParaRPr lang="en-CA" sz="2000" dirty="0"/>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txBox="1">
            <a:spLocks noGrp="1"/>
          </p:cNvSpPr>
          <p:nvPr>
            <p:ph type="title"/>
          </p:nvPr>
        </p:nvSpPr>
        <p:spPr/>
        <p:txBody>
          <a:bodyPr/>
          <a:lstStyle/>
          <a:p>
            <a:pPr algn="ctr"/>
            <a:r>
              <a:rPr lang="en-CA" sz="4000" smtClean="0">
                <a:cs typeface="Arial" charset="0"/>
              </a:rPr>
              <a:t>What does this all mean in Sudbury?</a:t>
            </a:r>
            <a:r>
              <a:rPr lang="en-CA" smtClean="0">
                <a:cs typeface="Arial" charset="0"/>
              </a:rPr>
              <a:t/>
            </a:r>
            <a:br>
              <a:rPr lang="en-CA" smtClean="0">
                <a:cs typeface="Arial" charset="0"/>
              </a:rPr>
            </a:br>
            <a:endParaRPr lang="en-CA" smtClean="0">
              <a:cs typeface="Arial" charset="0"/>
            </a:endParaRPr>
          </a:p>
        </p:txBody>
      </p:sp>
      <p:sp>
        <p:nvSpPr>
          <p:cNvPr id="3" name="Content Placeholder 2"/>
          <p:cNvSpPr>
            <a:spLocks noGrp="1"/>
          </p:cNvSpPr>
          <p:nvPr>
            <p:ph idx="1"/>
          </p:nvPr>
        </p:nvSpPr>
        <p:spPr/>
        <p:txBody>
          <a:bodyPr>
            <a:normAutofit/>
          </a:bodyPr>
          <a:lstStyle/>
          <a:p>
            <a:pPr marL="285750" indent="-285750">
              <a:buFont typeface="Arial" pitchFamily="34" charset="0"/>
              <a:buChar char="•"/>
              <a:defRPr/>
            </a:pPr>
            <a:r>
              <a:rPr lang="en-CA" sz="2800" dirty="0" smtClean="0"/>
              <a:t>We use Enoxaparin as our LMWH at HSN</a:t>
            </a:r>
          </a:p>
          <a:p>
            <a:pPr marL="285750" indent="-285750">
              <a:buFont typeface="Arial" pitchFamily="34" charset="0"/>
              <a:buChar char="•"/>
              <a:defRPr/>
            </a:pPr>
            <a:r>
              <a:rPr lang="en-CA" sz="2800" dirty="0" smtClean="0"/>
              <a:t>We dose adjust according to weight and renal function. Therefor could see doses of 30mg </a:t>
            </a:r>
            <a:r>
              <a:rPr lang="en-CA" sz="2800" dirty="0" err="1" smtClean="0"/>
              <a:t>sc</a:t>
            </a:r>
            <a:r>
              <a:rPr lang="en-CA" sz="2800" dirty="0" smtClean="0"/>
              <a:t> daily and 40mg </a:t>
            </a:r>
            <a:r>
              <a:rPr lang="en-CA" sz="2800" dirty="0" err="1" smtClean="0"/>
              <a:t>sc</a:t>
            </a:r>
            <a:r>
              <a:rPr lang="en-CA" sz="2800" dirty="0" smtClean="0"/>
              <a:t> bid</a:t>
            </a:r>
          </a:p>
          <a:p>
            <a:pPr marL="285750" indent="-285750">
              <a:buFont typeface="Arial" pitchFamily="34" charset="0"/>
              <a:buChar char="•"/>
              <a:defRPr/>
            </a:pPr>
            <a:r>
              <a:rPr lang="en-CA" sz="2800" dirty="0" smtClean="0"/>
              <a:t>General Surgeons are in agreement this is best practice they estimate it will effect about 50 patients per year. ( 50 prescriptions for 4 week post discharge prophylaxis)</a:t>
            </a:r>
          </a:p>
          <a:p>
            <a:pPr marL="285750" indent="-285750">
              <a:buFont typeface="Arial" pitchFamily="34" charset="0"/>
              <a:buChar char="•"/>
              <a:defRPr/>
            </a:pPr>
            <a:r>
              <a:rPr lang="en-CA" sz="2800" dirty="0" smtClean="0"/>
              <a:t>LU code???? ( application made)</a:t>
            </a:r>
          </a:p>
          <a:p>
            <a:pPr>
              <a:defRPr/>
            </a:pPr>
            <a:endParaRPr lang="en-CA"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txBox="1">
            <a:spLocks noGrp="1"/>
          </p:cNvSpPr>
          <p:nvPr>
            <p:ph type="title"/>
          </p:nvPr>
        </p:nvSpPr>
        <p:spPr/>
        <p:txBody>
          <a:bodyPr/>
          <a:lstStyle/>
          <a:p>
            <a:endParaRPr lang="en-CA" smtClean="0">
              <a:cs typeface="Arial" charset="0"/>
            </a:endParaRPr>
          </a:p>
        </p:txBody>
      </p:sp>
      <p:sp>
        <p:nvSpPr>
          <p:cNvPr id="130050" name="Content Placeholder 2"/>
          <p:cNvSpPr txBox="1">
            <a:spLocks noGrp="1"/>
          </p:cNvSpPr>
          <p:nvPr>
            <p:ph idx="1"/>
          </p:nvPr>
        </p:nvSpPr>
        <p:spPr/>
        <p:txBody>
          <a:bodyPr/>
          <a:lstStyle/>
          <a:p>
            <a:pPr algn="ctr"/>
            <a:r>
              <a:rPr lang="en-CA" sz="4000" smtClean="0">
                <a:cs typeface="Arial" charset="0"/>
              </a:rPr>
              <a:t>QUESTIONS?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txBox="1">
            <a:spLocks noGrp="1"/>
          </p:cNvSpPr>
          <p:nvPr>
            <p:ph type="body" idx="1"/>
          </p:nvPr>
        </p:nvSpPr>
        <p:spPr>
          <a:xfrm>
            <a:off x="168275" y="814388"/>
            <a:ext cx="2819400" cy="882650"/>
          </a:xfrm>
        </p:spPr>
        <p:txBody>
          <a:bodyPr/>
          <a:lstStyle/>
          <a:p>
            <a:pPr eaLnBrk="1" hangingPunct="1">
              <a:spcBef>
                <a:spcPct val="0"/>
              </a:spcBef>
              <a:buClr>
                <a:srgbClr val="000000"/>
              </a:buClr>
            </a:pPr>
            <a:r>
              <a:rPr lang="en-US" sz="2800" smtClean="0">
                <a:cs typeface="Arial" charset="0"/>
              </a:rPr>
              <a:t>&gt;1 Risk Factor</a:t>
            </a:r>
          </a:p>
        </p:txBody>
      </p:sp>
      <p:sp>
        <p:nvSpPr>
          <p:cNvPr id="23554" name="TextBox 3"/>
          <p:cNvSpPr txBox="1">
            <a:spLocks noChangeArrowheads="1"/>
          </p:cNvSpPr>
          <p:nvPr/>
        </p:nvSpPr>
        <p:spPr bwMode="auto">
          <a:xfrm>
            <a:off x="6661150" y="1960563"/>
            <a:ext cx="2024063" cy="954087"/>
          </a:xfrm>
          <a:prstGeom prst="rect">
            <a:avLst/>
          </a:prstGeom>
          <a:noFill/>
          <a:ln w="9525">
            <a:noFill/>
            <a:miter lim="800000"/>
            <a:headEnd/>
            <a:tailEnd/>
          </a:ln>
        </p:spPr>
        <p:txBody>
          <a:bodyPr>
            <a:spAutoFit/>
          </a:bodyPr>
          <a:lstStyle/>
          <a:p>
            <a:r>
              <a:rPr lang="en-US" sz="2800">
                <a:latin typeface="Calibri" pitchFamily="34" charset="0"/>
              </a:rPr>
              <a:t>Morbidity &amp; Mortality</a:t>
            </a:r>
          </a:p>
        </p:txBody>
      </p:sp>
      <p:sp>
        <p:nvSpPr>
          <p:cNvPr id="23555" name="TextBox 4"/>
          <p:cNvSpPr txBox="1">
            <a:spLocks noChangeArrowheads="1"/>
          </p:cNvSpPr>
          <p:nvPr/>
        </p:nvSpPr>
        <p:spPr bwMode="auto">
          <a:xfrm>
            <a:off x="6553200" y="3514725"/>
            <a:ext cx="2239963" cy="954088"/>
          </a:xfrm>
          <a:prstGeom prst="rect">
            <a:avLst/>
          </a:prstGeom>
          <a:noFill/>
          <a:ln w="9525">
            <a:noFill/>
            <a:miter lim="800000"/>
            <a:headEnd/>
            <a:tailEnd/>
          </a:ln>
        </p:spPr>
        <p:txBody>
          <a:bodyPr>
            <a:spAutoFit/>
          </a:bodyPr>
          <a:lstStyle/>
          <a:p>
            <a:pPr algn="ctr"/>
            <a:r>
              <a:rPr lang="en-US" sz="2800">
                <a:latin typeface="Calibri" pitchFamily="34" charset="0"/>
              </a:rPr>
              <a:t>Resource Burden</a:t>
            </a:r>
          </a:p>
        </p:txBody>
      </p:sp>
      <p:sp>
        <p:nvSpPr>
          <p:cNvPr id="23556" name="TextBox 5"/>
          <p:cNvSpPr txBox="1">
            <a:spLocks noChangeArrowheads="1"/>
          </p:cNvSpPr>
          <p:nvPr/>
        </p:nvSpPr>
        <p:spPr bwMode="auto">
          <a:xfrm>
            <a:off x="304800" y="2478088"/>
            <a:ext cx="1905000" cy="522287"/>
          </a:xfrm>
          <a:prstGeom prst="rect">
            <a:avLst/>
          </a:prstGeom>
          <a:noFill/>
          <a:ln w="9525">
            <a:noFill/>
            <a:miter lim="800000"/>
            <a:headEnd/>
            <a:tailEnd/>
          </a:ln>
        </p:spPr>
        <p:txBody>
          <a:bodyPr>
            <a:spAutoFit/>
          </a:bodyPr>
          <a:lstStyle/>
          <a:p>
            <a:r>
              <a:rPr lang="en-US" sz="2800">
                <a:latin typeface="Calibri" pitchFamily="34" charset="0"/>
              </a:rPr>
              <a:t>Liability</a:t>
            </a:r>
          </a:p>
        </p:txBody>
      </p:sp>
      <p:sp>
        <p:nvSpPr>
          <p:cNvPr id="23557" name="TextBox 6"/>
          <p:cNvSpPr txBox="1">
            <a:spLocks noChangeArrowheads="1"/>
          </p:cNvSpPr>
          <p:nvPr/>
        </p:nvSpPr>
        <p:spPr bwMode="auto">
          <a:xfrm>
            <a:off x="217488" y="4468813"/>
            <a:ext cx="2667000" cy="522287"/>
          </a:xfrm>
          <a:prstGeom prst="rect">
            <a:avLst/>
          </a:prstGeom>
          <a:noFill/>
          <a:ln w="9525">
            <a:noFill/>
            <a:miter lim="800000"/>
            <a:headEnd/>
            <a:tailEnd/>
          </a:ln>
        </p:spPr>
        <p:txBody>
          <a:bodyPr>
            <a:spAutoFit/>
          </a:bodyPr>
          <a:lstStyle/>
          <a:p>
            <a:r>
              <a:rPr lang="en-US" sz="2800">
                <a:latin typeface="Calibri" pitchFamily="34" charset="0"/>
              </a:rPr>
              <a:t>Accreditation</a:t>
            </a:r>
          </a:p>
        </p:txBody>
      </p:sp>
      <p:sp>
        <p:nvSpPr>
          <p:cNvPr id="9" name="TextBox 8"/>
          <p:cNvSpPr txBox="1"/>
          <p:nvPr/>
        </p:nvSpPr>
        <p:spPr>
          <a:xfrm>
            <a:off x="2762250" y="15875"/>
            <a:ext cx="3030538" cy="954088"/>
          </a:xfrm>
          <a:prstGeom prst="rect">
            <a:avLst/>
          </a:prstGeom>
          <a:noFill/>
        </p:spPr>
        <p:txBody>
          <a:bodyPr>
            <a:spAutoFit/>
          </a:bodyPr>
          <a:lstStyle/>
          <a:p>
            <a:pPr algn="ctr" fontAlgn="auto">
              <a:spcBef>
                <a:spcPts val="0"/>
              </a:spcBef>
              <a:spcAft>
                <a:spcPts val="0"/>
              </a:spcAft>
              <a:defRPr/>
            </a:pPr>
            <a:r>
              <a:rPr lang="en" sz="2800" kern="0" dirty="0">
                <a:solidFill>
                  <a:schemeClr val="tx1"/>
                </a:solidFill>
                <a:latin typeface="+mj-lt"/>
                <a:ea typeface="Verdana"/>
                <a:cs typeface="Verdana"/>
                <a:sym typeface="Verdana"/>
              </a:rPr>
              <a:t>10% - 20% VTE in med pts</a:t>
            </a:r>
            <a:endParaRPr lang="en-US" kern="0" dirty="0">
              <a:latin typeface="Calibri" pitchFamily="34" charset="0"/>
              <a:ea typeface="Arial"/>
              <a:cs typeface="Arial"/>
              <a:sym typeface="Arial"/>
            </a:endParaRPr>
          </a:p>
        </p:txBody>
      </p:sp>
      <p:sp>
        <p:nvSpPr>
          <p:cNvPr id="23559" name="TextBox 9"/>
          <p:cNvSpPr txBox="1">
            <a:spLocks noChangeArrowheads="1"/>
          </p:cNvSpPr>
          <p:nvPr/>
        </p:nvSpPr>
        <p:spPr bwMode="auto">
          <a:xfrm>
            <a:off x="5521325" y="5238750"/>
            <a:ext cx="2938463" cy="1169988"/>
          </a:xfrm>
          <a:prstGeom prst="rect">
            <a:avLst/>
          </a:prstGeom>
          <a:noFill/>
          <a:ln w="9525">
            <a:noFill/>
            <a:miter lim="800000"/>
            <a:headEnd/>
            <a:tailEnd/>
          </a:ln>
        </p:spPr>
        <p:txBody>
          <a:bodyPr>
            <a:spAutoFit/>
          </a:bodyPr>
          <a:lstStyle/>
          <a:p>
            <a:pPr algn="ctr">
              <a:buClr>
                <a:srgbClr val="000000"/>
              </a:buClr>
              <a:buSzPct val="61000"/>
            </a:pPr>
            <a:r>
              <a:rPr lang="en-US" sz="2800">
                <a:latin typeface="Calibri" pitchFamily="34" charset="0"/>
              </a:rPr>
              <a:t>Most common preventable death </a:t>
            </a:r>
          </a:p>
          <a:p>
            <a:endParaRPr lang="en-US">
              <a:latin typeface="Calibri" pitchFamily="34" charset="0"/>
            </a:endParaRPr>
          </a:p>
        </p:txBody>
      </p:sp>
      <p:sp>
        <p:nvSpPr>
          <p:cNvPr id="11" name="TextBox 10"/>
          <p:cNvSpPr txBox="1"/>
          <p:nvPr/>
        </p:nvSpPr>
        <p:spPr>
          <a:xfrm>
            <a:off x="6115050" y="458788"/>
            <a:ext cx="3181350" cy="954087"/>
          </a:xfrm>
          <a:prstGeom prst="rect">
            <a:avLst/>
          </a:prstGeom>
          <a:noFill/>
        </p:spPr>
        <p:txBody>
          <a:bodyPr>
            <a:spAutoFit/>
          </a:bodyPr>
          <a:lstStyle/>
          <a:p>
            <a:pPr fontAlgn="auto">
              <a:spcBef>
                <a:spcPts val="0"/>
              </a:spcBef>
              <a:spcAft>
                <a:spcPts val="0"/>
              </a:spcAft>
              <a:defRPr/>
            </a:pPr>
            <a:r>
              <a:rPr lang="en" sz="2800" kern="0" dirty="0">
                <a:solidFill>
                  <a:schemeClr val="tx1"/>
                </a:solidFill>
                <a:latin typeface="+mj-lt"/>
                <a:ea typeface="Verdana"/>
                <a:cs typeface="Verdana"/>
                <a:sym typeface="Verdana"/>
              </a:rPr>
              <a:t>42% at mod or high risk (CHEST)</a:t>
            </a:r>
            <a:endParaRPr lang="en-US" sz="2800" kern="0" dirty="0">
              <a:solidFill>
                <a:schemeClr val="tx1"/>
              </a:solidFill>
              <a:latin typeface="+mj-lt"/>
              <a:ea typeface="Arial"/>
              <a:cs typeface="Arial"/>
              <a:sym typeface="Arial"/>
            </a:endParaRPr>
          </a:p>
        </p:txBody>
      </p:sp>
      <p:sp>
        <p:nvSpPr>
          <p:cNvPr id="12" name="TextBox 11"/>
          <p:cNvSpPr txBox="1"/>
          <p:nvPr/>
        </p:nvSpPr>
        <p:spPr>
          <a:xfrm>
            <a:off x="706438" y="5561013"/>
            <a:ext cx="3581400" cy="954087"/>
          </a:xfrm>
          <a:prstGeom prst="rect">
            <a:avLst/>
          </a:prstGeom>
          <a:noFill/>
        </p:spPr>
        <p:txBody>
          <a:bodyPr>
            <a:spAutoFit/>
          </a:bodyPr>
          <a:lstStyle/>
          <a:p>
            <a:pPr algn="ctr" fontAlgn="auto">
              <a:spcBef>
                <a:spcPts val="0"/>
              </a:spcBef>
              <a:spcAft>
                <a:spcPts val="0"/>
              </a:spcAft>
              <a:buClr>
                <a:schemeClr val="dk1"/>
              </a:buClr>
              <a:buSzPct val="61111"/>
              <a:defRPr/>
            </a:pPr>
            <a:r>
              <a:rPr lang="en" sz="2800" kern="0" dirty="0">
                <a:solidFill>
                  <a:schemeClr val="tx1"/>
                </a:solidFill>
                <a:latin typeface="+mn-lt"/>
                <a:ea typeface="Verdana"/>
                <a:cs typeface="Verdana"/>
                <a:sym typeface="Verdana"/>
              </a:rPr>
              <a:t>Autopsy data : &gt;10% med pts</a:t>
            </a:r>
            <a:endParaRPr lang="en" sz="2800" kern="0" dirty="0">
              <a:latin typeface="+mn-lt"/>
              <a:ea typeface="Arial"/>
              <a:cs typeface="Arial"/>
              <a:sym typeface="Arial"/>
            </a:endParaRPr>
          </a:p>
        </p:txBody>
      </p:sp>
      <p:sp>
        <p:nvSpPr>
          <p:cNvPr id="13" name="Flowchart: Alternate Process 12"/>
          <p:cNvSpPr/>
          <p:nvPr/>
        </p:nvSpPr>
        <p:spPr>
          <a:xfrm>
            <a:off x="2955925" y="1890713"/>
            <a:ext cx="2530475" cy="2376487"/>
          </a:xfrm>
          <a:prstGeom prst="flowChartAlternateProces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ln w="18415" cmpd="sng">
                <a:solidFill>
                  <a:srgbClr val="FFFFFF"/>
                </a:solidFill>
                <a:prstDash val="solid"/>
              </a:ln>
              <a:solidFill>
                <a:srgbClr val="FFFFFF"/>
              </a:solidFill>
              <a:effectLst>
                <a:outerShdw blurRad="63500" dir="3600000" algn="tl" rotWithShape="0">
                  <a:srgbClr val="000000">
                    <a:alpha val="70000"/>
                  </a:srgbClr>
                </a:outerShdw>
              </a:effectLst>
              <a:sym typeface="Arial"/>
            </a:endParaRPr>
          </a:p>
        </p:txBody>
      </p:sp>
      <p:sp>
        <p:nvSpPr>
          <p:cNvPr id="23563" name="TextBox 13"/>
          <p:cNvSpPr txBox="1">
            <a:spLocks noChangeArrowheads="1"/>
          </p:cNvSpPr>
          <p:nvPr/>
        </p:nvSpPr>
        <p:spPr bwMode="auto">
          <a:xfrm>
            <a:off x="2903538" y="2020888"/>
            <a:ext cx="2743200" cy="1920875"/>
          </a:xfrm>
          <a:prstGeom prst="rect">
            <a:avLst/>
          </a:prstGeom>
          <a:noFill/>
          <a:ln w="9525">
            <a:noFill/>
            <a:miter lim="800000"/>
            <a:headEnd/>
            <a:tailEnd/>
          </a:ln>
        </p:spPr>
        <p:txBody>
          <a:bodyPr>
            <a:spAutoFit/>
          </a:bodyPr>
          <a:lstStyle/>
          <a:p>
            <a:pPr algn="ctr"/>
            <a:r>
              <a:rPr lang="en-US" sz="3200">
                <a:solidFill>
                  <a:schemeClr val="bg1"/>
                </a:solidFill>
                <a:latin typeface="Aharoni"/>
                <a:ea typeface="Aharoni"/>
                <a:cs typeface="Aharoni"/>
              </a:rPr>
              <a:t>VTE Prophylaxis </a:t>
            </a:r>
            <a:r>
              <a:rPr lang="en-US" sz="2800">
                <a:solidFill>
                  <a:schemeClr val="bg1"/>
                </a:solidFill>
                <a:latin typeface="Aharoni"/>
                <a:ea typeface="Aharoni"/>
                <a:cs typeface="Aharoni"/>
              </a:rPr>
              <a:t>(Hospitalized Patients)</a:t>
            </a:r>
          </a:p>
        </p:txBody>
      </p:sp>
      <p:sp>
        <p:nvSpPr>
          <p:cNvPr id="16" name="Right Arrow 15"/>
          <p:cNvSpPr/>
          <p:nvPr/>
        </p:nvSpPr>
        <p:spPr>
          <a:xfrm>
            <a:off x="5486400" y="2209800"/>
            <a:ext cx="884238"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17" name="Right Arrow 16"/>
          <p:cNvSpPr/>
          <p:nvPr/>
        </p:nvSpPr>
        <p:spPr>
          <a:xfrm rot="13662314">
            <a:off x="2282032" y="1491456"/>
            <a:ext cx="928688" cy="339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18" name="Up Arrow 17"/>
          <p:cNvSpPr/>
          <p:nvPr/>
        </p:nvSpPr>
        <p:spPr>
          <a:xfrm>
            <a:off x="3886200" y="1219200"/>
            <a:ext cx="334963" cy="6715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0" name="Left Arrow 19"/>
          <p:cNvSpPr/>
          <p:nvPr/>
        </p:nvSpPr>
        <p:spPr>
          <a:xfrm>
            <a:off x="2038350" y="2598738"/>
            <a:ext cx="917575" cy="3095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1" name="Right Arrow 20"/>
          <p:cNvSpPr/>
          <p:nvPr/>
        </p:nvSpPr>
        <p:spPr>
          <a:xfrm rot="18982686">
            <a:off x="5235575" y="1514475"/>
            <a:ext cx="990600" cy="3365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2" name="Left Arrow 21"/>
          <p:cNvSpPr/>
          <p:nvPr/>
        </p:nvSpPr>
        <p:spPr>
          <a:xfrm rot="19629752">
            <a:off x="2339975" y="4133850"/>
            <a:ext cx="758825"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3" name="Left Arrow 22"/>
          <p:cNvSpPr/>
          <p:nvPr/>
        </p:nvSpPr>
        <p:spPr>
          <a:xfrm rot="16836200">
            <a:off x="2789238" y="4679950"/>
            <a:ext cx="1239837" cy="4302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4" name="Right Arrow 23"/>
          <p:cNvSpPr/>
          <p:nvPr/>
        </p:nvSpPr>
        <p:spPr>
          <a:xfrm rot="4344365">
            <a:off x="4710907" y="4520406"/>
            <a:ext cx="998538" cy="4286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5" name="Right Arrow 24"/>
          <p:cNvSpPr/>
          <p:nvPr/>
        </p:nvSpPr>
        <p:spPr>
          <a:xfrm>
            <a:off x="5486400" y="3733800"/>
            <a:ext cx="884238" cy="460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a:sym typeface="Arial"/>
            </a:endParaRPr>
          </a:p>
        </p:txBody>
      </p:sp>
      <p:sp>
        <p:nvSpPr>
          <p:cNvPr id="23573" name="TextBox 1"/>
          <p:cNvSpPr txBox="1">
            <a:spLocks noChangeArrowheads="1"/>
          </p:cNvSpPr>
          <p:nvPr/>
        </p:nvSpPr>
        <p:spPr bwMode="auto">
          <a:xfrm>
            <a:off x="217488" y="6515100"/>
            <a:ext cx="8774112" cy="307975"/>
          </a:xfrm>
          <a:prstGeom prst="rect">
            <a:avLst/>
          </a:prstGeom>
          <a:noFill/>
          <a:ln w="9525">
            <a:noFill/>
            <a:miter lim="800000"/>
            <a:headEnd/>
            <a:tailEnd/>
          </a:ln>
        </p:spPr>
        <p:txBody>
          <a:bodyPr>
            <a:spAutoFit/>
          </a:bodyPr>
          <a:lstStyle/>
          <a:p>
            <a:r>
              <a:rPr lang="en-US"/>
              <a:t>http://www.saferhealthcarenow.ca/EN/Interventions/vte/Documents/VTE%20Getting%20Started%20Kit.pdf</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66"/>
          <p:cNvSpPr txBox="1">
            <a:spLocks noGrp="1"/>
          </p:cNvSpPr>
          <p:nvPr>
            <p:ph type="title"/>
          </p:nvPr>
        </p:nvSpPr>
        <p:spPr>
          <a:xfrm>
            <a:off x="457200" y="274638"/>
            <a:ext cx="8229600" cy="1143000"/>
          </a:xfrm>
        </p:spPr>
        <p:txBody>
          <a:bodyPr/>
          <a:lstStyle/>
          <a:p>
            <a:pPr eaLnBrk="1" hangingPunct="1">
              <a:spcBef>
                <a:spcPct val="0"/>
              </a:spcBef>
              <a:buClr>
                <a:srgbClr val="000000"/>
              </a:buClr>
            </a:pPr>
            <a:r>
              <a:rPr lang="en-US" sz="3600" b="1" smtClean="0">
                <a:cs typeface="Arial" charset="0"/>
              </a:rPr>
              <a:t>ROP</a:t>
            </a:r>
          </a:p>
        </p:txBody>
      </p:sp>
      <p:sp>
        <p:nvSpPr>
          <p:cNvPr id="25602" name="Shape 67"/>
          <p:cNvSpPr txBox="1">
            <a:spLocks noGrp="1"/>
          </p:cNvSpPr>
          <p:nvPr>
            <p:ph type="body" idx="1"/>
          </p:nvPr>
        </p:nvSpPr>
        <p:spPr>
          <a:xfrm>
            <a:off x="457200" y="1600200"/>
            <a:ext cx="3648075" cy="4967288"/>
          </a:xfrm>
        </p:spPr>
        <p:txBody>
          <a:bodyPr/>
          <a:lstStyle/>
          <a:p>
            <a:pPr eaLnBrk="1" hangingPunct="1">
              <a:spcBef>
                <a:spcPct val="0"/>
              </a:spcBef>
              <a:buClr>
                <a:srgbClr val="000000"/>
              </a:buClr>
            </a:pPr>
            <a:r>
              <a:rPr lang="en-US" sz="3000" smtClean="0">
                <a:cs typeface="Arial" charset="0"/>
              </a:rPr>
              <a:t>Required Organization Practice for accreditation</a:t>
            </a:r>
          </a:p>
        </p:txBody>
      </p:sp>
      <p:pic>
        <p:nvPicPr>
          <p:cNvPr id="25603" name="Shape 68"/>
          <p:cNvPicPr preferRelativeResize="0">
            <a:picLocks noChangeAspect="1" noChangeArrowheads="1"/>
          </p:cNvPicPr>
          <p:nvPr/>
        </p:nvPicPr>
        <p:blipFill>
          <a:blip r:embed="rId3"/>
          <a:srcRect/>
          <a:stretch>
            <a:fillRect/>
          </a:stretch>
        </p:blipFill>
        <p:spPr bwMode="auto">
          <a:xfrm>
            <a:off x="4105275" y="644525"/>
            <a:ext cx="4446588" cy="5837238"/>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73"/>
          <p:cNvSpPr txBox="1">
            <a:spLocks noGrp="1"/>
          </p:cNvSpPr>
          <p:nvPr>
            <p:ph type="title"/>
          </p:nvPr>
        </p:nvSpPr>
        <p:spPr>
          <a:xfrm>
            <a:off x="457200" y="274638"/>
            <a:ext cx="8229600" cy="1143000"/>
          </a:xfrm>
        </p:spPr>
        <p:txBody>
          <a:bodyPr/>
          <a:lstStyle/>
          <a:p>
            <a:pPr eaLnBrk="1" hangingPunct="1">
              <a:spcBef>
                <a:spcPct val="0"/>
              </a:spcBef>
              <a:buClr>
                <a:srgbClr val="000000"/>
              </a:buClr>
            </a:pPr>
            <a:endParaRPr lang="en-US" sz="3600" b="1" smtClean="0">
              <a:cs typeface="Arial" charset="0"/>
            </a:endParaRPr>
          </a:p>
        </p:txBody>
      </p:sp>
      <p:sp>
        <p:nvSpPr>
          <p:cNvPr id="27650" name="Shape 74"/>
          <p:cNvSpPr txBox="1">
            <a:spLocks noGrp="1"/>
          </p:cNvSpPr>
          <p:nvPr>
            <p:ph type="body" idx="1"/>
          </p:nvPr>
        </p:nvSpPr>
        <p:spPr>
          <a:xfrm>
            <a:off x="457200" y="1600200"/>
            <a:ext cx="8229600" cy="4967288"/>
          </a:xfrm>
        </p:spPr>
        <p:txBody>
          <a:bodyPr/>
          <a:lstStyle/>
          <a:p>
            <a:pPr eaLnBrk="1" hangingPunct="1">
              <a:spcBef>
                <a:spcPct val="0"/>
              </a:spcBef>
              <a:buClr>
                <a:srgbClr val="000000"/>
              </a:buClr>
            </a:pPr>
            <a:endParaRPr lang="en-US" sz="3000" smtClean="0">
              <a:cs typeface="Arial" charset="0"/>
            </a:endParaRPr>
          </a:p>
        </p:txBody>
      </p:sp>
      <p:pic>
        <p:nvPicPr>
          <p:cNvPr id="27651" name="Shape 75"/>
          <p:cNvPicPr preferRelativeResize="0">
            <a:picLocks noChangeAspect="1" noChangeArrowheads="1"/>
          </p:cNvPicPr>
          <p:nvPr/>
        </p:nvPicPr>
        <p:blipFill>
          <a:blip r:embed="rId3"/>
          <a:srcRect/>
          <a:stretch>
            <a:fillRect/>
          </a:stretch>
        </p:blipFill>
        <p:spPr bwMode="auto">
          <a:xfrm>
            <a:off x="-250825" y="0"/>
            <a:ext cx="9585325" cy="3865563"/>
          </a:xfrm>
          <a:prstGeom prst="rect">
            <a:avLst/>
          </a:prstGeom>
          <a:noFill/>
          <a:ln w="9525">
            <a:noFill/>
            <a:miter lim="800000"/>
            <a:headEnd/>
            <a:tailEnd/>
          </a:ln>
        </p:spPr>
      </p:pic>
      <p:pic>
        <p:nvPicPr>
          <p:cNvPr id="27652" name="Picture 2" descr="http://eil.com/images/main/New-Kids-On-The-Block-Step-By-StepVide-157757.jpg"/>
          <p:cNvPicPr>
            <a:picLocks noChangeAspect="1" noChangeArrowheads="1"/>
          </p:cNvPicPr>
          <p:nvPr/>
        </p:nvPicPr>
        <p:blipFill>
          <a:blip r:embed="rId4"/>
          <a:srcRect/>
          <a:stretch>
            <a:fillRect/>
          </a:stretch>
        </p:blipFill>
        <p:spPr bwMode="auto">
          <a:xfrm>
            <a:off x="3429000" y="4038600"/>
            <a:ext cx="2590800" cy="25908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3115</Words>
  <Application>Microsoft Office PowerPoint</Application>
  <PresentationFormat>On-screen Show (4:3)</PresentationFormat>
  <Paragraphs>581</Paragraphs>
  <Slides>65</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simple-light</vt:lpstr>
      <vt:lpstr>Microsoft Excel 97-2003 Worksheet</vt:lpstr>
      <vt:lpstr>VTE Prophylaxis</vt:lpstr>
      <vt:lpstr>Disclosures</vt:lpstr>
      <vt:lpstr>Learning Objectives</vt:lpstr>
      <vt:lpstr>What does VTE Prophylaxis mean?</vt:lpstr>
      <vt:lpstr>Outline </vt:lpstr>
      <vt:lpstr>Why use VTE prophylaxis in hospital?</vt:lpstr>
      <vt:lpstr>PowerPoint Presentation</vt:lpstr>
      <vt:lpstr>ROP</vt:lpstr>
      <vt:lpstr>PowerPoint Presentation</vt:lpstr>
      <vt:lpstr>PowerPoint Presentation</vt:lpstr>
      <vt:lpstr>Risk Factors</vt:lpstr>
      <vt:lpstr>Meanwhile, in hospital…</vt:lpstr>
      <vt:lpstr>Virchow’s Triad</vt:lpstr>
      <vt:lpstr>Approximate Risks of DVT in Hospitalized Patients </vt:lpstr>
      <vt:lpstr>HSN POLICY</vt:lpstr>
      <vt:lpstr>HSN policy (scan)</vt:lpstr>
      <vt:lpstr>HSN policy</vt:lpstr>
      <vt:lpstr>Pre Printed Order</vt:lpstr>
      <vt:lpstr>PowerPoint Presentation</vt:lpstr>
      <vt:lpstr>Contraindications</vt:lpstr>
      <vt:lpstr>PowerPoint Presentation</vt:lpstr>
      <vt:lpstr>PowerPoint Presentation</vt:lpstr>
      <vt:lpstr>Bleed Risks: HASBLED</vt:lpstr>
      <vt:lpstr>PowerPoint Presentation</vt:lpstr>
      <vt:lpstr>Agents for VTE prophylaxis</vt:lpstr>
      <vt:lpstr>PowerPoint Presentation</vt:lpstr>
      <vt:lpstr>Approximate Risks of DVT in Hospitalized Patients </vt:lpstr>
      <vt:lpstr>Low Risk: &lt;10% risk of DVT without thromboprophylaxis</vt:lpstr>
      <vt:lpstr>Moderate Risk:10-40% risk of DVT without thromboprophylaxis</vt:lpstr>
      <vt:lpstr>High Risk:40-80% risk of DVT  without thromboprophylaxis</vt:lpstr>
      <vt:lpstr>PowerPoint Presentation</vt:lpstr>
      <vt:lpstr>Who SHOULD NOT continue prophylaxis?</vt:lpstr>
      <vt:lpstr>VTE prophylaxis until discharge</vt:lpstr>
      <vt:lpstr>Special Scenarios</vt:lpstr>
      <vt:lpstr>Who SHOULD get discharged on prophylaxis?</vt:lpstr>
      <vt:lpstr>VTE Prophylaxis post - discharge</vt:lpstr>
      <vt:lpstr>VTE Prophylaxis post - discharge</vt:lpstr>
      <vt:lpstr>VTE Prophylaxis post-discharge</vt:lpstr>
      <vt:lpstr>Coverage</vt:lpstr>
      <vt:lpstr>Coverage</vt:lpstr>
      <vt:lpstr>Coverage</vt:lpstr>
      <vt:lpstr>Dosing Recommendations </vt:lpstr>
      <vt:lpstr>Key Points We must ask ourselves</vt:lpstr>
      <vt:lpstr>Your Role</vt:lpstr>
      <vt:lpstr>Summary: Who might need VTE prophylaxis on discharge?</vt:lpstr>
      <vt:lpstr>Counselling</vt:lpstr>
      <vt:lpstr>Counselling Lovenox Injections</vt:lpstr>
      <vt:lpstr>PowerPoint Presentation</vt:lpstr>
      <vt:lpstr>Questions? </vt:lpstr>
      <vt:lpstr>VTE Prophylaxis focusing on Surgical Oncology</vt:lpstr>
      <vt:lpstr>No conflicts </vt:lpstr>
      <vt:lpstr>Objectives</vt:lpstr>
      <vt:lpstr>Risk Factors</vt:lpstr>
      <vt:lpstr>VTE in Surgical Patients: Caprini Predictive Model</vt:lpstr>
      <vt:lpstr>Case 1</vt:lpstr>
      <vt:lpstr>Case 1</vt:lpstr>
      <vt:lpstr>Recommendations for Prevention of VTE in Surgical Cancer</vt:lpstr>
      <vt:lpstr>Case 2</vt:lpstr>
      <vt:lpstr>Case 2</vt:lpstr>
      <vt:lpstr>What do guidelines recommend for post-operative DVT prophylaxis? (Grade 1 = strong, Grade 2 = weak)</vt:lpstr>
      <vt:lpstr>Time Distribution of VTE Events  Following Cancer Surgery</vt:lpstr>
      <vt:lpstr>Risk Factors for  Major Bleeding Complications</vt:lpstr>
      <vt:lpstr>VTE Prophylaxis dosing regimens in Surgical Patients with Cancer</vt:lpstr>
      <vt:lpstr>What does this all mean in Sudbury?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Lilian</dc:creator>
  <cp:lastModifiedBy>Hoang, Lilian</cp:lastModifiedBy>
  <cp:revision>67</cp:revision>
  <dcterms:modified xsi:type="dcterms:W3CDTF">2015-09-29T19:26:08Z</dcterms:modified>
</cp:coreProperties>
</file>